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6" r:id="rId2"/>
    <p:sldMasterId id="2147483688" r:id="rId3"/>
    <p:sldMasterId id="2147483705" r:id="rId4"/>
    <p:sldMasterId id="2147483721" r:id="rId5"/>
  </p:sldMasterIdLst>
  <p:notesMasterIdLst>
    <p:notesMasterId r:id="rId74"/>
  </p:notesMasterIdLst>
  <p:handoutMasterIdLst>
    <p:handoutMasterId r:id="rId75"/>
  </p:handoutMasterIdLst>
  <p:sldIdLst>
    <p:sldId id="1397" r:id="rId6"/>
    <p:sldId id="1526" r:id="rId7"/>
    <p:sldId id="2536" r:id="rId8"/>
    <p:sldId id="1500" r:id="rId9"/>
    <p:sldId id="2568" r:id="rId10"/>
    <p:sldId id="1505" r:id="rId11"/>
    <p:sldId id="1501" r:id="rId12"/>
    <p:sldId id="1530" r:id="rId13"/>
    <p:sldId id="1509" r:id="rId14"/>
    <p:sldId id="2572" r:id="rId15"/>
    <p:sldId id="2571" r:id="rId16"/>
    <p:sldId id="1398" r:id="rId17"/>
    <p:sldId id="1502" r:id="rId18"/>
    <p:sldId id="1399" r:id="rId19"/>
    <p:sldId id="2537" r:id="rId20"/>
    <p:sldId id="2535" r:id="rId21"/>
    <p:sldId id="2541" r:id="rId22"/>
    <p:sldId id="2516" r:id="rId23"/>
    <p:sldId id="1198" r:id="rId24"/>
    <p:sldId id="1513" r:id="rId25"/>
    <p:sldId id="1539" r:id="rId26"/>
    <p:sldId id="1528" r:id="rId27"/>
    <p:sldId id="2515" r:id="rId28"/>
    <p:sldId id="1531" r:id="rId29"/>
    <p:sldId id="1508" r:id="rId30"/>
    <p:sldId id="2517" r:id="rId31"/>
    <p:sldId id="2576" r:id="rId32"/>
    <p:sldId id="2569" r:id="rId33"/>
    <p:sldId id="2521" r:id="rId34"/>
    <p:sldId id="2520" r:id="rId35"/>
    <p:sldId id="2542" r:id="rId36"/>
    <p:sldId id="1523" r:id="rId37"/>
    <p:sldId id="2522" r:id="rId38"/>
    <p:sldId id="2575" r:id="rId39"/>
    <p:sldId id="2540" r:id="rId40"/>
    <p:sldId id="2527" r:id="rId41"/>
    <p:sldId id="1393" r:id="rId42"/>
    <p:sldId id="365" r:id="rId43"/>
    <p:sldId id="561" r:id="rId44"/>
    <p:sldId id="2549" r:id="rId45"/>
    <p:sldId id="2551" r:id="rId46"/>
    <p:sldId id="2550" r:id="rId47"/>
    <p:sldId id="2552" r:id="rId48"/>
    <p:sldId id="2553" r:id="rId49"/>
    <p:sldId id="2554" r:id="rId50"/>
    <p:sldId id="2555" r:id="rId51"/>
    <p:sldId id="2519" r:id="rId52"/>
    <p:sldId id="2573" r:id="rId53"/>
    <p:sldId id="2529" r:id="rId54"/>
    <p:sldId id="2546" r:id="rId55"/>
    <p:sldId id="2557" r:id="rId56"/>
    <p:sldId id="2544" r:id="rId57"/>
    <p:sldId id="2547" r:id="rId58"/>
    <p:sldId id="2558" r:id="rId59"/>
    <p:sldId id="2560" r:id="rId60"/>
    <p:sldId id="2561" r:id="rId61"/>
    <p:sldId id="2545" r:id="rId62"/>
    <p:sldId id="2566" r:id="rId63"/>
    <p:sldId id="2563" r:id="rId64"/>
    <p:sldId id="2564" r:id="rId65"/>
    <p:sldId id="2534" r:id="rId66"/>
    <p:sldId id="2538" r:id="rId67"/>
    <p:sldId id="2577" r:id="rId68"/>
    <p:sldId id="1506" r:id="rId69"/>
    <p:sldId id="2578" r:id="rId70"/>
    <p:sldId id="1519" r:id="rId71"/>
    <p:sldId id="1335" r:id="rId72"/>
    <p:sldId id="1522" r:id="rId73"/>
  </p:sldIdLst>
  <p:sldSz cx="12192000" cy="6858000"/>
  <p:notesSz cx="9926638" cy="679767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yinlai" initials="j" lastIdx="1" clrIdx="0">
    <p:extLst>
      <p:ext uri="{19B8F6BF-5375-455C-9EA6-DF929625EA0E}">
        <p15:presenceInfo xmlns:p15="http://schemas.microsoft.com/office/powerpoint/2012/main" userId="juyinla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14C"/>
    <a:srgbClr val="FEF5E9"/>
    <a:srgbClr val="9ACA9F"/>
    <a:srgbClr val="F5C636"/>
    <a:srgbClr val="6BCBC5"/>
    <a:srgbClr val="1D9A78"/>
    <a:srgbClr val="EAEAE2"/>
    <a:srgbClr val="F1EF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9" autoAdjust="0"/>
    <p:restoredTop sz="87973" autoAdjust="0"/>
  </p:normalViewPr>
  <p:slideViewPr>
    <p:cSldViewPr snapToGrid="0">
      <p:cViewPr varScale="1">
        <p:scale>
          <a:sx n="55" d="100"/>
          <a:sy n="55" d="100"/>
        </p:scale>
        <p:origin x="1040" y="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1044"/>
    </p:cViewPr>
  </p:sorterViewPr>
  <p:notesViewPr>
    <p:cSldViewPr snapToGrid="0">
      <p:cViewPr varScale="1">
        <p:scale>
          <a:sx n="111" d="100"/>
          <a:sy n="111" d="100"/>
        </p:scale>
        <p:origin x="244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notesMaster" Target="notesMasters/notesMaster1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commentAuthors" Target="commentAuthor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5720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6DE1E4-A538-4FA7-83A9-A8A827B12DDC}" type="datetimeFigureOut">
              <a:rPr lang="zh-TW" altLang="en-US" smtClean="0"/>
              <a:t>2021/1/25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9D111-5011-4336-98DE-EB2952A870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2565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8042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6500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9D111-5011-4336-98DE-EB2952A870B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675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21092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邀請不同組別各分享一個不同元素　　共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10min</a:t>
            </a:r>
            <a:b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至少要分享到四個不同元素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3859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3756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76111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52100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6640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87104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8837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51318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40216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TW" sz="1200" b="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81286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b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64281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39" cy="44669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61020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67278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97988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72897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44823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68843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2895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altLang="zh-TW" dirty="0"/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79419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25744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92316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738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00914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61314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68948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93238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46730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09629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1483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25130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98136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858370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40700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34359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93247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56686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36085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16015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黑色細字為學校原本彈性課程計畫所寫內容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922180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3025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008251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128167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626391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5532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0404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FCE654-A883-408F-A302-5809A809962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589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altLang="zh-TW" dirty="0"/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795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9D111-5011-4336-98DE-EB2952A870B9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5146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88689" y="6356351"/>
            <a:ext cx="3860800" cy="365125"/>
          </a:xfrm>
        </p:spPr>
        <p:txBody>
          <a:bodyPr/>
          <a:lstStyle>
            <a:lvl1pPr algn="l">
              <a:defRPr/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0886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1696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0470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5019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13538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FBC2BD7-7C99-476A-824B-34AEACBE09E4}"/>
              </a:ext>
            </a:extLst>
          </p:cNvPr>
          <p:cNvGrpSpPr/>
          <p:nvPr userDrawn="1"/>
        </p:nvGrpSpPr>
        <p:grpSpPr>
          <a:xfrm>
            <a:off x="12578642" y="2"/>
            <a:ext cx="2192063" cy="1816099"/>
            <a:chOff x="9433981" y="1"/>
            <a:chExt cx="1644047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C7ACA455-4437-4416-A6F0-33D534A6AE9F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r>
                <a:rPr lang="en-US" sz="1400" dirty="0">
                  <a:solidFill>
                    <a:schemeClr val="accent2">
                      <a:lumMod val="50000"/>
                    </a:schemeClr>
                  </a:solidFill>
                </a:rPr>
                <a:t>To insert your own icons*:</a:t>
              </a:r>
            </a:p>
            <a:p>
              <a:endParaRPr lang="en-US" sz="1400" dirty="0">
                <a:solidFill>
                  <a:schemeClr val="accent2">
                    <a:lumMod val="50000"/>
                  </a:schemeClr>
                </a:solidFill>
              </a:endParaRPr>
            </a:p>
            <a:p>
              <a:r>
                <a:rPr lang="en-US" sz="1400" b="1" dirty="0">
                  <a:solidFill>
                    <a:schemeClr val="accent2">
                      <a:lumMod val="50000"/>
                    </a:schemeClr>
                  </a:solidFill>
                </a:rPr>
                <a:t>Insert</a:t>
              </a:r>
              <a:r>
                <a:rPr lang="en-US" sz="1400" dirty="0">
                  <a:solidFill>
                    <a:schemeClr val="accent2">
                      <a:lumMod val="50000"/>
                    </a:schemeClr>
                  </a:solidFill>
                </a:rPr>
                <a:t> &gt;&gt; </a:t>
              </a:r>
              <a:r>
                <a:rPr lang="en-US" sz="1400" b="1" dirty="0">
                  <a:solidFill>
                    <a:schemeClr val="accent2">
                      <a:lumMod val="50000"/>
                    </a:schemeClr>
                  </a:solidFill>
                </a:rPr>
                <a:t>Icons</a:t>
              </a:r>
            </a:p>
            <a:p>
              <a:endParaRPr lang="en-US" sz="1400" dirty="0">
                <a:solidFill>
                  <a:schemeClr val="accent2">
                    <a:lumMod val="50000"/>
                  </a:schemeClr>
                </a:solidFill>
              </a:endParaRPr>
            </a:p>
            <a:p>
              <a:r>
                <a:rPr lang="en-US" sz="1200" i="1" dirty="0">
                  <a:solidFill>
                    <a:schemeClr val="accent2">
                      <a:lumMod val="50000"/>
                    </a:schemeClr>
                  </a:solidFill>
                </a:rPr>
                <a:t>(*Only available to Microsoft 365 subscribers)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7388A6D-F2E7-41F0-830B-6957780585C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1773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EC319-09B5-4795-8295-A684CF9D70F8}" type="datetime1">
              <a:rPr lang="zh-TW" altLang="en-US" smtClean="0"/>
              <a:t>2021/1/25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3591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5E27B-7435-41F9-BF79-DF988C48EC8E}" type="datetime1">
              <a:rPr lang="zh-TW" altLang="en-US" smtClean="0"/>
              <a:t>2021/1/25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2318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9B429-26A1-40E1-B389-DCAA8B185AA5}" type="datetime1">
              <a:rPr lang="zh-TW" altLang="en-US" smtClean="0"/>
              <a:t>2021/1/25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382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5CF5-4113-4FE9-9CE3-C9319F1013AC}" type="datetime1">
              <a:rPr lang="zh-TW" altLang="en-US" smtClean="0"/>
              <a:t>2021/1/25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4470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BC469-9DBD-4694-B432-EB003322AA4E}" type="datetime1">
              <a:rPr lang="zh-TW" altLang="en-US" smtClean="0"/>
              <a:t>2021/1/25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983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A31D-2DF2-4996-BC67-EE4EBBA18733}" type="datetime1">
              <a:rPr lang="zh-TW" altLang="en-US" smtClean="0"/>
              <a:t>2021/1/25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4542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53131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2899E-71D2-4F29-8574-710B02BE1299}" type="datetime1">
              <a:rPr lang="zh-TW" altLang="en-US" smtClean="0"/>
              <a:t>2021/1/25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653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35A44-1504-4559-B334-B95F5744406A}" type="datetime1">
              <a:rPr lang="zh-TW" altLang="en-US" smtClean="0"/>
              <a:t>2021/1/25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5404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89C32-5472-4F34-BAC9-788606279A74}" type="datetime1">
              <a:rPr lang="zh-TW" altLang="en-US" smtClean="0"/>
              <a:t>2021/1/25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84371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1ACD1-2429-450C-8A44-443FFF899B3F}" type="datetime1">
              <a:rPr lang="zh-TW" altLang="en-US" smtClean="0"/>
              <a:t>2021/1/25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72586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CE2B2-ED15-4523-9AB8-A9D85299B855}" type="datetime1">
              <a:rPr lang="zh-TW" altLang="en-US" smtClean="0"/>
              <a:t>2021/1/25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6043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9015217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6" y="593369"/>
            <a:ext cx="11360799" cy="763599"/>
          </a:xfrm>
          <a:prstGeom prst="rect">
            <a:avLst/>
          </a:prstGeom>
        </p:spPr>
        <p:txBody>
          <a:bodyPr lIns="91425" tIns="91425" rIns="91425" bIns="91425" anchor="t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6" y="1536633"/>
            <a:ext cx="11360799" cy="4555200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19"/>
          <p:cNvSpPr txBox="1">
            <a:spLocks noGrp="1"/>
          </p:cNvSpPr>
          <p:nvPr>
            <p:ph type="sldNum" idx="10"/>
          </p:nvPr>
        </p:nvSpPr>
        <p:spPr>
          <a:xfrm>
            <a:off x="11296655" y="6218245"/>
            <a:ext cx="732367" cy="523875"/>
          </a:xfrm>
        </p:spPr>
        <p:txBody>
          <a:bodyPr lIns="91425" tIns="91425" rIns="91425" bIns="91425" anchorCtr="0">
            <a:noAutofit/>
          </a:bodyPr>
          <a:lstStyle>
            <a:lvl1pPr>
              <a:defRPr/>
            </a:lvl1pPr>
          </a:lstStyle>
          <a:p>
            <a:pPr>
              <a:defRPr/>
            </a:pPr>
            <a:fld id="{DF9460B3-9ABE-4C9D-A384-F253A5F08D44}" type="slidenum">
              <a:rPr lang="en-US" altLang="zh-TW"/>
              <a:pPr>
                <a:defRPr/>
              </a:pPr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3254304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F2090-D1A6-4EDE-940B-8ACD1A7FC529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2021/1/25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6D1B4-698E-45AD-99B1-BC1EA2B636A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8434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7ADD9-0A78-4171-82A8-D8DEE714488D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2021/1/25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6D1B4-698E-45AD-99B1-BC1EA2B636A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4036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66EEE5-2509-472D-9A3D-14103C895BB4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2021/1/25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6D1B4-698E-45AD-99B1-BC1EA2B636A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121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3"/>
          </p:nvPr>
        </p:nvSpPr>
        <p:spPr>
          <a:xfrm>
            <a:off x="374228" y="1662113"/>
            <a:ext cx="2580217" cy="193675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zh-TW" altLang="en-US"/>
          </a:p>
        </p:txBody>
      </p:sp>
      <p:sp>
        <p:nvSpPr>
          <p:cNvPr id="8" name="圖片版面配置區 6"/>
          <p:cNvSpPr>
            <a:spLocks noGrp="1"/>
          </p:cNvSpPr>
          <p:nvPr>
            <p:ph type="pic" sz="quarter" idx="14"/>
          </p:nvPr>
        </p:nvSpPr>
        <p:spPr>
          <a:xfrm>
            <a:off x="3328672" y="1662113"/>
            <a:ext cx="2580217" cy="193675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zh-TW" altLang="en-US"/>
          </a:p>
        </p:txBody>
      </p:sp>
      <p:sp>
        <p:nvSpPr>
          <p:cNvPr id="9" name="圖片版面配置區 6"/>
          <p:cNvSpPr>
            <a:spLocks noGrp="1"/>
          </p:cNvSpPr>
          <p:nvPr>
            <p:ph type="pic" sz="quarter" idx="15"/>
          </p:nvPr>
        </p:nvSpPr>
        <p:spPr>
          <a:xfrm>
            <a:off x="6283116" y="1662113"/>
            <a:ext cx="2580217" cy="193675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zh-TW" altLang="en-US"/>
          </a:p>
        </p:txBody>
      </p:sp>
      <p:sp>
        <p:nvSpPr>
          <p:cNvPr id="11" name="圖片版面配置區 6"/>
          <p:cNvSpPr>
            <a:spLocks noGrp="1"/>
          </p:cNvSpPr>
          <p:nvPr>
            <p:ph type="pic" sz="quarter" idx="17"/>
          </p:nvPr>
        </p:nvSpPr>
        <p:spPr>
          <a:xfrm>
            <a:off x="374228" y="3933056"/>
            <a:ext cx="2580217" cy="193675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zh-TW" altLang="en-US"/>
          </a:p>
        </p:txBody>
      </p:sp>
      <p:sp>
        <p:nvSpPr>
          <p:cNvPr id="12" name="圖片版面配置區 6"/>
          <p:cNvSpPr>
            <a:spLocks noGrp="1"/>
          </p:cNvSpPr>
          <p:nvPr>
            <p:ph type="pic" sz="quarter" idx="18"/>
          </p:nvPr>
        </p:nvSpPr>
        <p:spPr>
          <a:xfrm>
            <a:off x="3328672" y="3933056"/>
            <a:ext cx="2580217" cy="193675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zh-TW" altLang="en-US"/>
          </a:p>
        </p:txBody>
      </p:sp>
      <p:sp>
        <p:nvSpPr>
          <p:cNvPr id="13" name="圖片版面配置區 6"/>
          <p:cNvSpPr>
            <a:spLocks noGrp="1"/>
          </p:cNvSpPr>
          <p:nvPr>
            <p:ph type="pic" sz="quarter" idx="19"/>
          </p:nvPr>
        </p:nvSpPr>
        <p:spPr>
          <a:xfrm>
            <a:off x="6283116" y="3933056"/>
            <a:ext cx="2580217" cy="193675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61833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4599A3-6D26-41B4-BA55-BEC05F9D29C2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2021/1/25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6D1B4-698E-45AD-99B1-BC1EA2B636A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8123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A39CF-BF09-434C-B805-BE3B7D69D787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2021/1/25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6D1B4-698E-45AD-99B1-BC1EA2B636A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8756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A21BB6-19DB-445E-B900-299A8A6A0385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2021/1/25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6D1B4-698E-45AD-99B1-BC1EA2B636A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7833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49AF2-8202-43D3-AE5E-EB9D66A737C6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2021/1/25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6D1B4-698E-45AD-99B1-BC1EA2B636A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4590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D400C8-A4F2-4C33-A6D9-13F924D20FBC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2021/1/25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6D1B4-698E-45AD-99B1-BC1EA2B636A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4274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77D09-9F87-44CA-AF2A-7721746FF4C3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2021/1/25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6D1B4-698E-45AD-99B1-BC1EA2B636A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064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7D6116-89E5-40C8-8812-5125EF4BF147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2021/1/25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6D1B4-698E-45AD-99B1-BC1EA2B636A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8910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F4073F-8F06-412C-A601-A524C1C701F6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2021/1/25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6D1B4-698E-45AD-99B1-BC1EA2B636A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1950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49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35904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369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31512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6" y="593369"/>
            <a:ext cx="11360799" cy="763599"/>
          </a:xfrm>
          <a:prstGeom prst="rect">
            <a:avLst/>
          </a:prstGeom>
        </p:spPr>
        <p:txBody>
          <a:bodyPr lIns="91425" tIns="91425" rIns="91425" bIns="91425" anchor="t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6" y="1536633"/>
            <a:ext cx="11360799" cy="4555200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19"/>
          <p:cNvSpPr txBox="1">
            <a:spLocks noGrp="1"/>
          </p:cNvSpPr>
          <p:nvPr>
            <p:ph type="sldNum" idx="10"/>
          </p:nvPr>
        </p:nvSpPr>
        <p:spPr>
          <a:xfrm>
            <a:off x="11296655" y="6218245"/>
            <a:ext cx="732367" cy="523875"/>
          </a:xfrm>
        </p:spPr>
        <p:txBody>
          <a:bodyPr lIns="91425" tIns="91425" rIns="91425" bIns="91425" anchorCtr="0">
            <a:no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460B3-9ABE-4C9D-A384-F253A5F08D4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3092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8202AB-F9C9-46FE-8BC6-B995A8AA14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DBAF1F94-A542-479A-A8B6-7BB567B066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4BF45F9-3B0A-4873-B745-AC4DBE61E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C26E6E-6994-4D72-9A69-CADF19E4BC00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2021/1/25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EAC82C2-189C-4B43-8DFF-D8E6FBF0A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107_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彈性學習課程規劃與課程發展種子培訓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藍偉瑩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6D4D32D-980C-4162-ACE3-8CEBAE8E0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6D1B4-698E-45AD-99B1-BC1EA2B636A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5734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A014F5-80F8-4148-AA19-CEBBCC1D1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02178A0-4F10-46B7-8D3F-CC7AB47EC5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CDDA267-0010-46BE-9864-DFF4058CD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6018B6-AAA5-4EA6-B787-89C51BE30243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2021/1/25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0D9C345-A96D-4DD5-AFBE-634ADAE1F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107_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彈性學習課程規劃與課程發展種子培訓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藍偉瑩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FC7992B-D754-40B1-B5E0-729D3A4B8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6D1B4-698E-45AD-99B1-BC1EA2B636A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5261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971908-9673-4420-9202-1DCC1E5EE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02CE774-59BD-42EC-B4EC-EF117FEB7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00CC31D-9634-4084-B64A-F568716F1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EEB76-6F21-4162-8AF4-FEE1836010FB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2021/1/25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CB8B559-4078-4E55-880E-9F12B6871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107_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彈性學習課程規劃與課程發展種子培訓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藍偉瑩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03D9A24-4D8C-4D59-8278-1EB30C28B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6D1B4-698E-45AD-99B1-BC1EA2B636A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3820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DA363E-9A2B-44D9-BCAD-CAFC93C7D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B407686-EC55-4ACB-9E14-D4E1F5ED7A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FD31B1F-D1C7-4A15-876F-7F0C22176D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FD3BECB-6E47-46C9-B9BF-AE0A0594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754F3-86F9-48A8-9E23-8EBB98B9843D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2021/1/25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22891EC-7213-49D1-9880-D92F82BEB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107_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彈性學習課程規劃與課程發展種子培訓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藍偉瑩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BB9D9A1-E1D0-4E52-8A64-A929CD945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6D1B4-698E-45AD-99B1-BC1EA2B636A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7686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360841-EE50-4565-AC4F-FB0AF5F9A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16FBBAB-28E4-445F-AA2D-857709B56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BE94818-1B96-483B-A634-8C47030711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C990D2E-9EB6-494A-B9C0-967E0B4CD0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A36CD7B-704D-48D2-A000-1FF4C310A6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7D1CE17-2169-4DC7-A9DC-2F031EBBA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DDB824-3978-4A73-A529-381ACBDB5E4B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2021/1/25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C4D7336-6BEA-48D8-9C2D-34FD5304D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107_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彈性學習課程規劃與課程發展種子培訓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藍偉瑩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3FDC20B-411C-4382-8181-087003C2A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6D1B4-698E-45AD-99B1-BC1EA2B636A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8132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99242F-633C-40D6-B8AA-293698E1A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A2C54B0-7109-48C0-8EE1-C54D6D61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6549D9-FD61-4138-AFC4-E5301634408E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2021/1/25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50CBBCE-1D54-46E3-B6F0-290D89233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107_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彈性學習課程規劃與課程發展種子培訓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藍偉瑩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E623272-4C54-43A4-A97D-89090CA54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6D1B4-698E-45AD-99B1-BC1EA2B636A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481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BC1BCE9-397A-4D28-A1D9-3A9371BFE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F1D4FC-0D09-4BD9-A08C-E471C769FBB0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2021/1/25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F51B1D4-51A0-4CF1-9F41-D7AD8F5D7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107_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彈性學習課程規劃與課程發展種子培訓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藍偉瑩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B6795F1-733E-4489-9847-F83E684AA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6D1B4-698E-45AD-99B1-BC1EA2B636A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4608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FD5B4A-751C-446F-A44E-57FD60784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929EF77-AFB3-4B2A-BC80-2F1F2B01B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31547BB-1B6C-4099-89AD-AFFDAA39E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B9D21C4-0FF6-41FC-99A8-445ABEE69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C9322-9C95-4345-85DC-881A9E41A776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2021/1/25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5B29990-C3F2-4DE3-9913-E86864BA2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107_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彈性學習課程規劃與課程發展種子培訓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藍偉瑩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0AAF010-26E9-40F2-8BBF-B1990D393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6D1B4-698E-45AD-99B1-BC1EA2B636A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9535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493AB4A-01AC-434A-A0B0-B79686869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0BE5010-EF91-4374-A433-E05C51816E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6BA86C7-35C6-49B2-A808-E9FC3B9703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FC16274-C604-4714-B11E-37C049ACD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C0C39-85F8-48FD-BECF-A7F74431C22A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2021/1/25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8B0E629-D804-4356-A54D-3AC6641A4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107_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彈性學習課程規劃與課程發展種子培訓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藍偉瑩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0390B6B-6B0A-4F14-9E42-80DC5E833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6D1B4-698E-45AD-99B1-BC1EA2B636A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63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24504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6216585-F682-438E-99F6-4965D41A2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EDDCCF3-9A99-495E-B066-1F2EAE74F8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03DFD4A-309F-44AA-96DB-71F5D3EA6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FE4BB9-2160-45DA-8B6C-B85E5DE67FA5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2021/1/25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DA78B29-0588-46A4-9077-A1C4CDB24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107_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彈性學習課程規劃與課程發展種子培訓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藍偉瑩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D2ED949-7EC5-4BCA-BF62-5BD11EFC3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6D1B4-698E-45AD-99B1-BC1EA2B636A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0391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9967EDAA-5A9B-41DC-B3B3-1242F54A0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F910E57-2BFC-4566-A96D-BFD6D96E39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AE53738-3BB8-4DBF-9E4F-2839B2C02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931785-8519-4238-B7DE-AF8D700A6630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2021/1/25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9696FBA-4F92-453C-BE95-5ACEF8D27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107_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彈性學習課程規劃與課程發展種子培訓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藍偉瑩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E40F4C8-5458-409B-8346-A6FE4486D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6D1B4-698E-45AD-99B1-BC1EA2B636A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4932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04186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49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815277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矩形 58"/>
          <p:cNvSpPr/>
          <p:nvPr userDrawn="1"/>
        </p:nvSpPr>
        <p:spPr>
          <a:xfrm>
            <a:off x="0" y="0"/>
            <a:ext cx="12192000" cy="11315700"/>
          </a:xfrm>
          <a:prstGeom prst="rect">
            <a:avLst/>
          </a:prstGeom>
          <a:blipFill dpi="0" rotWithShape="1">
            <a:blip r:embed="rId2" cstate="print">
              <a:alphaModFix amt="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cs typeface="+mn-cs"/>
            </a:endParaRPr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750309" y="833614"/>
            <a:ext cx="11053811" cy="0"/>
          </a:xfrm>
          <a:prstGeom prst="line">
            <a:avLst/>
          </a:prstGeom>
          <a:ln w="12700">
            <a:solidFill>
              <a:srgbClr val="0051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242277" y="240965"/>
            <a:ext cx="561843" cy="592649"/>
            <a:chOff x="4197350" y="2182813"/>
            <a:chExt cx="608013" cy="641350"/>
          </a:xfrm>
          <a:solidFill>
            <a:srgbClr val="005188"/>
          </a:solidFill>
        </p:grpSpPr>
        <p:sp>
          <p:nvSpPr>
            <p:cNvPr id="13" name="Freeform 166"/>
            <p:cNvSpPr/>
            <p:nvPr/>
          </p:nvSpPr>
          <p:spPr bwMode="auto">
            <a:xfrm>
              <a:off x="4229100" y="2211388"/>
              <a:ext cx="39688" cy="157163"/>
            </a:xfrm>
            <a:custGeom>
              <a:avLst/>
              <a:gdLst/>
              <a:ahLst/>
              <a:cxnLst>
                <a:cxn ang="0">
                  <a:pos x="63" y="2"/>
                </a:cxn>
                <a:cxn ang="0">
                  <a:pos x="63" y="2"/>
                </a:cxn>
                <a:cxn ang="0">
                  <a:pos x="58" y="14"/>
                </a:cxn>
                <a:cxn ang="0">
                  <a:pos x="54" y="25"/>
                </a:cxn>
                <a:cxn ang="0">
                  <a:pos x="47" y="49"/>
                </a:cxn>
                <a:cxn ang="0">
                  <a:pos x="34" y="96"/>
                </a:cxn>
                <a:cxn ang="0">
                  <a:pos x="34" y="96"/>
                </a:cxn>
                <a:cxn ang="0">
                  <a:pos x="27" y="122"/>
                </a:cxn>
                <a:cxn ang="0">
                  <a:pos x="21" y="149"/>
                </a:cxn>
                <a:cxn ang="0">
                  <a:pos x="10" y="203"/>
                </a:cxn>
                <a:cxn ang="0">
                  <a:pos x="10" y="203"/>
                </a:cxn>
                <a:cxn ang="0">
                  <a:pos x="6" y="222"/>
                </a:cxn>
                <a:cxn ang="0">
                  <a:pos x="3" y="243"/>
                </a:cxn>
                <a:cxn ang="0">
                  <a:pos x="1" y="263"/>
                </a:cxn>
                <a:cxn ang="0">
                  <a:pos x="0" y="283"/>
                </a:cxn>
                <a:cxn ang="0">
                  <a:pos x="0" y="283"/>
                </a:cxn>
                <a:cxn ang="0">
                  <a:pos x="1" y="290"/>
                </a:cxn>
                <a:cxn ang="0">
                  <a:pos x="2" y="292"/>
                </a:cxn>
                <a:cxn ang="0">
                  <a:pos x="3" y="294"/>
                </a:cxn>
                <a:cxn ang="0">
                  <a:pos x="6" y="296"/>
                </a:cxn>
                <a:cxn ang="0">
                  <a:pos x="8" y="296"/>
                </a:cxn>
                <a:cxn ang="0">
                  <a:pos x="11" y="296"/>
                </a:cxn>
                <a:cxn ang="0">
                  <a:pos x="14" y="294"/>
                </a:cxn>
                <a:cxn ang="0">
                  <a:pos x="14" y="294"/>
                </a:cxn>
                <a:cxn ang="0">
                  <a:pos x="15" y="293"/>
                </a:cxn>
                <a:cxn ang="0">
                  <a:pos x="16" y="291"/>
                </a:cxn>
                <a:cxn ang="0">
                  <a:pos x="15" y="287"/>
                </a:cxn>
                <a:cxn ang="0">
                  <a:pos x="14" y="285"/>
                </a:cxn>
                <a:cxn ang="0">
                  <a:pos x="12" y="285"/>
                </a:cxn>
                <a:cxn ang="0">
                  <a:pos x="11" y="284"/>
                </a:cxn>
                <a:cxn ang="0">
                  <a:pos x="9" y="285"/>
                </a:cxn>
                <a:cxn ang="0">
                  <a:pos x="9" y="285"/>
                </a:cxn>
                <a:cxn ang="0">
                  <a:pos x="11" y="282"/>
                </a:cxn>
                <a:cxn ang="0">
                  <a:pos x="12" y="276"/>
                </a:cxn>
                <a:cxn ang="0">
                  <a:pos x="14" y="259"/>
                </a:cxn>
                <a:cxn ang="0">
                  <a:pos x="14" y="232"/>
                </a:cxn>
                <a:cxn ang="0">
                  <a:pos x="14" y="232"/>
                </a:cxn>
                <a:cxn ang="0">
                  <a:pos x="17" y="212"/>
                </a:cxn>
                <a:cxn ang="0">
                  <a:pos x="21" y="193"/>
                </a:cxn>
                <a:cxn ang="0">
                  <a:pos x="29" y="155"/>
                </a:cxn>
                <a:cxn ang="0">
                  <a:pos x="29" y="155"/>
                </a:cxn>
                <a:cxn ang="0">
                  <a:pos x="38" y="119"/>
                </a:cxn>
                <a:cxn ang="0">
                  <a:pos x="48" y="83"/>
                </a:cxn>
                <a:cxn ang="0">
                  <a:pos x="48" y="83"/>
                </a:cxn>
                <a:cxn ang="0">
                  <a:pos x="58" y="45"/>
                </a:cxn>
                <a:cxn ang="0">
                  <a:pos x="64" y="25"/>
                </a:cxn>
                <a:cxn ang="0">
                  <a:pos x="68" y="16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3" y="5"/>
                </a:cxn>
                <a:cxn ang="0">
                  <a:pos x="73" y="3"/>
                </a:cxn>
                <a:cxn ang="0">
                  <a:pos x="72" y="2"/>
                </a:cxn>
                <a:cxn ang="0">
                  <a:pos x="71" y="1"/>
                </a:cxn>
                <a:cxn ang="0">
                  <a:pos x="69" y="0"/>
                </a:cxn>
                <a:cxn ang="0">
                  <a:pos x="67" y="0"/>
                </a:cxn>
                <a:cxn ang="0">
                  <a:pos x="65" y="1"/>
                </a:cxn>
                <a:cxn ang="0">
                  <a:pos x="63" y="2"/>
                </a:cxn>
                <a:cxn ang="0">
                  <a:pos x="63" y="2"/>
                </a:cxn>
              </a:cxnLst>
              <a:rect l="0" t="0" r="r" b="b"/>
              <a:pathLst>
                <a:path w="73" h="296">
                  <a:moveTo>
                    <a:pt x="63" y="2"/>
                  </a:moveTo>
                  <a:lnTo>
                    <a:pt x="63" y="2"/>
                  </a:lnTo>
                  <a:lnTo>
                    <a:pt x="58" y="14"/>
                  </a:lnTo>
                  <a:lnTo>
                    <a:pt x="54" y="25"/>
                  </a:lnTo>
                  <a:lnTo>
                    <a:pt x="47" y="49"/>
                  </a:lnTo>
                  <a:lnTo>
                    <a:pt x="34" y="96"/>
                  </a:lnTo>
                  <a:lnTo>
                    <a:pt x="34" y="96"/>
                  </a:lnTo>
                  <a:lnTo>
                    <a:pt x="27" y="122"/>
                  </a:lnTo>
                  <a:lnTo>
                    <a:pt x="21" y="149"/>
                  </a:lnTo>
                  <a:lnTo>
                    <a:pt x="10" y="203"/>
                  </a:lnTo>
                  <a:lnTo>
                    <a:pt x="10" y="203"/>
                  </a:lnTo>
                  <a:lnTo>
                    <a:pt x="6" y="222"/>
                  </a:lnTo>
                  <a:lnTo>
                    <a:pt x="3" y="243"/>
                  </a:lnTo>
                  <a:lnTo>
                    <a:pt x="1" y="263"/>
                  </a:lnTo>
                  <a:lnTo>
                    <a:pt x="0" y="283"/>
                  </a:lnTo>
                  <a:lnTo>
                    <a:pt x="0" y="283"/>
                  </a:lnTo>
                  <a:lnTo>
                    <a:pt x="1" y="290"/>
                  </a:lnTo>
                  <a:lnTo>
                    <a:pt x="2" y="292"/>
                  </a:lnTo>
                  <a:lnTo>
                    <a:pt x="3" y="294"/>
                  </a:lnTo>
                  <a:lnTo>
                    <a:pt x="6" y="296"/>
                  </a:lnTo>
                  <a:lnTo>
                    <a:pt x="8" y="296"/>
                  </a:lnTo>
                  <a:lnTo>
                    <a:pt x="11" y="296"/>
                  </a:lnTo>
                  <a:lnTo>
                    <a:pt x="14" y="294"/>
                  </a:lnTo>
                  <a:lnTo>
                    <a:pt x="14" y="294"/>
                  </a:lnTo>
                  <a:lnTo>
                    <a:pt x="15" y="293"/>
                  </a:lnTo>
                  <a:lnTo>
                    <a:pt x="16" y="291"/>
                  </a:lnTo>
                  <a:lnTo>
                    <a:pt x="15" y="287"/>
                  </a:lnTo>
                  <a:lnTo>
                    <a:pt x="14" y="285"/>
                  </a:lnTo>
                  <a:lnTo>
                    <a:pt x="12" y="285"/>
                  </a:lnTo>
                  <a:lnTo>
                    <a:pt x="11" y="284"/>
                  </a:lnTo>
                  <a:lnTo>
                    <a:pt x="9" y="285"/>
                  </a:lnTo>
                  <a:lnTo>
                    <a:pt x="9" y="285"/>
                  </a:lnTo>
                  <a:lnTo>
                    <a:pt x="11" y="282"/>
                  </a:lnTo>
                  <a:lnTo>
                    <a:pt x="12" y="276"/>
                  </a:lnTo>
                  <a:lnTo>
                    <a:pt x="14" y="259"/>
                  </a:lnTo>
                  <a:lnTo>
                    <a:pt x="14" y="232"/>
                  </a:lnTo>
                  <a:lnTo>
                    <a:pt x="14" y="232"/>
                  </a:lnTo>
                  <a:lnTo>
                    <a:pt x="17" y="212"/>
                  </a:lnTo>
                  <a:lnTo>
                    <a:pt x="21" y="193"/>
                  </a:lnTo>
                  <a:lnTo>
                    <a:pt x="29" y="155"/>
                  </a:lnTo>
                  <a:lnTo>
                    <a:pt x="29" y="155"/>
                  </a:lnTo>
                  <a:lnTo>
                    <a:pt x="38" y="119"/>
                  </a:lnTo>
                  <a:lnTo>
                    <a:pt x="48" y="83"/>
                  </a:lnTo>
                  <a:lnTo>
                    <a:pt x="48" y="83"/>
                  </a:lnTo>
                  <a:lnTo>
                    <a:pt x="58" y="45"/>
                  </a:lnTo>
                  <a:lnTo>
                    <a:pt x="64" y="25"/>
                  </a:lnTo>
                  <a:lnTo>
                    <a:pt x="68" y="16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3" y="5"/>
                  </a:lnTo>
                  <a:lnTo>
                    <a:pt x="73" y="3"/>
                  </a:lnTo>
                  <a:lnTo>
                    <a:pt x="72" y="2"/>
                  </a:lnTo>
                  <a:lnTo>
                    <a:pt x="71" y="1"/>
                  </a:lnTo>
                  <a:lnTo>
                    <a:pt x="69" y="0"/>
                  </a:lnTo>
                  <a:lnTo>
                    <a:pt x="67" y="0"/>
                  </a:lnTo>
                  <a:lnTo>
                    <a:pt x="65" y="1"/>
                  </a:lnTo>
                  <a:lnTo>
                    <a:pt x="63" y="2"/>
                  </a:lnTo>
                  <a:lnTo>
                    <a:pt x="63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14" name="Freeform 167"/>
            <p:cNvSpPr/>
            <p:nvPr/>
          </p:nvSpPr>
          <p:spPr bwMode="auto">
            <a:xfrm>
              <a:off x="4251325" y="2206625"/>
              <a:ext cx="39688" cy="177800"/>
            </a:xfrm>
            <a:custGeom>
              <a:avLst/>
              <a:gdLst/>
              <a:ahLst/>
              <a:cxnLst>
                <a:cxn ang="0">
                  <a:pos x="66" y="3"/>
                </a:cxn>
                <a:cxn ang="0">
                  <a:pos x="66" y="3"/>
                </a:cxn>
                <a:cxn ang="0">
                  <a:pos x="51" y="40"/>
                </a:cxn>
                <a:cxn ang="0">
                  <a:pos x="44" y="59"/>
                </a:cxn>
                <a:cxn ang="0">
                  <a:pos x="38" y="78"/>
                </a:cxn>
                <a:cxn ang="0">
                  <a:pos x="38" y="78"/>
                </a:cxn>
                <a:cxn ang="0">
                  <a:pos x="33" y="101"/>
                </a:cxn>
                <a:cxn ang="0">
                  <a:pos x="29" y="124"/>
                </a:cxn>
                <a:cxn ang="0">
                  <a:pos x="20" y="170"/>
                </a:cxn>
                <a:cxn ang="0">
                  <a:pos x="20" y="170"/>
                </a:cxn>
                <a:cxn ang="0">
                  <a:pos x="5" y="249"/>
                </a:cxn>
                <a:cxn ang="0">
                  <a:pos x="5" y="249"/>
                </a:cxn>
                <a:cxn ang="0">
                  <a:pos x="2" y="270"/>
                </a:cxn>
                <a:cxn ang="0">
                  <a:pos x="1" y="290"/>
                </a:cxn>
                <a:cxn ang="0">
                  <a:pos x="0" y="311"/>
                </a:cxn>
                <a:cxn ang="0">
                  <a:pos x="0" y="332"/>
                </a:cxn>
                <a:cxn ang="0">
                  <a:pos x="0" y="332"/>
                </a:cxn>
                <a:cxn ang="0">
                  <a:pos x="0" y="334"/>
                </a:cxn>
                <a:cxn ang="0">
                  <a:pos x="1" y="336"/>
                </a:cxn>
                <a:cxn ang="0">
                  <a:pos x="3" y="336"/>
                </a:cxn>
                <a:cxn ang="0">
                  <a:pos x="5" y="337"/>
                </a:cxn>
                <a:cxn ang="0">
                  <a:pos x="6" y="336"/>
                </a:cxn>
                <a:cxn ang="0">
                  <a:pos x="8" y="336"/>
                </a:cxn>
                <a:cxn ang="0">
                  <a:pos x="9" y="334"/>
                </a:cxn>
                <a:cxn ang="0">
                  <a:pos x="9" y="332"/>
                </a:cxn>
                <a:cxn ang="0">
                  <a:pos x="9" y="332"/>
                </a:cxn>
                <a:cxn ang="0">
                  <a:pos x="9" y="310"/>
                </a:cxn>
                <a:cxn ang="0">
                  <a:pos x="10" y="288"/>
                </a:cxn>
                <a:cxn ang="0">
                  <a:pos x="12" y="265"/>
                </a:cxn>
                <a:cxn ang="0">
                  <a:pos x="16" y="244"/>
                </a:cxn>
                <a:cxn ang="0">
                  <a:pos x="16" y="244"/>
                </a:cxn>
                <a:cxn ang="0">
                  <a:pos x="32" y="164"/>
                </a:cxn>
                <a:cxn ang="0">
                  <a:pos x="32" y="164"/>
                </a:cxn>
                <a:cxn ang="0">
                  <a:pos x="39" y="122"/>
                </a:cxn>
                <a:cxn ang="0">
                  <a:pos x="47" y="81"/>
                </a:cxn>
                <a:cxn ang="0">
                  <a:pos x="47" y="81"/>
                </a:cxn>
                <a:cxn ang="0">
                  <a:pos x="52" y="61"/>
                </a:cxn>
                <a:cxn ang="0">
                  <a:pos x="60" y="43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6" y="4"/>
                </a:cxn>
                <a:cxn ang="0">
                  <a:pos x="75" y="2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69" y="1"/>
                </a:cxn>
                <a:cxn ang="0">
                  <a:pos x="67" y="2"/>
                </a:cxn>
                <a:cxn ang="0">
                  <a:pos x="66" y="3"/>
                </a:cxn>
                <a:cxn ang="0">
                  <a:pos x="66" y="3"/>
                </a:cxn>
              </a:cxnLst>
              <a:rect l="0" t="0" r="r" b="b"/>
              <a:pathLst>
                <a:path w="76" h="337">
                  <a:moveTo>
                    <a:pt x="66" y="3"/>
                  </a:moveTo>
                  <a:lnTo>
                    <a:pt x="66" y="3"/>
                  </a:lnTo>
                  <a:lnTo>
                    <a:pt x="51" y="40"/>
                  </a:lnTo>
                  <a:lnTo>
                    <a:pt x="44" y="59"/>
                  </a:lnTo>
                  <a:lnTo>
                    <a:pt x="38" y="78"/>
                  </a:lnTo>
                  <a:lnTo>
                    <a:pt x="38" y="78"/>
                  </a:lnTo>
                  <a:lnTo>
                    <a:pt x="33" y="101"/>
                  </a:lnTo>
                  <a:lnTo>
                    <a:pt x="29" y="124"/>
                  </a:lnTo>
                  <a:lnTo>
                    <a:pt x="20" y="170"/>
                  </a:lnTo>
                  <a:lnTo>
                    <a:pt x="20" y="170"/>
                  </a:lnTo>
                  <a:lnTo>
                    <a:pt x="5" y="249"/>
                  </a:lnTo>
                  <a:lnTo>
                    <a:pt x="5" y="249"/>
                  </a:lnTo>
                  <a:lnTo>
                    <a:pt x="2" y="270"/>
                  </a:lnTo>
                  <a:lnTo>
                    <a:pt x="1" y="290"/>
                  </a:lnTo>
                  <a:lnTo>
                    <a:pt x="0" y="311"/>
                  </a:lnTo>
                  <a:lnTo>
                    <a:pt x="0" y="332"/>
                  </a:lnTo>
                  <a:lnTo>
                    <a:pt x="0" y="332"/>
                  </a:lnTo>
                  <a:lnTo>
                    <a:pt x="0" y="334"/>
                  </a:lnTo>
                  <a:lnTo>
                    <a:pt x="1" y="336"/>
                  </a:lnTo>
                  <a:lnTo>
                    <a:pt x="3" y="336"/>
                  </a:lnTo>
                  <a:lnTo>
                    <a:pt x="5" y="337"/>
                  </a:lnTo>
                  <a:lnTo>
                    <a:pt x="6" y="336"/>
                  </a:lnTo>
                  <a:lnTo>
                    <a:pt x="8" y="336"/>
                  </a:lnTo>
                  <a:lnTo>
                    <a:pt x="9" y="334"/>
                  </a:lnTo>
                  <a:lnTo>
                    <a:pt x="9" y="332"/>
                  </a:lnTo>
                  <a:lnTo>
                    <a:pt x="9" y="332"/>
                  </a:lnTo>
                  <a:lnTo>
                    <a:pt x="9" y="310"/>
                  </a:lnTo>
                  <a:lnTo>
                    <a:pt x="10" y="288"/>
                  </a:lnTo>
                  <a:lnTo>
                    <a:pt x="12" y="265"/>
                  </a:lnTo>
                  <a:lnTo>
                    <a:pt x="16" y="244"/>
                  </a:lnTo>
                  <a:lnTo>
                    <a:pt x="16" y="244"/>
                  </a:lnTo>
                  <a:lnTo>
                    <a:pt x="32" y="164"/>
                  </a:lnTo>
                  <a:lnTo>
                    <a:pt x="32" y="164"/>
                  </a:lnTo>
                  <a:lnTo>
                    <a:pt x="39" y="122"/>
                  </a:lnTo>
                  <a:lnTo>
                    <a:pt x="47" y="81"/>
                  </a:lnTo>
                  <a:lnTo>
                    <a:pt x="47" y="81"/>
                  </a:lnTo>
                  <a:lnTo>
                    <a:pt x="52" y="61"/>
                  </a:lnTo>
                  <a:lnTo>
                    <a:pt x="60" y="43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6" y="4"/>
                  </a:lnTo>
                  <a:lnTo>
                    <a:pt x="75" y="2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69" y="1"/>
                  </a:lnTo>
                  <a:lnTo>
                    <a:pt x="67" y="2"/>
                  </a:lnTo>
                  <a:lnTo>
                    <a:pt x="66" y="3"/>
                  </a:lnTo>
                  <a:lnTo>
                    <a:pt x="6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15" name="Freeform 168"/>
            <p:cNvSpPr/>
            <p:nvPr/>
          </p:nvSpPr>
          <p:spPr bwMode="auto">
            <a:xfrm>
              <a:off x="4271963" y="2197100"/>
              <a:ext cx="55563" cy="195263"/>
            </a:xfrm>
            <a:custGeom>
              <a:avLst/>
              <a:gdLst/>
              <a:ahLst/>
              <a:cxnLst>
                <a:cxn ang="0">
                  <a:pos x="98" y="2"/>
                </a:cxn>
                <a:cxn ang="0">
                  <a:pos x="98" y="2"/>
                </a:cxn>
                <a:cxn ang="0">
                  <a:pos x="84" y="26"/>
                </a:cxn>
                <a:cxn ang="0">
                  <a:pos x="71" y="51"/>
                </a:cxn>
                <a:cxn ang="0">
                  <a:pos x="61" y="77"/>
                </a:cxn>
                <a:cxn ang="0">
                  <a:pos x="51" y="103"/>
                </a:cxn>
                <a:cxn ang="0">
                  <a:pos x="42" y="128"/>
                </a:cxn>
                <a:cxn ang="0">
                  <a:pos x="34" y="155"/>
                </a:cxn>
                <a:cxn ang="0">
                  <a:pos x="27" y="182"/>
                </a:cxn>
                <a:cxn ang="0">
                  <a:pos x="21" y="209"/>
                </a:cxn>
                <a:cxn ang="0">
                  <a:pos x="21" y="209"/>
                </a:cxn>
                <a:cxn ang="0">
                  <a:pos x="14" y="234"/>
                </a:cxn>
                <a:cxn ang="0">
                  <a:pos x="9" y="259"/>
                </a:cxn>
                <a:cxn ang="0">
                  <a:pos x="6" y="283"/>
                </a:cxn>
                <a:cxn ang="0">
                  <a:pos x="3" y="308"/>
                </a:cxn>
                <a:cxn ang="0">
                  <a:pos x="3" y="308"/>
                </a:cxn>
                <a:cxn ang="0">
                  <a:pos x="1" y="323"/>
                </a:cxn>
                <a:cxn ang="0">
                  <a:pos x="0" y="340"/>
                </a:cxn>
                <a:cxn ang="0">
                  <a:pos x="0" y="349"/>
                </a:cxn>
                <a:cxn ang="0">
                  <a:pos x="1" y="356"/>
                </a:cxn>
                <a:cxn ang="0">
                  <a:pos x="4" y="363"/>
                </a:cxn>
                <a:cxn ang="0">
                  <a:pos x="6" y="366"/>
                </a:cxn>
                <a:cxn ang="0">
                  <a:pos x="8" y="368"/>
                </a:cxn>
                <a:cxn ang="0">
                  <a:pos x="8" y="368"/>
                </a:cxn>
                <a:cxn ang="0">
                  <a:pos x="11" y="370"/>
                </a:cxn>
                <a:cxn ang="0">
                  <a:pos x="13" y="369"/>
                </a:cxn>
                <a:cxn ang="0">
                  <a:pos x="15" y="368"/>
                </a:cxn>
                <a:cxn ang="0">
                  <a:pos x="16" y="365"/>
                </a:cxn>
                <a:cxn ang="0">
                  <a:pos x="16" y="361"/>
                </a:cxn>
                <a:cxn ang="0">
                  <a:pos x="16" y="361"/>
                </a:cxn>
                <a:cxn ang="0">
                  <a:pos x="16" y="359"/>
                </a:cxn>
                <a:cxn ang="0">
                  <a:pos x="15" y="357"/>
                </a:cxn>
                <a:cxn ang="0">
                  <a:pos x="13" y="356"/>
                </a:cxn>
                <a:cxn ang="0">
                  <a:pos x="11" y="356"/>
                </a:cxn>
                <a:cxn ang="0">
                  <a:pos x="11" y="356"/>
                </a:cxn>
                <a:cxn ang="0">
                  <a:pos x="10" y="349"/>
                </a:cxn>
                <a:cxn ang="0">
                  <a:pos x="10" y="339"/>
                </a:cxn>
                <a:cxn ang="0">
                  <a:pos x="11" y="324"/>
                </a:cxn>
                <a:cxn ang="0">
                  <a:pos x="11" y="324"/>
                </a:cxn>
                <a:cxn ang="0">
                  <a:pos x="12" y="304"/>
                </a:cxn>
                <a:cxn ang="0">
                  <a:pos x="14" y="283"/>
                </a:cxn>
                <a:cxn ang="0">
                  <a:pos x="14" y="283"/>
                </a:cxn>
                <a:cxn ang="0">
                  <a:pos x="19" y="259"/>
                </a:cxn>
                <a:cxn ang="0">
                  <a:pos x="24" y="235"/>
                </a:cxn>
                <a:cxn ang="0">
                  <a:pos x="35" y="185"/>
                </a:cxn>
                <a:cxn ang="0">
                  <a:pos x="35" y="185"/>
                </a:cxn>
                <a:cxn ang="0">
                  <a:pos x="47" y="143"/>
                </a:cxn>
                <a:cxn ang="0">
                  <a:pos x="61" y="102"/>
                </a:cxn>
                <a:cxn ang="0">
                  <a:pos x="61" y="102"/>
                </a:cxn>
                <a:cxn ang="0">
                  <a:pos x="70" y="77"/>
                </a:cxn>
                <a:cxn ang="0">
                  <a:pos x="80" y="53"/>
                </a:cxn>
                <a:cxn ang="0">
                  <a:pos x="93" y="30"/>
                </a:cxn>
                <a:cxn ang="0">
                  <a:pos x="106" y="8"/>
                </a:cxn>
                <a:cxn ang="0">
                  <a:pos x="106" y="8"/>
                </a:cxn>
                <a:cxn ang="0">
                  <a:pos x="106" y="6"/>
                </a:cxn>
                <a:cxn ang="0">
                  <a:pos x="106" y="3"/>
                </a:cxn>
                <a:cxn ang="0">
                  <a:pos x="105" y="2"/>
                </a:cxn>
                <a:cxn ang="0">
                  <a:pos x="104" y="0"/>
                </a:cxn>
                <a:cxn ang="0">
                  <a:pos x="102" y="0"/>
                </a:cxn>
                <a:cxn ang="0">
                  <a:pos x="101" y="0"/>
                </a:cxn>
                <a:cxn ang="0">
                  <a:pos x="99" y="0"/>
                </a:cxn>
                <a:cxn ang="0">
                  <a:pos x="98" y="2"/>
                </a:cxn>
                <a:cxn ang="0">
                  <a:pos x="98" y="2"/>
                </a:cxn>
              </a:cxnLst>
              <a:rect l="0" t="0" r="r" b="b"/>
              <a:pathLst>
                <a:path w="106" h="370">
                  <a:moveTo>
                    <a:pt x="98" y="2"/>
                  </a:moveTo>
                  <a:lnTo>
                    <a:pt x="98" y="2"/>
                  </a:lnTo>
                  <a:lnTo>
                    <a:pt x="84" y="26"/>
                  </a:lnTo>
                  <a:lnTo>
                    <a:pt x="71" y="51"/>
                  </a:lnTo>
                  <a:lnTo>
                    <a:pt x="61" y="77"/>
                  </a:lnTo>
                  <a:lnTo>
                    <a:pt x="51" y="103"/>
                  </a:lnTo>
                  <a:lnTo>
                    <a:pt x="42" y="128"/>
                  </a:lnTo>
                  <a:lnTo>
                    <a:pt x="34" y="155"/>
                  </a:lnTo>
                  <a:lnTo>
                    <a:pt x="27" y="182"/>
                  </a:lnTo>
                  <a:lnTo>
                    <a:pt x="21" y="209"/>
                  </a:lnTo>
                  <a:lnTo>
                    <a:pt x="21" y="209"/>
                  </a:lnTo>
                  <a:lnTo>
                    <a:pt x="14" y="234"/>
                  </a:lnTo>
                  <a:lnTo>
                    <a:pt x="9" y="259"/>
                  </a:lnTo>
                  <a:lnTo>
                    <a:pt x="6" y="283"/>
                  </a:lnTo>
                  <a:lnTo>
                    <a:pt x="3" y="308"/>
                  </a:lnTo>
                  <a:lnTo>
                    <a:pt x="3" y="308"/>
                  </a:lnTo>
                  <a:lnTo>
                    <a:pt x="1" y="323"/>
                  </a:lnTo>
                  <a:lnTo>
                    <a:pt x="0" y="340"/>
                  </a:lnTo>
                  <a:lnTo>
                    <a:pt x="0" y="349"/>
                  </a:lnTo>
                  <a:lnTo>
                    <a:pt x="1" y="356"/>
                  </a:lnTo>
                  <a:lnTo>
                    <a:pt x="4" y="363"/>
                  </a:lnTo>
                  <a:lnTo>
                    <a:pt x="6" y="366"/>
                  </a:lnTo>
                  <a:lnTo>
                    <a:pt x="8" y="368"/>
                  </a:lnTo>
                  <a:lnTo>
                    <a:pt x="8" y="368"/>
                  </a:lnTo>
                  <a:lnTo>
                    <a:pt x="11" y="370"/>
                  </a:lnTo>
                  <a:lnTo>
                    <a:pt x="13" y="369"/>
                  </a:lnTo>
                  <a:lnTo>
                    <a:pt x="15" y="368"/>
                  </a:lnTo>
                  <a:lnTo>
                    <a:pt x="16" y="365"/>
                  </a:lnTo>
                  <a:lnTo>
                    <a:pt x="16" y="361"/>
                  </a:lnTo>
                  <a:lnTo>
                    <a:pt x="16" y="361"/>
                  </a:lnTo>
                  <a:lnTo>
                    <a:pt x="16" y="359"/>
                  </a:lnTo>
                  <a:lnTo>
                    <a:pt x="15" y="357"/>
                  </a:lnTo>
                  <a:lnTo>
                    <a:pt x="13" y="356"/>
                  </a:lnTo>
                  <a:lnTo>
                    <a:pt x="11" y="356"/>
                  </a:lnTo>
                  <a:lnTo>
                    <a:pt x="11" y="356"/>
                  </a:lnTo>
                  <a:lnTo>
                    <a:pt x="10" y="349"/>
                  </a:lnTo>
                  <a:lnTo>
                    <a:pt x="10" y="339"/>
                  </a:lnTo>
                  <a:lnTo>
                    <a:pt x="11" y="324"/>
                  </a:lnTo>
                  <a:lnTo>
                    <a:pt x="11" y="324"/>
                  </a:lnTo>
                  <a:lnTo>
                    <a:pt x="12" y="304"/>
                  </a:lnTo>
                  <a:lnTo>
                    <a:pt x="14" y="283"/>
                  </a:lnTo>
                  <a:lnTo>
                    <a:pt x="14" y="283"/>
                  </a:lnTo>
                  <a:lnTo>
                    <a:pt x="19" y="259"/>
                  </a:lnTo>
                  <a:lnTo>
                    <a:pt x="24" y="235"/>
                  </a:lnTo>
                  <a:lnTo>
                    <a:pt x="35" y="185"/>
                  </a:lnTo>
                  <a:lnTo>
                    <a:pt x="35" y="185"/>
                  </a:lnTo>
                  <a:lnTo>
                    <a:pt x="47" y="143"/>
                  </a:lnTo>
                  <a:lnTo>
                    <a:pt x="61" y="102"/>
                  </a:lnTo>
                  <a:lnTo>
                    <a:pt x="61" y="102"/>
                  </a:lnTo>
                  <a:lnTo>
                    <a:pt x="70" y="77"/>
                  </a:lnTo>
                  <a:lnTo>
                    <a:pt x="80" y="53"/>
                  </a:lnTo>
                  <a:lnTo>
                    <a:pt x="93" y="30"/>
                  </a:lnTo>
                  <a:lnTo>
                    <a:pt x="106" y="8"/>
                  </a:lnTo>
                  <a:lnTo>
                    <a:pt x="106" y="8"/>
                  </a:lnTo>
                  <a:lnTo>
                    <a:pt x="106" y="6"/>
                  </a:lnTo>
                  <a:lnTo>
                    <a:pt x="106" y="3"/>
                  </a:lnTo>
                  <a:lnTo>
                    <a:pt x="105" y="2"/>
                  </a:lnTo>
                  <a:lnTo>
                    <a:pt x="104" y="0"/>
                  </a:lnTo>
                  <a:lnTo>
                    <a:pt x="102" y="0"/>
                  </a:lnTo>
                  <a:lnTo>
                    <a:pt x="101" y="0"/>
                  </a:lnTo>
                  <a:lnTo>
                    <a:pt x="99" y="0"/>
                  </a:lnTo>
                  <a:lnTo>
                    <a:pt x="98" y="2"/>
                  </a:lnTo>
                  <a:lnTo>
                    <a:pt x="9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16" name="Freeform 169"/>
            <p:cNvSpPr/>
            <p:nvPr/>
          </p:nvSpPr>
          <p:spPr bwMode="auto">
            <a:xfrm>
              <a:off x="4305300" y="2198688"/>
              <a:ext cx="39688" cy="146050"/>
            </a:xfrm>
            <a:custGeom>
              <a:avLst/>
              <a:gdLst/>
              <a:ahLst/>
              <a:cxnLst>
                <a:cxn ang="0">
                  <a:pos x="68" y="2"/>
                </a:cxn>
                <a:cxn ang="0">
                  <a:pos x="68" y="2"/>
                </a:cxn>
                <a:cxn ang="0">
                  <a:pos x="62" y="10"/>
                </a:cxn>
                <a:cxn ang="0">
                  <a:pos x="57" y="20"/>
                </a:cxn>
                <a:cxn ang="0">
                  <a:pos x="54" y="31"/>
                </a:cxn>
                <a:cxn ang="0">
                  <a:pos x="53" y="41"/>
                </a:cxn>
                <a:cxn ang="0">
                  <a:pos x="53" y="41"/>
                </a:cxn>
                <a:cxn ang="0">
                  <a:pos x="51" y="51"/>
                </a:cxn>
                <a:cxn ang="0">
                  <a:pos x="49" y="60"/>
                </a:cxn>
                <a:cxn ang="0">
                  <a:pos x="42" y="80"/>
                </a:cxn>
                <a:cxn ang="0">
                  <a:pos x="37" y="101"/>
                </a:cxn>
                <a:cxn ang="0">
                  <a:pos x="32" y="120"/>
                </a:cxn>
                <a:cxn ang="0">
                  <a:pos x="32" y="120"/>
                </a:cxn>
                <a:cxn ang="0">
                  <a:pos x="14" y="191"/>
                </a:cxn>
                <a:cxn ang="0">
                  <a:pos x="7" y="227"/>
                </a:cxn>
                <a:cxn ang="0">
                  <a:pos x="3" y="244"/>
                </a:cxn>
                <a:cxn ang="0">
                  <a:pos x="1" y="263"/>
                </a:cxn>
                <a:cxn ang="0">
                  <a:pos x="1" y="263"/>
                </a:cxn>
                <a:cxn ang="0">
                  <a:pos x="0" y="265"/>
                </a:cxn>
                <a:cxn ang="0">
                  <a:pos x="0" y="270"/>
                </a:cxn>
                <a:cxn ang="0">
                  <a:pos x="0" y="270"/>
                </a:cxn>
                <a:cxn ang="0">
                  <a:pos x="0" y="272"/>
                </a:cxn>
                <a:cxn ang="0">
                  <a:pos x="1" y="273"/>
                </a:cxn>
                <a:cxn ang="0">
                  <a:pos x="3" y="274"/>
                </a:cxn>
                <a:cxn ang="0">
                  <a:pos x="4" y="274"/>
                </a:cxn>
                <a:cxn ang="0">
                  <a:pos x="7" y="273"/>
                </a:cxn>
                <a:cxn ang="0">
                  <a:pos x="8" y="272"/>
                </a:cxn>
                <a:cxn ang="0">
                  <a:pos x="9" y="270"/>
                </a:cxn>
                <a:cxn ang="0">
                  <a:pos x="9" y="270"/>
                </a:cxn>
                <a:cxn ang="0">
                  <a:pos x="11" y="254"/>
                </a:cxn>
                <a:cxn ang="0">
                  <a:pos x="14" y="237"/>
                </a:cxn>
                <a:cxn ang="0">
                  <a:pos x="22" y="204"/>
                </a:cxn>
                <a:cxn ang="0">
                  <a:pos x="37" y="139"/>
                </a:cxn>
                <a:cxn ang="0">
                  <a:pos x="37" y="139"/>
                </a:cxn>
                <a:cxn ang="0">
                  <a:pos x="45" y="106"/>
                </a:cxn>
                <a:cxn ang="0">
                  <a:pos x="54" y="73"/>
                </a:cxn>
                <a:cxn ang="0">
                  <a:pos x="54" y="73"/>
                </a:cxn>
                <a:cxn ang="0">
                  <a:pos x="58" y="56"/>
                </a:cxn>
                <a:cxn ang="0">
                  <a:pos x="61" y="39"/>
                </a:cxn>
                <a:cxn ang="0">
                  <a:pos x="64" y="31"/>
                </a:cxn>
                <a:cxn ang="0">
                  <a:pos x="66" y="22"/>
                </a:cxn>
                <a:cxn ang="0">
                  <a:pos x="70" y="14"/>
                </a:cxn>
                <a:cxn ang="0">
                  <a:pos x="74" y="8"/>
                </a:cxn>
                <a:cxn ang="0">
                  <a:pos x="74" y="8"/>
                </a:cxn>
                <a:cxn ang="0">
                  <a:pos x="75" y="6"/>
                </a:cxn>
                <a:cxn ang="0">
                  <a:pos x="75" y="5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71" y="0"/>
                </a:cxn>
                <a:cxn ang="0">
                  <a:pos x="69" y="0"/>
                </a:cxn>
                <a:cxn ang="0">
                  <a:pos x="68" y="2"/>
                </a:cxn>
                <a:cxn ang="0">
                  <a:pos x="68" y="2"/>
                </a:cxn>
              </a:cxnLst>
              <a:rect l="0" t="0" r="r" b="b"/>
              <a:pathLst>
                <a:path w="75" h="274">
                  <a:moveTo>
                    <a:pt x="68" y="2"/>
                  </a:moveTo>
                  <a:lnTo>
                    <a:pt x="68" y="2"/>
                  </a:lnTo>
                  <a:lnTo>
                    <a:pt x="62" y="10"/>
                  </a:lnTo>
                  <a:lnTo>
                    <a:pt x="57" y="20"/>
                  </a:lnTo>
                  <a:lnTo>
                    <a:pt x="54" y="3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1" y="51"/>
                  </a:lnTo>
                  <a:lnTo>
                    <a:pt x="49" y="60"/>
                  </a:lnTo>
                  <a:lnTo>
                    <a:pt x="42" y="80"/>
                  </a:lnTo>
                  <a:lnTo>
                    <a:pt x="37" y="101"/>
                  </a:lnTo>
                  <a:lnTo>
                    <a:pt x="32" y="120"/>
                  </a:lnTo>
                  <a:lnTo>
                    <a:pt x="32" y="120"/>
                  </a:lnTo>
                  <a:lnTo>
                    <a:pt x="14" y="191"/>
                  </a:lnTo>
                  <a:lnTo>
                    <a:pt x="7" y="227"/>
                  </a:lnTo>
                  <a:lnTo>
                    <a:pt x="3" y="244"/>
                  </a:lnTo>
                  <a:lnTo>
                    <a:pt x="1" y="263"/>
                  </a:lnTo>
                  <a:lnTo>
                    <a:pt x="1" y="263"/>
                  </a:lnTo>
                  <a:lnTo>
                    <a:pt x="0" y="265"/>
                  </a:lnTo>
                  <a:lnTo>
                    <a:pt x="0" y="270"/>
                  </a:lnTo>
                  <a:lnTo>
                    <a:pt x="0" y="270"/>
                  </a:lnTo>
                  <a:lnTo>
                    <a:pt x="0" y="272"/>
                  </a:lnTo>
                  <a:lnTo>
                    <a:pt x="1" y="273"/>
                  </a:lnTo>
                  <a:lnTo>
                    <a:pt x="3" y="274"/>
                  </a:lnTo>
                  <a:lnTo>
                    <a:pt x="4" y="274"/>
                  </a:lnTo>
                  <a:lnTo>
                    <a:pt x="7" y="273"/>
                  </a:lnTo>
                  <a:lnTo>
                    <a:pt x="8" y="272"/>
                  </a:lnTo>
                  <a:lnTo>
                    <a:pt x="9" y="270"/>
                  </a:lnTo>
                  <a:lnTo>
                    <a:pt x="9" y="270"/>
                  </a:lnTo>
                  <a:lnTo>
                    <a:pt x="11" y="254"/>
                  </a:lnTo>
                  <a:lnTo>
                    <a:pt x="14" y="237"/>
                  </a:lnTo>
                  <a:lnTo>
                    <a:pt x="22" y="204"/>
                  </a:lnTo>
                  <a:lnTo>
                    <a:pt x="37" y="139"/>
                  </a:lnTo>
                  <a:lnTo>
                    <a:pt x="37" y="139"/>
                  </a:lnTo>
                  <a:lnTo>
                    <a:pt x="45" y="106"/>
                  </a:lnTo>
                  <a:lnTo>
                    <a:pt x="54" y="73"/>
                  </a:lnTo>
                  <a:lnTo>
                    <a:pt x="54" y="73"/>
                  </a:lnTo>
                  <a:lnTo>
                    <a:pt x="58" y="56"/>
                  </a:lnTo>
                  <a:lnTo>
                    <a:pt x="61" y="39"/>
                  </a:lnTo>
                  <a:lnTo>
                    <a:pt x="64" y="31"/>
                  </a:lnTo>
                  <a:lnTo>
                    <a:pt x="66" y="22"/>
                  </a:lnTo>
                  <a:lnTo>
                    <a:pt x="70" y="14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5" y="6"/>
                  </a:lnTo>
                  <a:lnTo>
                    <a:pt x="75" y="5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8" y="2"/>
                  </a:lnTo>
                  <a:lnTo>
                    <a:pt x="6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17" name="Freeform 170"/>
            <p:cNvSpPr/>
            <p:nvPr/>
          </p:nvSpPr>
          <p:spPr bwMode="auto">
            <a:xfrm>
              <a:off x="4338638" y="2201863"/>
              <a:ext cx="31750" cy="112713"/>
            </a:xfrm>
            <a:custGeom>
              <a:avLst/>
              <a:gdLst/>
              <a:ahLst/>
              <a:cxnLst>
                <a:cxn ang="0">
                  <a:pos x="52" y="4"/>
                </a:cxn>
                <a:cxn ang="0">
                  <a:pos x="52" y="4"/>
                </a:cxn>
                <a:cxn ang="0">
                  <a:pos x="51" y="10"/>
                </a:cxn>
                <a:cxn ang="0">
                  <a:pos x="48" y="16"/>
                </a:cxn>
                <a:cxn ang="0">
                  <a:pos x="43" y="29"/>
                </a:cxn>
                <a:cxn ang="0">
                  <a:pos x="38" y="41"/>
                </a:cxn>
                <a:cxn ang="0">
                  <a:pos x="36" y="47"/>
                </a:cxn>
                <a:cxn ang="0">
                  <a:pos x="34" y="54"/>
                </a:cxn>
                <a:cxn ang="0">
                  <a:pos x="34" y="54"/>
                </a:cxn>
                <a:cxn ang="0">
                  <a:pos x="25" y="103"/>
                </a:cxn>
                <a:cxn ang="0">
                  <a:pos x="25" y="103"/>
                </a:cxn>
                <a:cxn ang="0">
                  <a:pos x="23" y="116"/>
                </a:cxn>
                <a:cxn ang="0">
                  <a:pos x="19" y="129"/>
                </a:cxn>
                <a:cxn ang="0">
                  <a:pos x="10" y="156"/>
                </a:cxn>
                <a:cxn ang="0">
                  <a:pos x="3" y="181"/>
                </a:cxn>
                <a:cxn ang="0">
                  <a:pos x="1" y="195"/>
                </a:cxn>
                <a:cxn ang="0">
                  <a:pos x="0" y="208"/>
                </a:cxn>
                <a:cxn ang="0">
                  <a:pos x="0" y="208"/>
                </a:cxn>
                <a:cxn ang="0">
                  <a:pos x="0" y="210"/>
                </a:cxn>
                <a:cxn ang="0">
                  <a:pos x="1" y="211"/>
                </a:cxn>
                <a:cxn ang="0">
                  <a:pos x="2" y="212"/>
                </a:cxn>
                <a:cxn ang="0">
                  <a:pos x="4" y="212"/>
                </a:cxn>
                <a:cxn ang="0">
                  <a:pos x="6" y="212"/>
                </a:cxn>
                <a:cxn ang="0">
                  <a:pos x="7" y="211"/>
                </a:cxn>
                <a:cxn ang="0">
                  <a:pos x="8" y="210"/>
                </a:cxn>
                <a:cxn ang="0">
                  <a:pos x="9" y="208"/>
                </a:cxn>
                <a:cxn ang="0">
                  <a:pos x="9" y="208"/>
                </a:cxn>
                <a:cxn ang="0">
                  <a:pos x="10" y="200"/>
                </a:cxn>
                <a:cxn ang="0">
                  <a:pos x="11" y="192"/>
                </a:cxn>
                <a:cxn ang="0">
                  <a:pos x="15" y="176"/>
                </a:cxn>
                <a:cxn ang="0">
                  <a:pos x="26" y="144"/>
                </a:cxn>
                <a:cxn ang="0">
                  <a:pos x="26" y="144"/>
                </a:cxn>
                <a:cxn ang="0">
                  <a:pos x="29" y="131"/>
                </a:cxn>
                <a:cxn ang="0">
                  <a:pos x="32" y="117"/>
                </a:cxn>
                <a:cxn ang="0">
                  <a:pos x="37" y="91"/>
                </a:cxn>
                <a:cxn ang="0">
                  <a:pos x="37" y="91"/>
                </a:cxn>
                <a:cxn ang="0">
                  <a:pos x="41" y="67"/>
                </a:cxn>
                <a:cxn ang="0">
                  <a:pos x="46" y="42"/>
                </a:cxn>
                <a:cxn ang="0">
                  <a:pos x="46" y="42"/>
                </a:cxn>
                <a:cxn ang="0">
                  <a:pos x="50" y="33"/>
                </a:cxn>
                <a:cxn ang="0">
                  <a:pos x="55" y="23"/>
                </a:cxn>
                <a:cxn ang="0">
                  <a:pos x="59" y="14"/>
                </a:cxn>
                <a:cxn ang="0">
                  <a:pos x="60" y="9"/>
                </a:cxn>
                <a:cxn ang="0">
                  <a:pos x="61" y="4"/>
                </a:cxn>
                <a:cxn ang="0">
                  <a:pos x="61" y="4"/>
                </a:cxn>
                <a:cxn ang="0">
                  <a:pos x="61" y="3"/>
                </a:cxn>
                <a:cxn ang="0">
                  <a:pos x="60" y="1"/>
                </a:cxn>
                <a:cxn ang="0">
                  <a:pos x="59" y="0"/>
                </a:cxn>
                <a:cxn ang="0">
                  <a:pos x="57" y="0"/>
                </a:cxn>
                <a:cxn ang="0">
                  <a:pos x="54" y="1"/>
                </a:cxn>
                <a:cxn ang="0">
                  <a:pos x="53" y="3"/>
                </a:cxn>
                <a:cxn ang="0">
                  <a:pos x="52" y="4"/>
                </a:cxn>
                <a:cxn ang="0">
                  <a:pos x="52" y="4"/>
                </a:cxn>
              </a:cxnLst>
              <a:rect l="0" t="0" r="r" b="b"/>
              <a:pathLst>
                <a:path w="61" h="212">
                  <a:moveTo>
                    <a:pt x="52" y="4"/>
                  </a:moveTo>
                  <a:lnTo>
                    <a:pt x="52" y="4"/>
                  </a:lnTo>
                  <a:lnTo>
                    <a:pt x="51" y="10"/>
                  </a:lnTo>
                  <a:lnTo>
                    <a:pt x="48" y="16"/>
                  </a:lnTo>
                  <a:lnTo>
                    <a:pt x="43" y="29"/>
                  </a:lnTo>
                  <a:lnTo>
                    <a:pt x="38" y="41"/>
                  </a:lnTo>
                  <a:lnTo>
                    <a:pt x="36" y="47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25" y="103"/>
                  </a:lnTo>
                  <a:lnTo>
                    <a:pt x="25" y="103"/>
                  </a:lnTo>
                  <a:lnTo>
                    <a:pt x="23" y="116"/>
                  </a:lnTo>
                  <a:lnTo>
                    <a:pt x="19" y="129"/>
                  </a:lnTo>
                  <a:lnTo>
                    <a:pt x="10" y="156"/>
                  </a:lnTo>
                  <a:lnTo>
                    <a:pt x="3" y="181"/>
                  </a:lnTo>
                  <a:lnTo>
                    <a:pt x="1" y="195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0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4" y="212"/>
                  </a:lnTo>
                  <a:lnTo>
                    <a:pt x="6" y="212"/>
                  </a:lnTo>
                  <a:lnTo>
                    <a:pt x="7" y="211"/>
                  </a:lnTo>
                  <a:lnTo>
                    <a:pt x="8" y="210"/>
                  </a:lnTo>
                  <a:lnTo>
                    <a:pt x="9" y="208"/>
                  </a:lnTo>
                  <a:lnTo>
                    <a:pt x="9" y="208"/>
                  </a:lnTo>
                  <a:lnTo>
                    <a:pt x="10" y="200"/>
                  </a:lnTo>
                  <a:lnTo>
                    <a:pt x="11" y="192"/>
                  </a:lnTo>
                  <a:lnTo>
                    <a:pt x="15" y="176"/>
                  </a:lnTo>
                  <a:lnTo>
                    <a:pt x="26" y="144"/>
                  </a:lnTo>
                  <a:lnTo>
                    <a:pt x="26" y="144"/>
                  </a:lnTo>
                  <a:lnTo>
                    <a:pt x="29" y="131"/>
                  </a:lnTo>
                  <a:lnTo>
                    <a:pt x="32" y="117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41" y="67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50" y="33"/>
                  </a:lnTo>
                  <a:lnTo>
                    <a:pt x="55" y="23"/>
                  </a:lnTo>
                  <a:lnTo>
                    <a:pt x="59" y="14"/>
                  </a:lnTo>
                  <a:lnTo>
                    <a:pt x="60" y="9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0" y="1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4" y="1"/>
                  </a:lnTo>
                  <a:lnTo>
                    <a:pt x="53" y="3"/>
                  </a:lnTo>
                  <a:lnTo>
                    <a:pt x="52" y="4"/>
                  </a:lnTo>
                  <a:lnTo>
                    <a:pt x="52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18" name="Freeform 171"/>
            <p:cNvSpPr/>
            <p:nvPr/>
          </p:nvSpPr>
          <p:spPr bwMode="auto">
            <a:xfrm>
              <a:off x="4357688" y="2209800"/>
              <a:ext cx="36513" cy="90488"/>
            </a:xfrm>
            <a:custGeom>
              <a:avLst/>
              <a:gdLst/>
              <a:ahLst/>
              <a:cxnLst>
                <a:cxn ang="0">
                  <a:pos x="60" y="1"/>
                </a:cxn>
                <a:cxn ang="0">
                  <a:pos x="60" y="1"/>
                </a:cxn>
                <a:cxn ang="0">
                  <a:pos x="51" y="10"/>
                </a:cxn>
                <a:cxn ang="0">
                  <a:pos x="43" y="22"/>
                </a:cxn>
                <a:cxn ang="0">
                  <a:pos x="37" y="34"/>
                </a:cxn>
                <a:cxn ang="0">
                  <a:pos x="33" y="48"/>
                </a:cxn>
                <a:cxn ang="0">
                  <a:pos x="29" y="61"/>
                </a:cxn>
                <a:cxn ang="0">
                  <a:pos x="25" y="75"/>
                </a:cxn>
                <a:cxn ang="0">
                  <a:pos x="20" y="100"/>
                </a:cxn>
                <a:cxn ang="0">
                  <a:pos x="20" y="100"/>
                </a:cxn>
                <a:cxn ang="0">
                  <a:pos x="15" y="115"/>
                </a:cxn>
                <a:cxn ang="0">
                  <a:pos x="6" y="135"/>
                </a:cxn>
                <a:cxn ang="0">
                  <a:pos x="3" y="147"/>
                </a:cxn>
                <a:cxn ang="0">
                  <a:pos x="0" y="156"/>
                </a:cxn>
                <a:cxn ang="0">
                  <a:pos x="0" y="164"/>
                </a:cxn>
                <a:cxn ang="0">
                  <a:pos x="1" y="166"/>
                </a:cxn>
                <a:cxn ang="0">
                  <a:pos x="3" y="170"/>
                </a:cxn>
                <a:cxn ang="0">
                  <a:pos x="3" y="170"/>
                </a:cxn>
                <a:cxn ang="0">
                  <a:pos x="4" y="170"/>
                </a:cxn>
                <a:cxn ang="0">
                  <a:pos x="6" y="171"/>
                </a:cxn>
                <a:cxn ang="0">
                  <a:pos x="9" y="169"/>
                </a:cxn>
                <a:cxn ang="0">
                  <a:pos x="10" y="167"/>
                </a:cxn>
                <a:cxn ang="0">
                  <a:pos x="11" y="165"/>
                </a:cxn>
                <a:cxn ang="0">
                  <a:pos x="10" y="164"/>
                </a:cxn>
                <a:cxn ang="0">
                  <a:pos x="9" y="162"/>
                </a:cxn>
                <a:cxn ang="0">
                  <a:pos x="9" y="162"/>
                </a:cxn>
                <a:cxn ang="0">
                  <a:pos x="10" y="159"/>
                </a:cxn>
                <a:cxn ang="0">
                  <a:pos x="14" y="152"/>
                </a:cxn>
                <a:cxn ang="0">
                  <a:pos x="18" y="138"/>
                </a:cxn>
                <a:cxn ang="0">
                  <a:pos x="18" y="138"/>
                </a:cxn>
                <a:cxn ang="0">
                  <a:pos x="24" y="119"/>
                </a:cxn>
                <a:cxn ang="0">
                  <a:pos x="29" y="100"/>
                </a:cxn>
                <a:cxn ang="0">
                  <a:pos x="29" y="100"/>
                </a:cxn>
                <a:cxn ang="0">
                  <a:pos x="34" y="76"/>
                </a:cxn>
                <a:cxn ang="0">
                  <a:pos x="38" y="63"/>
                </a:cxn>
                <a:cxn ang="0">
                  <a:pos x="41" y="51"/>
                </a:cxn>
                <a:cxn ang="0">
                  <a:pos x="47" y="38"/>
                </a:cxn>
                <a:cxn ang="0">
                  <a:pos x="52" y="27"/>
                </a:cxn>
                <a:cxn ang="0">
                  <a:pos x="58" y="17"/>
                </a:cxn>
                <a:cxn ang="0">
                  <a:pos x="66" y="7"/>
                </a:cxn>
                <a:cxn ang="0">
                  <a:pos x="66" y="7"/>
                </a:cxn>
                <a:cxn ang="0">
                  <a:pos x="67" y="6"/>
                </a:cxn>
                <a:cxn ang="0">
                  <a:pos x="68" y="4"/>
                </a:cxn>
                <a:cxn ang="0">
                  <a:pos x="67" y="3"/>
                </a:cxn>
                <a:cxn ang="0">
                  <a:pos x="66" y="1"/>
                </a:cxn>
                <a:cxn ang="0">
                  <a:pos x="65" y="0"/>
                </a:cxn>
                <a:cxn ang="0">
                  <a:pos x="63" y="0"/>
                </a:cxn>
                <a:cxn ang="0">
                  <a:pos x="61" y="0"/>
                </a:cxn>
                <a:cxn ang="0">
                  <a:pos x="60" y="1"/>
                </a:cxn>
                <a:cxn ang="0">
                  <a:pos x="60" y="1"/>
                </a:cxn>
              </a:cxnLst>
              <a:rect l="0" t="0" r="r" b="b"/>
              <a:pathLst>
                <a:path w="68" h="171">
                  <a:moveTo>
                    <a:pt x="60" y="1"/>
                  </a:moveTo>
                  <a:lnTo>
                    <a:pt x="60" y="1"/>
                  </a:lnTo>
                  <a:lnTo>
                    <a:pt x="51" y="10"/>
                  </a:lnTo>
                  <a:lnTo>
                    <a:pt x="43" y="22"/>
                  </a:lnTo>
                  <a:lnTo>
                    <a:pt x="37" y="34"/>
                  </a:lnTo>
                  <a:lnTo>
                    <a:pt x="33" y="48"/>
                  </a:lnTo>
                  <a:lnTo>
                    <a:pt x="29" y="61"/>
                  </a:lnTo>
                  <a:lnTo>
                    <a:pt x="25" y="75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15" y="115"/>
                  </a:lnTo>
                  <a:lnTo>
                    <a:pt x="6" y="135"/>
                  </a:lnTo>
                  <a:lnTo>
                    <a:pt x="3" y="147"/>
                  </a:lnTo>
                  <a:lnTo>
                    <a:pt x="0" y="156"/>
                  </a:lnTo>
                  <a:lnTo>
                    <a:pt x="0" y="164"/>
                  </a:lnTo>
                  <a:lnTo>
                    <a:pt x="1" y="166"/>
                  </a:lnTo>
                  <a:lnTo>
                    <a:pt x="3" y="170"/>
                  </a:lnTo>
                  <a:lnTo>
                    <a:pt x="3" y="170"/>
                  </a:lnTo>
                  <a:lnTo>
                    <a:pt x="4" y="170"/>
                  </a:lnTo>
                  <a:lnTo>
                    <a:pt x="6" y="171"/>
                  </a:lnTo>
                  <a:lnTo>
                    <a:pt x="9" y="169"/>
                  </a:lnTo>
                  <a:lnTo>
                    <a:pt x="10" y="167"/>
                  </a:lnTo>
                  <a:lnTo>
                    <a:pt x="11" y="165"/>
                  </a:lnTo>
                  <a:lnTo>
                    <a:pt x="10" y="164"/>
                  </a:lnTo>
                  <a:lnTo>
                    <a:pt x="9" y="162"/>
                  </a:lnTo>
                  <a:lnTo>
                    <a:pt x="9" y="162"/>
                  </a:lnTo>
                  <a:lnTo>
                    <a:pt x="10" y="159"/>
                  </a:lnTo>
                  <a:lnTo>
                    <a:pt x="14" y="152"/>
                  </a:lnTo>
                  <a:lnTo>
                    <a:pt x="18" y="138"/>
                  </a:lnTo>
                  <a:lnTo>
                    <a:pt x="18" y="138"/>
                  </a:lnTo>
                  <a:lnTo>
                    <a:pt x="24" y="119"/>
                  </a:lnTo>
                  <a:lnTo>
                    <a:pt x="29" y="100"/>
                  </a:lnTo>
                  <a:lnTo>
                    <a:pt x="29" y="100"/>
                  </a:lnTo>
                  <a:lnTo>
                    <a:pt x="34" y="76"/>
                  </a:lnTo>
                  <a:lnTo>
                    <a:pt x="38" y="63"/>
                  </a:lnTo>
                  <a:lnTo>
                    <a:pt x="41" y="51"/>
                  </a:lnTo>
                  <a:lnTo>
                    <a:pt x="47" y="38"/>
                  </a:lnTo>
                  <a:lnTo>
                    <a:pt x="52" y="27"/>
                  </a:lnTo>
                  <a:lnTo>
                    <a:pt x="58" y="17"/>
                  </a:lnTo>
                  <a:lnTo>
                    <a:pt x="66" y="7"/>
                  </a:lnTo>
                  <a:lnTo>
                    <a:pt x="66" y="7"/>
                  </a:lnTo>
                  <a:lnTo>
                    <a:pt x="67" y="6"/>
                  </a:lnTo>
                  <a:lnTo>
                    <a:pt x="68" y="4"/>
                  </a:lnTo>
                  <a:lnTo>
                    <a:pt x="67" y="3"/>
                  </a:lnTo>
                  <a:lnTo>
                    <a:pt x="66" y="1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19" name="Freeform 172"/>
            <p:cNvSpPr/>
            <p:nvPr/>
          </p:nvSpPr>
          <p:spPr bwMode="auto">
            <a:xfrm>
              <a:off x="4383088" y="2219325"/>
              <a:ext cx="33338" cy="6350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55" y="0"/>
                </a:cxn>
                <a:cxn ang="0">
                  <a:pos x="50" y="2"/>
                </a:cxn>
                <a:cxn ang="0">
                  <a:pos x="46" y="5"/>
                </a:cxn>
                <a:cxn ang="0">
                  <a:pos x="42" y="8"/>
                </a:cxn>
                <a:cxn ang="0">
                  <a:pos x="39" y="11"/>
                </a:cxn>
                <a:cxn ang="0">
                  <a:pos x="33" y="19"/>
                </a:cxn>
                <a:cxn ang="0">
                  <a:pos x="29" y="30"/>
                </a:cxn>
                <a:cxn ang="0">
                  <a:pos x="29" y="30"/>
                </a:cxn>
                <a:cxn ang="0">
                  <a:pos x="13" y="70"/>
                </a:cxn>
                <a:cxn ang="0">
                  <a:pos x="6" y="91"/>
                </a:cxn>
                <a:cxn ang="0">
                  <a:pos x="0" y="112"/>
                </a:cxn>
                <a:cxn ang="0">
                  <a:pos x="0" y="112"/>
                </a:cxn>
                <a:cxn ang="0">
                  <a:pos x="0" y="114"/>
                </a:cxn>
                <a:cxn ang="0">
                  <a:pos x="1" y="116"/>
                </a:cxn>
                <a:cxn ang="0">
                  <a:pos x="2" y="118"/>
                </a:cxn>
                <a:cxn ang="0">
                  <a:pos x="4" y="118"/>
                </a:cxn>
                <a:cxn ang="0">
                  <a:pos x="6" y="119"/>
                </a:cxn>
                <a:cxn ang="0">
                  <a:pos x="7" y="118"/>
                </a:cxn>
                <a:cxn ang="0">
                  <a:pos x="8" y="116"/>
                </a:cxn>
                <a:cxn ang="0">
                  <a:pos x="9" y="114"/>
                </a:cxn>
                <a:cxn ang="0">
                  <a:pos x="9" y="114"/>
                </a:cxn>
                <a:cxn ang="0">
                  <a:pos x="13" y="100"/>
                </a:cxn>
                <a:cxn ang="0">
                  <a:pos x="17" y="84"/>
                </a:cxn>
                <a:cxn ang="0">
                  <a:pos x="23" y="70"/>
                </a:cxn>
                <a:cxn ang="0">
                  <a:pos x="30" y="56"/>
                </a:cxn>
                <a:cxn ang="0">
                  <a:pos x="30" y="56"/>
                </a:cxn>
                <a:cxn ang="0">
                  <a:pos x="34" y="42"/>
                </a:cxn>
                <a:cxn ang="0">
                  <a:pos x="39" y="29"/>
                </a:cxn>
                <a:cxn ang="0">
                  <a:pos x="42" y="22"/>
                </a:cxn>
                <a:cxn ang="0">
                  <a:pos x="46" y="17"/>
                </a:cxn>
                <a:cxn ang="0">
                  <a:pos x="51" y="12"/>
                </a:cxn>
                <a:cxn ang="0">
                  <a:pos x="57" y="9"/>
                </a:cxn>
                <a:cxn ang="0">
                  <a:pos x="57" y="9"/>
                </a:cxn>
                <a:cxn ang="0">
                  <a:pos x="60" y="8"/>
                </a:cxn>
                <a:cxn ang="0">
                  <a:pos x="61" y="7"/>
                </a:cxn>
                <a:cxn ang="0">
                  <a:pos x="62" y="5"/>
                </a:cxn>
                <a:cxn ang="0">
                  <a:pos x="61" y="3"/>
                </a:cxn>
                <a:cxn ang="0">
                  <a:pos x="61" y="2"/>
                </a:cxn>
                <a:cxn ang="0">
                  <a:pos x="60" y="0"/>
                </a:cxn>
                <a:cxn ang="0">
                  <a:pos x="57" y="0"/>
                </a:cxn>
                <a:cxn ang="0">
                  <a:pos x="55" y="0"/>
                </a:cxn>
                <a:cxn ang="0">
                  <a:pos x="55" y="0"/>
                </a:cxn>
              </a:cxnLst>
              <a:rect l="0" t="0" r="r" b="b"/>
              <a:pathLst>
                <a:path w="62" h="119">
                  <a:moveTo>
                    <a:pt x="55" y="0"/>
                  </a:moveTo>
                  <a:lnTo>
                    <a:pt x="55" y="0"/>
                  </a:lnTo>
                  <a:lnTo>
                    <a:pt x="50" y="2"/>
                  </a:lnTo>
                  <a:lnTo>
                    <a:pt x="46" y="5"/>
                  </a:lnTo>
                  <a:lnTo>
                    <a:pt x="42" y="8"/>
                  </a:lnTo>
                  <a:lnTo>
                    <a:pt x="39" y="11"/>
                  </a:lnTo>
                  <a:lnTo>
                    <a:pt x="33" y="19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13" y="70"/>
                  </a:lnTo>
                  <a:lnTo>
                    <a:pt x="6" y="9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2" y="118"/>
                  </a:lnTo>
                  <a:lnTo>
                    <a:pt x="4" y="118"/>
                  </a:lnTo>
                  <a:lnTo>
                    <a:pt x="6" y="119"/>
                  </a:lnTo>
                  <a:lnTo>
                    <a:pt x="7" y="118"/>
                  </a:lnTo>
                  <a:lnTo>
                    <a:pt x="8" y="116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13" y="100"/>
                  </a:lnTo>
                  <a:lnTo>
                    <a:pt x="17" y="84"/>
                  </a:lnTo>
                  <a:lnTo>
                    <a:pt x="23" y="70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34" y="42"/>
                  </a:lnTo>
                  <a:lnTo>
                    <a:pt x="39" y="29"/>
                  </a:lnTo>
                  <a:lnTo>
                    <a:pt x="42" y="22"/>
                  </a:lnTo>
                  <a:lnTo>
                    <a:pt x="46" y="17"/>
                  </a:lnTo>
                  <a:lnTo>
                    <a:pt x="51" y="12"/>
                  </a:lnTo>
                  <a:lnTo>
                    <a:pt x="57" y="9"/>
                  </a:lnTo>
                  <a:lnTo>
                    <a:pt x="57" y="9"/>
                  </a:lnTo>
                  <a:lnTo>
                    <a:pt x="60" y="8"/>
                  </a:lnTo>
                  <a:lnTo>
                    <a:pt x="61" y="7"/>
                  </a:lnTo>
                  <a:lnTo>
                    <a:pt x="62" y="5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20" name="Freeform 173"/>
            <p:cNvSpPr/>
            <p:nvPr/>
          </p:nvSpPr>
          <p:spPr bwMode="auto">
            <a:xfrm>
              <a:off x="4403725" y="2228850"/>
              <a:ext cx="17463" cy="52388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24" y="2"/>
                </a:cxn>
                <a:cxn ang="0">
                  <a:pos x="22" y="6"/>
                </a:cxn>
                <a:cxn ang="0">
                  <a:pos x="17" y="12"/>
                </a:cxn>
                <a:cxn ang="0">
                  <a:pos x="15" y="20"/>
                </a:cxn>
                <a:cxn ang="0">
                  <a:pos x="14" y="27"/>
                </a:cxn>
                <a:cxn ang="0">
                  <a:pos x="14" y="27"/>
                </a:cxn>
                <a:cxn ang="0">
                  <a:pos x="12" y="45"/>
                </a:cxn>
                <a:cxn ang="0">
                  <a:pos x="10" y="61"/>
                </a:cxn>
                <a:cxn ang="0">
                  <a:pos x="6" y="78"/>
                </a:cxn>
                <a:cxn ang="0">
                  <a:pos x="0" y="94"/>
                </a:cxn>
                <a:cxn ang="0">
                  <a:pos x="0" y="94"/>
                </a:cxn>
                <a:cxn ang="0">
                  <a:pos x="0" y="96"/>
                </a:cxn>
                <a:cxn ang="0">
                  <a:pos x="0" y="97"/>
                </a:cxn>
                <a:cxn ang="0">
                  <a:pos x="1" y="100"/>
                </a:cxn>
                <a:cxn ang="0">
                  <a:pos x="3" y="100"/>
                </a:cxn>
                <a:cxn ang="0">
                  <a:pos x="6" y="100"/>
                </a:cxn>
                <a:cxn ang="0">
                  <a:pos x="8" y="98"/>
                </a:cxn>
                <a:cxn ang="0">
                  <a:pos x="9" y="96"/>
                </a:cxn>
                <a:cxn ang="0">
                  <a:pos x="9" y="96"/>
                </a:cxn>
                <a:cxn ang="0">
                  <a:pos x="13" y="85"/>
                </a:cxn>
                <a:cxn ang="0">
                  <a:pos x="15" y="80"/>
                </a:cxn>
                <a:cxn ang="0">
                  <a:pos x="18" y="75"/>
                </a:cxn>
                <a:cxn ang="0">
                  <a:pos x="18" y="75"/>
                </a:cxn>
                <a:cxn ang="0">
                  <a:pos x="19" y="72"/>
                </a:cxn>
                <a:cxn ang="0">
                  <a:pos x="21" y="69"/>
                </a:cxn>
                <a:cxn ang="0">
                  <a:pos x="21" y="62"/>
                </a:cxn>
                <a:cxn ang="0">
                  <a:pos x="22" y="49"/>
                </a:cxn>
                <a:cxn ang="0">
                  <a:pos x="22" y="49"/>
                </a:cxn>
                <a:cxn ang="0">
                  <a:pos x="23" y="28"/>
                </a:cxn>
                <a:cxn ang="0">
                  <a:pos x="24" y="22"/>
                </a:cxn>
                <a:cxn ang="0">
                  <a:pos x="25" y="17"/>
                </a:cxn>
                <a:cxn ang="0">
                  <a:pos x="27" y="13"/>
                </a:cxn>
                <a:cxn ang="0">
                  <a:pos x="30" y="10"/>
                </a:cxn>
                <a:cxn ang="0">
                  <a:pos x="30" y="10"/>
                </a:cxn>
                <a:cxn ang="0">
                  <a:pos x="31" y="9"/>
                </a:cxn>
                <a:cxn ang="0">
                  <a:pos x="32" y="8"/>
                </a:cxn>
                <a:cxn ang="0">
                  <a:pos x="33" y="3"/>
                </a:cxn>
                <a:cxn ang="0">
                  <a:pos x="32" y="2"/>
                </a:cxn>
                <a:cxn ang="0">
                  <a:pos x="31" y="1"/>
                </a:cxn>
                <a:cxn ang="0">
                  <a:pos x="29" y="0"/>
                </a:cxn>
                <a:cxn ang="0">
                  <a:pos x="27" y="1"/>
                </a:cxn>
                <a:cxn ang="0">
                  <a:pos x="27" y="1"/>
                </a:cxn>
              </a:cxnLst>
              <a:rect l="0" t="0" r="r" b="b"/>
              <a:pathLst>
                <a:path w="33" h="100">
                  <a:moveTo>
                    <a:pt x="27" y="1"/>
                  </a:moveTo>
                  <a:lnTo>
                    <a:pt x="27" y="1"/>
                  </a:lnTo>
                  <a:lnTo>
                    <a:pt x="24" y="2"/>
                  </a:lnTo>
                  <a:lnTo>
                    <a:pt x="22" y="6"/>
                  </a:lnTo>
                  <a:lnTo>
                    <a:pt x="17" y="12"/>
                  </a:lnTo>
                  <a:lnTo>
                    <a:pt x="15" y="20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2" y="45"/>
                  </a:lnTo>
                  <a:lnTo>
                    <a:pt x="10" y="61"/>
                  </a:lnTo>
                  <a:lnTo>
                    <a:pt x="6" y="78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1" y="100"/>
                  </a:lnTo>
                  <a:lnTo>
                    <a:pt x="3" y="100"/>
                  </a:lnTo>
                  <a:lnTo>
                    <a:pt x="6" y="100"/>
                  </a:lnTo>
                  <a:lnTo>
                    <a:pt x="8" y="98"/>
                  </a:lnTo>
                  <a:lnTo>
                    <a:pt x="9" y="96"/>
                  </a:lnTo>
                  <a:lnTo>
                    <a:pt x="9" y="96"/>
                  </a:lnTo>
                  <a:lnTo>
                    <a:pt x="13" y="85"/>
                  </a:lnTo>
                  <a:lnTo>
                    <a:pt x="15" y="80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19" y="72"/>
                  </a:lnTo>
                  <a:lnTo>
                    <a:pt x="21" y="69"/>
                  </a:lnTo>
                  <a:lnTo>
                    <a:pt x="21" y="62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3" y="28"/>
                  </a:lnTo>
                  <a:lnTo>
                    <a:pt x="24" y="22"/>
                  </a:lnTo>
                  <a:lnTo>
                    <a:pt x="25" y="17"/>
                  </a:lnTo>
                  <a:lnTo>
                    <a:pt x="27" y="13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1" y="9"/>
                  </a:lnTo>
                  <a:lnTo>
                    <a:pt x="32" y="8"/>
                  </a:lnTo>
                  <a:lnTo>
                    <a:pt x="33" y="3"/>
                  </a:lnTo>
                  <a:lnTo>
                    <a:pt x="32" y="2"/>
                  </a:lnTo>
                  <a:lnTo>
                    <a:pt x="31" y="1"/>
                  </a:lnTo>
                  <a:lnTo>
                    <a:pt x="29" y="0"/>
                  </a:lnTo>
                  <a:lnTo>
                    <a:pt x="27" y="1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21" name="Freeform 174"/>
            <p:cNvSpPr/>
            <p:nvPr/>
          </p:nvSpPr>
          <p:spPr bwMode="auto">
            <a:xfrm>
              <a:off x="4340225" y="2436813"/>
              <a:ext cx="4763" cy="428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1" y="78"/>
                </a:cxn>
                <a:cxn ang="0">
                  <a:pos x="2" y="79"/>
                </a:cxn>
                <a:cxn ang="0">
                  <a:pos x="3" y="80"/>
                </a:cxn>
                <a:cxn ang="0">
                  <a:pos x="5" y="80"/>
                </a:cxn>
                <a:cxn ang="0">
                  <a:pos x="6" y="80"/>
                </a:cxn>
                <a:cxn ang="0">
                  <a:pos x="8" y="79"/>
                </a:cxn>
                <a:cxn ang="0">
                  <a:pos x="9" y="78"/>
                </a:cxn>
                <a:cxn ang="0">
                  <a:pos x="9" y="76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2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80">
                  <a:moveTo>
                    <a:pt x="0" y="5"/>
                  </a:moveTo>
                  <a:lnTo>
                    <a:pt x="0" y="76"/>
                  </a:lnTo>
                  <a:lnTo>
                    <a:pt x="0" y="76"/>
                  </a:lnTo>
                  <a:lnTo>
                    <a:pt x="1" y="78"/>
                  </a:lnTo>
                  <a:lnTo>
                    <a:pt x="2" y="79"/>
                  </a:lnTo>
                  <a:lnTo>
                    <a:pt x="3" y="80"/>
                  </a:lnTo>
                  <a:lnTo>
                    <a:pt x="5" y="80"/>
                  </a:lnTo>
                  <a:lnTo>
                    <a:pt x="6" y="80"/>
                  </a:lnTo>
                  <a:lnTo>
                    <a:pt x="8" y="79"/>
                  </a:lnTo>
                  <a:lnTo>
                    <a:pt x="9" y="78"/>
                  </a:lnTo>
                  <a:lnTo>
                    <a:pt x="9" y="7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22" name="Freeform 175"/>
            <p:cNvSpPr/>
            <p:nvPr/>
          </p:nvSpPr>
          <p:spPr bwMode="auto">
            <a:xfrm>
              <a:off x="4370388" y="2460625"/>
              <a:ext cx="11113" cy="65088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12" y="2"/>
                </a:cxn>
                <a:cxn ang="0">
                  <a:pos x="9" y="9"/>
                </a:cxn>
                <a:cxn ang="0">
                  <a:pos x="7" y="15"/>
                </a:cxn>
                <a:cxn ang="0">
                  <a:pos x="3" y="29"/>
                </a:cxn>
                <a:cxn ang="0">
                  <a:pos x="1" y="44"/>
                </a:cxn>
                <a:cxn ang="0">
                  <a:pos x="0" y="59"/>
                </a:cxn>
                <a:cxn ang="0">
                  <a:pos x="1" y="90"/>
                </a:cxn>
                <a:cxn ang="0">
                  <a:pos x="2" y="118"/>
                </a:cxn>
                <a:cxn ang="0">
                  <a:pos x="2" y="118"/>
                </a:cxn>
                <a:cxn ang="0">
                  <a:pos x="3" y="120"/>
                </a:cxn>
                <a:cxn ang="0">
                  <a:pos x="4" y="122"/>
                </a:cxn>
                <a:cxn ang="0">
                  <a:pos x="5" y="123"/>
                </a:cxn>
                <a:cxn ang="0">
                  <a:pos x="7" y="123"/>
                </a:cxn>
                <a:cxn ang="0">
                  <a:pos x="9" y="123"/>
                </a:cxn>
                <a:cxn ang="0">
                  <a:pos x="10" y="122"/>
                </a:cxn>
                <a:cxn ang="0">
                  <a:pos x="11" y="120"/>
                </a:cxn>
                <a:cxn ang="0">
                  <a:pos x="11" y="118"/>
                </a:cxn>
                <a:cxn ang="0">
                  <a:pos x="11" y="118"/>
                </a:cxn>
                <a:cxn ang="0">
                  <a:pos x="10" y="91"/>
                </a:cxn>
                <a:cxn ang="0">
                  <a:pos x="10" y="61"/>
                </a:cxn>
                <a:cxn ang="0">
                  <a:pos x="10" y="47"/>
                </a:cxn>
                <a:cxn ang="0">
                  <a:pos x="12" y="32"/>
                </a:cxn>
                <a:cxn ang="0">
                  <a:pos x="15" y="19"/>
                </a:cxn>
                <a:cxn ang="0">
                  <a:pos x="17" y="13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2" y="5"/>
                </a:cxn>
                <a:cxn ang="0">
                  <a:pos x="20" y="3"/>
                </a:cxn>
                <a:cxn ang="0">
                  <a:pos x="19" y="1"/>
                </a:cxn>
                <a:cxn ang="0">
                  <a:pos x="18" y="0"/>
                </a:cxn>
                <a:cxn ang="0">
                  <a:pos x="17" y="0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2" y="2"/>
                </a:cxn>
                <a:cxn ang="0">
                  <a:pos x="12" y="2"/>
                </a:cxn>
              </a:cxnLst>
              <a:rect l="0" t="0" r="r" b="b"/>
              <a:pathLst>
                <a:path w="22" h="123">
                  <a:moveTo>
                    <a:pt x="12" y="2"/>
                  </a:moveTo>
                  <a:lnTo>
                    <a:pt x="12" y="2"/>
                  </a:lnTo>
                  <a:lnTo>
                    <a:pt x="9" y="9"/>
                  </a:lnTo>
                  <a:lnTo>
                    <a:pt x="7" y="15"/>
                  </a:lnTo>
                  <a:lnTo>
                    <a:pt x="3" y="29"/>
                  </a:lnTo>
                  <a:lnTo>
                    <a:pt x="1" y="44"/>
                  </a:lnTo>
                  <a:lnTo>
                    <a:pt x="0" y="59"/>
                  </a:lnTo>
                  <a:lnTo>
                    <a:pt x="1" y="90"/>
                  </a:lnTo>
                  <a:lnTo>
                    <a:pt x="2" y="118"/>
                  </a:lnTo>
                  <a:lnTo>
                    <a:pt x="2" y="118"/>
                  </a:lnTo>
                  <a:lnTo>
                    <a:pt x="3" y="120"/>
                  </a:lnTo>
                  <a:lnTo>
                    <a:pt x="4" y="122"/>
                  </a:lnTo>
                  <a:lnTo>
                    <a:pt x="5" y="123"/>
                  </a:lnTo>
                  <a:lnTo>
                    <a:pt x="7" y="123"/>
                  </a:lnTo>
                  <a:lnTo>
                    <a:pt x="9" y="123"/>
                  </a:lnTo>
                  <a:lnTo>
                    <a:pt x="10" y="122"/>
                  </a:lnTo>
                  <a:lnTo>
                    <a:pt x="11" y="120"/>
                  </a:lnTo>
                  <a:lnTo>
                    <a:pt x="11" y="118"/>
                  </a:lnTo>
                  <a:lnTo>
                    <a:pt x="11" y="118"/>
                  </a:lnTo>
                  <a:lnTo>
                    <a:pt x="10" y="91"/>
                  </a:lnTo>
                  <a:lnTo>
                    <a:pt x="10" y="61"/>
                  </a:lnTo>
                  <a:lnTo>
                    <a:pt x="10" y="47"/>
                  </a:lnTo>
                  <a:lnTo>
                    <a:pt x="12" y="32"/>
                  </a:lnTo>
                  <a:lnTo>
                    <a:pt x="15" y="19"/>
                  </a:lnTo>
                  <a:lnTo>
                    <a:pt x="17" y="13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2" y="5"/>
                  </a:lnTo>
                  <a:lnTo>
                    <a:pt x="20" y="3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2"/>
                  </a:lnTo>
                  <a:lnTo>
                    <a:pt x="12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23" name="Freeform 176"/>
            <p:cNvSpPr/>
            <p:nvPr/>
          </p:nvSpPr>
          <p:spPr bwMode="auto">
            <a:xfrm>
              <a:off x="4395788" y="2492375"/>
              <a:ext cx="7938" cy="55563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5"/>
                </a:cxn>
                <a:cxn ang="0">
                  <a:pos x="5" y="29"/>
                </a:cxn>
                <a:cxn ang="0">
                  <a:pos x="2" y="53"/>
                </a:cxn>
                <a:cxn ang="0">
                  <a:pos x="1" y="77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1" y="102"/>
                </a:cxn>
                <a:cxn ang="0">
                  <a:pos x="2" y="104"/>
                </a:cxn>
                <a:cxn ang="0">
                  <a:pos x="4" y="105"/>
                </a:cxn>
                <a:cxn ang="0">
                  <a:pos x="6" y="105"/>
                </a:cxn>
                <a:cxn ang="0">
                  <a:pos x="7" y="105"/>
                </a:cxn>
                <a:cxn ang="0">
                  <a:pos x="9" y="104"/>
                </a:cxn>
                <a:cxn ang="0">
                  <a:pos x="10" y="102"/>
                </a:cxn>
                <a:cxn ang="0">
                  <a:pos x="10" y="100"/>
                </a:cxn>
                <a:cxn ang="0">
                  <a:pos x="10" y="100"/>
                </a:cxn>
                <a:cxn ang="0">
                  <a:pos x="11" y="77"/>
                </a:cxn>
                <a:cxn ang="0">
                  <a:pos x="13" y="53"/>
                </a:cxn>
                <a:cxn ang="0">
                  <a:pos x="14" y="29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2"/>
                </a:cxn>
                <a:cxn ang="0">
                  <a:pos x="12" y="1"/>
                </a:cxn>
                <a:cxn ang="0">
                  <a:pos x="10" y="0"/>
                </a:cxn>
                <a:cxn ang="0">
                  <a:pos x="9" y="1"/>
                </a:cxn>
                <a:cxn ang="0">
                  <a:pos x="7" y="2"/>
                </a:cxn>
                <a:cxn ang="0">
                  <a:pos x="6" y="3"/>
                </a:cxn>
                <a:cxn ang="0">
                  <a:pos x="6" y="5"/>
                </a:cxn>
                <a:cxn ang="0">
                  <a:pos x="6" y="5"/>
                </a:cxn>
              </a:cxnLst>
              <a:rect l="0" t="0" r="r" b="b"/>
              <a:pathLst>
                <a:path w="15" h="105">
                  <a:moveTo>
                    <a:pt x="6" y="5"/>
                  </a:moveTo>
                  <a:lnTo>
                    <a:pt x="6" y="5"/>
                  </a:lnTo>
                  <a:lnTo>
                    <a:pt x="5" y="29"/>
                  </a:lnTo>
                  <a:lnTo>
                    <a:pt x="2" y="53"/>
                  </a:lnTo>
                  <a:lnTo>
                    <a:pt x="1" y="77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" y="102"/>
                  </a:lnTo>
                  <a:lnTo>
                    <a:pt x="2" y="104"/>
                  </a:lnTo>
                  <a:lnTo>
                    <a:pt x="4" y="105"/>
                  </a:lnTo>
                  <a:lnTo>
                    <a:pt x="6" y="105"/>
                  </a:lnTo>
                  <a:lnTo>
                    <a:pt x="7" y="105"/>
                  </a:lnTo>
                  <a:lnTo>
                    <a:pt x="9" y="104"/>
                  </a:lnTo>
                  <a:lnTo>
                    <a:pt x="10" y="102"/>
                  </a:lnTo>
                  <a:lnTo>
                    <a:pt x="10" y="100"/>
                  </a:lnTo>
                  <a:lnTo>
                    <a:pt x="10" y="100"/>
                  </a:lnTo>
                  <a:lnTo>
                    <a:pt x="11" y="77"/>
                  </a:lnTo>
                  <a:lnTo>
                    <a:pt x="13" y="53"/>
                  </a:lnTo>
                  <a:lnTo>
                    <a:pt x="14" y="29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24" name="Freeform 177"/>
            <p:cNvSpPr/>
            <p:nvPr/>
          </p:nvSpPr>
          <p:spPr bwMode="auto">
            <a:xfrm>
              <a:off x="4424363" y="2520950"/>
              <a:ext cx="4763" cy="71438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4"/>
                </a:cxn>
                <a:cxn ang="0">
                  <a:pos x="1" y="136"/>
                </a:cxn>
                <a:cxn ang="0">
                  <a:pos x="3" y="136"/>
                </a:cxn>
                <a:cxn ang="0">
                  <a:pos x="4" y="137"/>
                </a:cxn>
                <a:cxn ang="0">
                  <a:pos x="6" y="136"/>
                </a:cxn>
                <a:cxn ang="0">
                  <a:pos x="7" y="136"/>
                </a:cxn>
                <a:cxn ang="0">
                  <a:pos x="8" y="134"/>
                </a:cxn>
                <a:cxn ang="0">
                  <a:pos x="9" y="132"/>
                </a:cxn>
                <a:cxn ang="0">
                  <a:pos x="9" y="4"/>
                </a:cxn>
                <a:cxn ang="0">
                  <a:pos x="9" y="4"/>
                </a:cxn>
                <a:cxn ang="0">
                  <a:pos x="8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9" h="137">
                  <a:moveTo>
                    <a:pt x="0" y="4"/>
                  </a:moveTo>
                  <a:lnTo>
                    <a:pt x="0" y="132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1" y="136"/>
                  </a:lnTo>
                  <a:lnTo>
                    <a:pt x="3" y="136"/>
                  </a:lnTo>
                  <a:lnTo>
                    <a:pt x="4" y="137"/>
                  </a:lnTo>
                  <a:lnTo>
                    <a:pt x="6" y="136"/>
                  </a:lnTo>
                  <a:lnTo>
                    <a:pt x="7" y="136"/>
                  </a:lnTo>
                  <a:lnTo>
                    <a:pt x="8" y="134"/>
                  </a:lnTo>
                  <a:lnTo>
                    <a:pt x="9" y="132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25" name="Freeform 178"/>
            <p:cNvSpPr/>
            <p:nvPr/>
          </p:nvSpPr>
          <p:spPr bwMode="auto">
            <a:xfrm>
              <a:off x="4451350" y="2547938"/>
              <a:ext cx="7938" cy="68263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5"/>
                </a:cxn>
                <a:cxn ang="0">
                  <a:pos x="2" y="33"/>
                </a:cxn>
                <a:cxn ang="0">
                  <a:pos x="1" y="47"/>
                </a:cxn>
                <a:cxn ang="0">
                  <a:pos x="0" y="62"/>
                </a:cxn>
                <a:cxn ang="0">
                  <a:pos x="0" y="124"/>
                </a:cxn>
                <a:cxn ang="0">
                  <a:pos x="0" y="124"/>
                </a:cxn>
                <a:cxn ang="0">
                  <a:pos x="1" y="126"/>
                </a:cxn>
                <a:cxn ang="0">
                  <a:pos x="2" y="127"/>
                </a:cxn>
                <a:cxn ang="0">
                  <a:pos x="3" y="128"/>
                </a:cxn>
                <a:cxn ang="0">
                  <a:pos x="5" y="128"/>
                </a:cxn>
                <a:cxn ang="0">
                  <a:pos x="6" y="128"/>
                </a:cxn>
                <a:cxn ang="0">
                  <a:pos x="8" y="127"/>
                </a:cxn>
                <a:cxn ang="0">
                  <a:pos x="9" y="126"/>
                </a:cxn>
                <a:cxn ang="0">
                  <a:pos x="9" y="124"/>
                </a:cxn>
                <a:cxn ang="0">
                  <a:pos x="9" y="69"/>
                </a:cxn>
                <a:cxn ang="0">
                  <a:pos x="9" y="69"/>
                </a:cxn>
                <a:cxn ang="0">
                  <a:pos x="10" y="52"/>
                </a:cxn>
                <a:cxn ang="0">
                  <a:pos x="11" y="37"/>
                </a:cxn>
                <a:cxn ang="0">
                  <a:pos x="14" y="5"/>
                </a:cxn>
                <a:cxn ang="0">
                  <a:pos x="14" y="5"/>
                </a:cxn>
                <a:cxn ang="0">
                  <a:pos x="14" y="3"/>
                </a:cxn>
                <a:cxn ang="0">
                  <a:pos x="13" y="2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6" y="2"/>
                </a:cxn>
                <a:cxn ang="0">
                  <a:pos x="5" y="3"/>
                </a:cxn>
                <a:cxn ang="0">
                  <a:pos x="5" y="5"/>
                </a:cxn>
                <a:cxn ang="0">
                  <a:pos x="5" y="5"/>
                </a:cxn>
              </a:cxnLst>
              <a:rect l="0" t="0" r="r" b="b"/>
              <a:pathLst>
                <a:path w="14" h="128">
                  <a:moveTo>
                    <a:pt x="5" y="5"/>
                  </a:moveTo>
                  <a:lnTo>
                    <a:pt x="5" y="5"/>
                  </a:lnTo>
                  <a:lnTo>
                    <a:pt x="2" y="33"/>
                  </a:lnTo>
                  <a:lnTo>
                    <a:pt x="1" y="47"/>
                  </a:lnTo>
                  <a:lnTo>
                    <a:pt x="0" y="62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1" y="126"/>
                  </a:lnTo>
                  <a:lnTo>
                    <a:pt x="2" y="127"/>
                  </a:lnTo>
                  <a:lnTo>
                    <a:pt x="3" y="128"/>
                  </a:lnTo>
                  <a:lnTo>
                    <a:pt x="5" y="128"/>
                  </a:lnTo>
                  <a:lnTo>
                    <a:pt x="6" y="128"/>
                  </a:lnTo>
                  <a:lnTo>
                    <a:pt x="8" y="127"/>
                  </a:lnTo>
                  <a:lnTo>
                    <a:pt x="9" y="126"/>
                  </a:lnTo>
                  <a:lnTo>
                    <a:pt x="9" y="124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10" y="52"/>
                  </a:lnTo>
                  <a:lnTo>
                    <a:pt x="11" y="37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3" y="2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26" name="Freeform 179"/>
            <p:cNvSpPr/>
            <p:nvPr/>
          </p:nvSpPr>
          <p:spPr bwMode="auto">
            <a:xfrm>
              <a:off x="4478338" y="2578100"/>
              <a:ext cx="6350" cy="555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0" y="102"/>
                </a:cxn>
                <a:cxn ang="0">
                  <a:pos x="1" y="103"/>
                </a:cxn>
                <a:cxn ang="0">
                  <a:pos x="4" y="104"/>
                </a:cxn>
                <a:cxn ang="0">
                  <a:pos x="5" y="104"/>
                </a:cxn>
                <a:cxn ang="0">
                  <a:pos x="7" y="104"/>
                </a:cxn>
                <a:cxn ang="0">
                  <a:pos x="8" y="103"/>
                </a:cxn>
                <a:cxn ang="0">
                  <a:pos x="9" y="102"/>
                </a:cxn>
                <a:cxn ang="0">
                  <a:pos x="10" y="100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9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10" h="104">
                  <a:moveTo>
                    <a:pt x="0" y="5"/>
                  </a:moveTo>
                  <a:lnTo>
                    <a:pt x="0" y="100"/>
                  </a:lnTo>
                  <a:lnTo>
                    <a:pt x="0" y="100"/>
                  </a:lnTo>
                  <a:lnTo>
                    <a:pt x="0" y="102"/>
                  </a:lnTo>
                  <a:lnTo>
                    <a:pt x="1" y="103"/>
                  </a:lnTo>
                  <a:lnTo>
                    <a:pt x="4" y="104"/>
                  </a:lnTo>
                  <a:lnTo>
                    <a:pt x="5" y="104"/>
                  </a:lnTo>
                  <a:lnTo>
                    <a:pt x="7" y="104"/>
                  </a:lnTo>
                  <a:lnTo>
                    <a:pt x="8" y="103"/>
                  </a:lnTo>
                  <a:lnTo>
                    <a:pt x="9" y="102"/>
                  </a:lnTo>
                  <a:lnTo>
                    <a:pt x="10" y="100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27" name="Freeform 180"/>
            <p:cNvSpPr/>
            <p:nvPr/>
          </p:nvSpPr>
          <p:spPr bwMode="auto">
            <a:xfrm>
              <a:off x="4500563" y="2608263"/>
              <a:ext cx="7938" cy="49213"/>
            </a:xfrm>
            <a:custGeom>
              <a:avLst/>
              <a:gdLst/>
              <a:ahLst/>
              <a:cxnLst>
                <a:cxn ang="0">
                  <a:pos x="15" y="88"/>
                </a:cxn>
                <a:cxn ang="0">
                  <a:pos x="15" y="88"/>
                </a:cxn>
                <a:cxn ang="0">
                  <a:pos x="12" y="79"/>
                </a:cxn>
                <a:cxn ang="0">
                  <a:pos x="10" y="68"/>
                </a:cxn>
                <a:cxn ang="0">
                  <a:pos x="9" y="57"/>
                </a:cxn>
                <a:cxn ang="0">
                  <a:pos x="9" y="47"/>
                </a:cxn>
                <a:cxn ang="0">
                  <a:pos x="9" y="25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9" y="1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0" y="26"/>
                </a:cxn>
                <a:cxn ang="0">
                  <a:pos x="0" y="48"/>
                </a:cxn>
                <a:cxn ang="0">
                  <a:pos x="0" y="59"/>
                </a:cxn>
                <a:cxn ang="0">
                  <a:pos x="1" y="69"/>
                </a:cxn>
                <a:cxn ang="0">
                  <a:pos x="3" y="81"/>
                </a:cxn>
                <a:cxn ang="0">
                  <a:pos x="6" y="91"/>
                </a:cxn>
                <a:cxn ang="0">
                  <a:pos x="6" y="91"/>
                </a:cxn>
                <a:cxn ang="0">
                  <a:pos x="7" y="93"/>
                </a:cxn>
                <a:cxn ang="0">
                  <a:pos x="8" y="94"/>
                </a:cxn>
                <a:cxn ang="0">
                  <a:pos x="10" y="94"/>
                </a:cxn>
                <a:cxn ang="0">
                  <a:pos x="12" y="94"/>
                </a:cxn>
                <a:cxn ang="0">
                  <a:pos x="13" y="93"/>
                </a:cxn>
                <a:cxn ang="0">
                  <a:pos x="14" y="92"/>
                </a:cxn>
                <a:cxn ang="0">
                  <a:pos x="15" y="90"/>
                </a:cxn>
                <a:cxn ang="0">
                  <a:pos x="15" y="88"/>
                </a:cxn>
                <a:cxn ang="0">
                  <a:pos x="15" y="88"/>
                </a:cxn>
              </a:cxnLst>
              <a:rect l="0" t="0" r="r" b="b"/>
              <a:pathLst>
                <a:path w="15" h="94">
                  <a:moveTo>
                    <a:pt x="15" y="88"/>
                  </a:moveTo>
                  <a:lnTo>
                    <a:pt x="15" y="88"/>
                  </a:lnTo>
                  <a:lnTo>
                    <a:pt x="12" y="79"/>
                  </a:lnTo>
                  <a:lnTo>
                    <a:pt x="10" y="68"/>
                  </a:lnTo>
                  <a:lnTo>
                    <a:pt x="9" y="57"/>
                  </a:lnTo>
                  <a:lnTo>
                    <a:pt x="9" y="47"/>
                  </a:lnTo>
                  <a:lnTo>
                    <a:pt x="9" y="25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26"/>
                  </a:lnTo>
                  <a:lnTo>
                    <a:pt x="0" y="48"/>
                  </a:lnTo>
                  <a:lnTo>
                    <a:pt x="0" y="59"/>
                  </a:lnTo>
                  <a:lnTo>
                    <a:pt x="1" y="69"/>
                  </a:lnTo>
                  <a:lnTo>
                    <a:pt x="3" y="81"/>
                  </a:lnTo>
                  <a:lnTo>
                    <a:pt x="6" y="91"/>
                  </a:lnTo>
                  <a:lnTo>
                    <a:pt x="6" y="91"/>
                  </a:lnTo>
                  <a:lnTo>
                    <a:pt x="7" y="93"/>
                  </a:lnTo>
                  <a:lnTo>
                    <a:pt x="8" y="94"/>
                  </a:lnTo>
                  <a:lnTo>
                    <a:pt x="10" y="94"/>
                  </a:lnTo>
                  <a:lnTo>
                    <a:pt x="12" y="94"/>
                  </a:lnTo>
                  <a:lnTo>
                    <a:pt x="13" y="93"/>
                  </a:lnTo>
                  <a:lnTo>
                    <a:pt x="14" y="92"/>
                  </a:lnTo>
                  <a:lnTo>
                    <a:pt x="15" y="90"/>
                  </a:lnTo>
                  <a:lnTo>
                    <a:pt x="15" y="88"/>
                  </a:lnTo>
                  <a:lnTo>
                    <a:pt x="15" y="8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28" name="Freeform 181"/>
            <p:cNvSpPr/>
            <p:nvPr/>
          </p:nvSpPr>
          <p:spPr bwMode="auto">
            <a:xfrm>
              <a:off x="4529138" y="2622550"/>
              <a:ext cx="7938" cy="63500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5"/>
                </a:cxn>
                <a:cxn ang="0">
                  <a:pos x="5" y="18"/>
                </a:cxn>
                <a:cxn ang="0">
                  <a:pos x="3" y="31"/>
                </a:cxn>
                <a:cxn ang="0">
                  <a:pos x="1" y="43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0" y="86"/>
                </a:cxn>
                <a:cxn ang="0">
                  <a:pos x="0" y="114"/>
                </a:cxn>
                <a:cxn ang="0">
                  <a:pos x="0" y="114"/>
                </a:cxn>
                <a:cxn ang="0">
                  <a:pos x="1" y="116"/>
                </a:cxn>
                <a:cxn ang="0">
                  <a:pos x="2" y="117"/>
                </a:cxn>
                <a:cxn ang="0">
                  <a:pos x="3" y="118"/>
                </a:cxn>
                <a:cxn ang="0">
                  <a:pos x="6" y="119"/>
                </a:cxn>
                <a:cxn ang="0">
                  <a:pos x="8" y="118"/>
                </a:cxn>
                <a:cxn ang="0">
                  <a:pos x="9" y="117"/>
                </a:cxn>
                <a:cxn ang="0">
                  <a:pos x="10" y="116"/>
                </a:cxn>
                <a:cxn ang="0">
                  <a:pos x="11" y="114"/>
                </a:cxn>
                <a:cxn ang="0">
                  <a:pos x="11" y="57"/>
                </a:cxn>
                <a:cxn ang="0">
                  <a:pos x="11" y="57"/>
                </a:cxn>
                <a:cxn ang="0">
                  <a:pos x="11" y="43"/>
                </a:cxn>
                <a:cxn ang="0">
                  <a:pos x="13" y="31"/>
                </a:cxn>
                <a:cxn ang="0">
                  <a:pos x="14" y="18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1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8" y="1"/>
                </a:cxn>
                <a:cxn ang="0">
                  <a:pos x="6" y="3"/>
                </a:cxn>
                <a:cxn ang="0">
                  <a:pos x="6" y="5"/>
                </a:cxn>
                <a:cxn ang="0">
                  <a:pos x="6" y="5"/>
                </a:cxn>
              </a:cxnLst>
              <a:rect l="0" t="0" r="r" b="b"/>
              <a:pathLst>
                <a:path w="15" h="119">
                  <a:moveTo>
                    <a:pt x="6" y="5"/>
                  </a:moveTo>
                  <a:lnTo>
                    <a:pt x="6" y="5"/>
                  </a:lnTo>
                  <a:lnTo>
                    <a:pt x="5" y="18"/>
                  </a:lnTo>
                  <a:lnTo>
                    <a:pt x="3" y="31"/>
                  </a:lnTo>
                  <a:lnTo>
                    <a:pt x="1" y="43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86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2" y="117"/>
                  </a:lnTo>
                  <a:lnTo>
                    <a:pt x="3" y="118"/>
                  </a:lnTo>
                  <a:lnTo>
                    <a:pt x="6" y="119"/>
                  </a:lnTo>
                  <a:lnTo>
                    <a:pt x="8" y="118"/>
                  </a:lnTo>
                  <a:lnTo>
                    <a:pt x="9" y="117"/>
                  </a:lnTo>
                  <a:lnTo>
                    <a:pt x="10" y="116"/>
                  </a:lnTo>
                  <a:lnTo>
                    <a:pt x="11" y="114"/>
                  </a:lnTo>
                  <a:lnTo>
                    <a:pt x="11" y="57"/>
                  </a:lnTo>
                  <a:lnTo>
                    <a:pt x="11" y="57"/>
                  </a:lnTo>
                  <a:lnTo>
                    <a:pt x="11" y="43"/>
                  </a:lnTo>
                  <a:lnTo>
                    <a:pt x="13" y="31"/>
                  </a:lnTo>
                  <a:lnTo>
                    <a:pt x="14" y="18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29" name="Freeform 182"/>
            <p:cNvSpPr/>
            <p:nvPr/>
          </p:nvSpPr>
          <p:spPr bwMode="auto">
            <a:xfrm>
              <a:off x="4551363" y="2652713"/>
              <a:ext cx="4763" cy="55563"/>
            </a:xfrm>
            <a:custGeom>
              <a:avLst/>
              <a:gdLst/>
              <a:ahLst/>
              <a:cxnLst>
                <a:cxn ang="0">
                  <a:pos x="11" y="5"/>
                </a:cxn>
                <a:cxn ang="0">
                  <a:pos x="11" y="5"/>
                </a:cxn>
                <a:cxn ang="0">
                  <a:pos x="11" y="3"/>
                </a:cxn>
                <a:cxn ang="0">
                  <a:pos x="10" y="1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53"/>
                </a:cxn>
                <a:cxn ang="0">
                  <a:pos x="0" y="75"/>
                </a:cxn>
                <a:cxn ang="0">
                  <a:pos x="2" y="99"/>
                </a:cxn>
                <a:cxn ang="0">
                  <a:pos x="2" y="99"/>
                </a:cxn>
                <a:cxn ang="0">
                  <a:pos x="2" y="101"/>
                </a:cxn>
                <a:cxn ang="0">
                  <a:pos x="4" y="103"/>
                </a:cxn>
                <a:cxn ang="0">
                  <a:pos x="7" y="104"/>
                </a:cxn>
                <a:cxn ang="0">
                  <a:pos x="9" y="104"/>
                </a:cxn>
                <a:cxn ang="0">
                  <a:pos x="10" y="103"/>
                </a:cxn>
                <a:cxn ang="0">
                  <a:pos x="11" y="101"/>
                </a:cxn>
                <a:cxn ang="0">
                  <a:pos x="11" y="99"/>
                </a:cxn>
                <a:cxn ang="0">
                  <a:pos x="11" y="99"/>
                </a:cxn>
                <a:cxn ang="0">
                  <a:pos x="9" y="75"/>
                </a:cxn>
                <a:cxn ang="0">
                  <a:pos x="9" y="53"/>
                </a:cxn>
                <a:cxn ang="0">
                  <a:pos x="11" y="5"/>
                </a:cxn>
                <a:cxn ang="0">
                  <a:pos x="11" y="5"/>
                </a:cxn>
              </a:cxnLst>
              <a:rect l="0" t="0" r="r" b="b"/>
              <a:pathLst>
                <a:path w="11" h="104">
                  <a:moveTo>
                    <a:pt x="11" y="5"/>
                  </a:moveTo>
                  <a:lnTo>
                    <a:pt x="11" y="5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53"/>
                  </a:lnTo>
                  <a:lnTo>
                    <a:pt x="0" y="75"/>
                  </a:lnTo>
                  <a:lnTo>
                    <a:pt x="2" y="99"/>
                  </a:lnTo>
                  <a:lnTo>
                    <a:pt x="2" y="99"/>
                  </a:lnTo>
                  <a:lnTo>
                    <a:pt x="2" y="101"/>
                  </a:lnTo>
                  <a:lnTo>
                    <a:pt x="4" y="103"/>
                  </a:lnTo>
                  <a:lnTo>
                    <a:pt x="7" y="104"/>
                  </a:lnTo>
                  <a:lnTo>
                    <a:pt x="9" y="104"/>
                  </a:lnTo>
                  <a:lnTo>
                    <a:pt x="10" y="103"/>
                  </a:lnTo>
                  <a:lnTo>
                    <a:pt x="11" y="101"/>
                  </a:lnTo>
                  <a:lnTo>
                    <a:pt x="11" y="99"/>
                  </a:lnTo>
                  <a:lnTo>
                    <a:pt x="11" y="99"/>
                  </a:lnTo>
                  <a:lnTo>
                    <a:pt x="9" y="75"/>
                  </a:lnTo>
                  <a:lnTo>
                    <a:pt x="9" y="53"/>
                  </a:lnTo>
                  <a:lnTo>
                    <a:pt x="11" y="5"/>
                  </a:lnTo>
                  <a:lnTo>
                    <a:pt x="11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30" name="Freeform 183"/>
            <p:cNvSpPr/>
            <p:nvPr/>
          </p:nvSpPr>
          <p:spPr bwMode="auto">
            <a:xfrm>
              <a:off x="4572000" y="2676525"/>
              <a:ext cx="6350" cy="58738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9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57"/>
                </a:cxn>
                <a:cxn ang="0">
                  <a:pos x="2" y="83"/>
                </a:cxn>
                <a:cxn ang="0">
                  <a:pos x="5" y="109"/>
                </a:cxn>
                <a:cxn ang="0">
                  <a:pos x="5" y="109"/>
                </a:cxn>
                <a:cxn ang="0">
                  <a:pos x="6" y="111"/>
                </a:cxn>
                <a:cxn ang="0">
                  <a:pos x="7" y="112"/>
                </a:cxn>
                <a:cxn ang="0">
                  <a:pos x="10" y="113"/>
                </a:cxn>
                <a:cxn ang="0">
                  <a:pos x="12" y="113"/>
                </a:cxn>
                <a:cxn ang="0">
                  <a:pos x="13" y="112"/>
                </a:cxn>
                <a:cxn ang="0">
                  <a:pos x="14" y="111"/>
                </a:cxn>
                <a:cxn ang="0">
                  <a:pos x="14" y="109"/>
                </a:cxn>
                <a:cxn ang="0">
                  <a:pos x="14" y="109"/>
                </a:cxn>
                <a:cxn ang="0">
                  <a:pos x="12" y="83"/>
                </a:cxn>
                <a:cxn ang="0">
                  <a:pos x="10" y="57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4" h="113">
                  <a:moveTo>
                    <a:pt x="10" y="4"/>
                  </a:moveTo>
                  <a:lnTo>
                    <a:pt x="10" y="4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7"/>
                  </a:lnTo>
                  <a:lnTo>
                    <a:pt x="2" y="83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6" y="111"/>
                  </a:lnTo>
                  <a:lnTo>
                    <a:pt x="7" y="112"/>
                  </a:lnTo>
                  <a:lnTo>
                    <a:pt x="10" y="113"/>
                  </a:lnTo>
                  <a:lnTo>
                    <a:pt x="12" y="113"/>
                  </a:lnTo>
                  <a:lnTo>
                    <a:pt x="13" y="112"/>
                  </a:lnTo>
                  <a:lnTo>
                    <a:pt x="14" y="111"/>
                  </a:lnTo>
                  <a:lnTo>
                    <a:pt x="14" y="109"/>
                  </a:lnTo>
                  <a:lnTo>
                    <a:pt x="14" y="109"/>
                  </a:lnTo>
                  <a:lnTo>
                    <a:pt x="12" y="83"/>
                  </a:lnTo>
                  <a:lnTo>
                    <a:pt x="10" y="57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31" name="Freeform 184"/>
            <p:cNvSpPr/>
            <p:nvPr/>
          </p:nvSpPr>
          <p:spPr bwMode="auto">
            <a:xfrm>
              <a:off x="4481513" y="2305050"/>
              <a:ext cx="12700" cy="61913"/>
            </a:xfrm>
            <a:custGeom>
              <a:avLst/>
              <a:gdLst/>
              <a:ahLst/>
              <a:cxnLst>
                <a:cxn ang="0">
                  <a:pos x="21" y="109"/>
                </a:cxn>
                <a:cxn ang="0">
                  <a:pos x="21" y="109"/>
                </a:cxn>
                <a:cxn ang="0">
                  <a:pos x="16" y="105"/>
                </a:cxn>
                <a:cxn ang="0">
                  <a:pos x="13" y="101"/>
                </a:cxn>
                <a:cxn ang="0">
                  <a:pos x="11" y="95"/>
                </a:cxn>
                <a:cxn ang="0">
                  <a:pos x="9" y="89"/>
                </a:cxn>
                <a:cxn ang="0">
                  <a:pos x="9" y="76"/>
                </a:cxn>
                <a:cxn ang="0">
                  <a:pos x="9" y="64"/>
                </a:cxn>
                <a:cxn ang="0">
                  <a:pos x="9" y="64"/>
                </a:cxn>
                <a:cxn ang="0">
                  <a:pos x="10" y="34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77"/>
                </a:cxn>
                <a:cxn ang="0">
                  <a:pos x="0" y="77"/>
                </a:cxn>
                <a:cxn ang="0">
                  <a:pos x="0" y="89"/>
                </a:cxn>
                <a:cxn ang="0">
                  <a:pos x="1" y="95"/>
                </a:cxn>
                <a:cxn ang="0">
                  <a:pos x="3" y="100"/>
                </a:cxn>
                <a:cxn ang="0">
                  <a:pos x="5" y="105"/>
                </a:cxn>
                <a:cxn ang="0">
                  <a:pos x="8" y="110"/>
                </a:cxn>
                <a:cxn ang="0">
                  <a:pos x="12" y="115"/>
                </a:cxn>
                <a:cxn ang="0">
                  <a:pos x="16" y="118"/>
                </a:cxn>
                <a:cxn ang="0">
                  <a:pos x="16" y="118"/>
                </a:cxn>
                <a:cxn ang="0">
                  <a:pos x="18" y="119"/>
                </a:cxn>
                <a:cxn ang="0">
                  <a:pos x="20" y="119"/>
                </a:cxn>
                <a:cxn ang="0">
                  <a:pos x="21" y="118"/>
                </a:cxn>
                <a:cxn ang="0">
                  <a:pos x="22" y="117"/>
                </a:cxn>
                <a:cxn ang="0">
                  <a:pos x="23" y="115"/>
                </a:cxn>
                <a:cxn ang="0">
                  <a:pos x="23" y="112"/>
                </a:cxn>
                <a:cxn ang="0">
                  <a:pos x="22" y="111"/>
                </a:cxn>
                <a:cxn ang="0">
                  <a:pos x="21" y="109"/>
                </a:cxn>
                <a:cxn ang="0">
                  <a:pos x="21" y="109"/>
                </a:cxn>
              </a:cxnLst>
              <a:rect l="0" t="0" r="r" b="b"/>
              <a:pathLst>
                <a:path w="23" h="119">
                  <a:moveTo>
                    <a:pt x="21" y="109"/>
                  </a:moveTo>
                  <a:lnTo>
                    <a:pt x="21" y="109"/>
                  </a:lnTo>
                  <a:lnTo>
                    <a:pt x="16" y="105"/>
                  </a:lnTo>
                  <a:lnTo>
                    <a:pt x="13" y="101"/>
                  </a:lnTo>
                  <a:lnTo>
                    <a:pt x="11" y="95"/>
                  </a:lnTo>
                  <a:lnTo>
                    <a:pt x="9" y="89"/>
                  </a:lnTo>
                  <a:lnTo>
                    <a:pt x="9" y="76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10" y="3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89"/>
                  </a:lnTo>
                  <a:lnTo>
                    <a:pt x="1" y="95"/>
                  </a:lnTo>
                  <a:lnTo>
                    <a:pt x="3" y="100"/>
                  </a:lnTo>
                  <a:lnTo>
                    <a:pt x="5" y="105"/>
                  </a:lnTo>
                  <a:lnTo>
                    <a:pt x="8" y="110"/>
                  </a:lnTo>
                  <a:lnTo>
                    <a:pt x="12" y="115"/>
                  </a:lnTo>
                  <a:lnTo>
                    <a:pt x="16" y="118"/>
                  </a:lnTo>
                  <a:lnTo>
                    <a:pt x="16" y="118"/>
                  </a:lnTo>
                  <a:lnTo>
                    <a:pt x="18" y="119"/>
                  </a:lnTo>
                  <a:lnTo>
                    <a:pt x="20" y="119"/>
                  </a:lnTo>
                  <a:lnTo>
                    <a:pt x="21" y="118"/>
                  </a:lnTo>
                  <a:lnTo>
                    <a:pt x="22" y="117"/>
                  </a:lnTo>
                  <a:lnTo>
                    <a:pt x="23" y="115"/>
                  </a:lnTo>
                  <a:lnTo>
                    <a:pt x="23" y="112"/>
                  </a:lnTo>
                  <a:lnTo>
                    <a:pt x="22" y="111"/>
                  </a:lnTo>
                  <a:lnTo>
                    <a:pt x="21" y="109"/>
                  </a:lnTo>
                  <a:lnTo>
                    <a:pt x="21" y="10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32" name="Freeform 185"/>
            <p:cNvSpPr/>
            <p:nvPr/>
          </p:nvSpPr>
          <p:spPr bwMode="auto">
            <a:xfrm>
              <a:off x="4519613" y="2336800"/>
              <a:ext cx="9525" cy="55563"/>
            </a:xfrm>
            <a:custGeom>
              <a:avLst/>
              <a:gdLst/>
              <a:ahLst/>
              <a:cxnLst>
                <a:cxn ang="0">
                  <a:pos x="9" y="3"/>
                </a:cxn>
                <a:cxn ang="0">
                  <a:pos x="9" y="3"/>
                </a:cxn>
                <a:cxn ang="0">
                  <a:pos x="7" y="15"/>
                </a:cxn>
                <a:cxn ang="0">
                  <a:pos x="4" y="27"/>
                </a:cxn>
                <a:cxn ang="0">
                  <a:pos x="2" y="50"/>
                </a:cxn>
                <a:cxn ang="0">
                  <a:pos x="0" y="75"/>
                </a:cxn>
                <a:cxn ang="0">
                  <a:pos x="0" y="99"/>
                </a:cxn>
                <a:cxn ang="0">
                  <a:pos x="0" y="99"/>
                </a:cxn>
                <a:cxn ang="0">
                  <a:pos x="0" y="101"/>
                </a:cxn>
                <a:cxn ang="0">
                  <a:pos x="1" y="102"/>
                </a:cxn>
                <a:cxn ang="0">
                  <a:pos x="3" y="103"/>
                </a:cxn>
                <a:cxn ang="0">
                  <a:pos x="5" y="104"/>
                </a:cxn>
                <a:cxn ang="0">
                  <a:pos x="6" y="103"/>
                </a:cxn>
                <a:cxn ang="0">
                  <a:pos x="8" y="102"/>
                </a:cxn>
                <a:cxn ang="0">
                  <a:pos x="9" y="101"/>
                </a:cxn>
                <a:cxn ang="0">
                  <a:pos x="9" y="99"/>
                </a:cxn>
                <a:cxn ang="0">
                  <a:pos x="9" y="99"/>
                </a:cxn>
                <a:cxn ang="0">
                  <a:pos x="10" y="75"/>
                </a:cxn>
                <a:cxn ang="0">
                  <a:pos x="11" y="52"/>
                </a:cxn>
                <a:cxn ang="0">
                  <a:pos x="13" y="29"/>
                </a:cxn>
                <a:cxn ang="0">
                  <a:pos x="16" y="17"/>
                </a:cxn>
                <a:cxn ang="0">
                  <a:pos x="18" y="6"/>
                </a:cxn>
                <a:cxn ang="0">
                  <a:pos x="18" y="6"/>
                </a:cxn>
                <a:cxn ang="0">
                  <a:pos x="18" y="4"/>
                </a:cxn>
                <a:cxn ang="0">
                  <a:pos x="18" y="2"/>
                </a:cxn>
                <a:cxn ang="0">
                  <a:pos x="17" y="1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2" y="0"/>
                </a:cxn>
                <a:cxn ang="0">
                  <a:pos x="10" y="1"/>
                </a:cxn>
                <a:cxn ang="0">
                  <a:pos x="9" y="3"/>
                </a:cxn>
                <a:cxn ang="0">
                  <a:pos x="9" y="3"/>
                </a:cxn>
              </a:cxnLst>
              <a:rect l="0" t="0" r="r" b="b"/>
              <a:pathLst>
                <a:path w="18" h="104">
                  <a:moveTo>
                    <a:pt x="9" y="3"/>
                  </a:moveTo>
                  <a:lnTo>
                    <a:pt x="9" y="3"/>
                  </a:lnTo>
                  <a:lnTo>
                    <a:pt x="7" y="15"/>
                  </a:lnTo>
                  <a:lnTo>
                    <a:pt x="4" y="27"/>
                  </a:lnTo>
                  <a:lnTo>
                    <a:pt x="2" y="50"/>
                  </a:lnTo>
                  <a:lnTo>
                    <a:pt x="0" y="75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0" y="101"/>
                  </a:lnTo>
                  <a:lnTo>
                    <a:pt x="1" y="102"/>
                  </a:lnTo>
                  <a:lnTo>
                    <a:pt x="3" y="103"/>
                  </a:lnTo>
                  <a:lnTo>
                    <a:pt x="5" y="104"/>
                  </a:lnTo>
                  <a:lnTo>
                    <a:pt x="6" y="103"/>
                  </a:lnTo>
                  <a:lnTo>
                    <a:pt x="8" y="102"/>
                  </a:lnTo>
                  <a:lnTo>
                    <a:pt x="9" y="101"/>
                  </a:lnTo>
                  <a:lnTo>
                    <a:pt x="9" y="99"/>
                  </a:lnTo>
                  <a:lnTo>
                    <a:pt x="9" y="99"/>
                  </a:lnTo>
                  <a:lnTo>
                    <a:pt x="10" y="75"/>
                  </a:lnTo>
                  <a:lnTo>
                    <a:pt x="11" y="52"/>
                  </a:lnTo>
                  <a:lnTo>
                    <a:pt x="13" y="29"/>
                  </a:lnTo>
                  <a:lnTo>
                    <a:pt x="16" y="17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2"/>
                  </a:lnTo>
                  <a:lnTo>
                    <a:pt x="17" y="1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9" y="3"/>
                  </a:lnTo>
                  <a:lnTo>
                    <a:pt x="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33" name="Freeform 186"/>
            <p:cNvSpPr/>
            <p:nvPr/>
          </p:nvSpPr>
          <p:spPr bwMode="auto">
            <a:xfrm>
              <a:off x="4543425" y="2370138"/>
              <a:ext cx="7938" cy="71438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4" y="36"/>
                </a:cxn>
                <a:cxn ang="0">
                  <a:pos x="3" y="68"/>
                </a:cxn>
                <a:cxn ang="0">
                  <a:pos x="1" y="100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4"/>
                </a:cxn>
                <a:cxn ang="0">
                  <a:pos x="1" y="135"/>
                </a:cxn>
                <a:cxn ang="0">
                  <a:pos x="3" y="136"/>
                </a:cxn>
                <a:cxn ang="0">
                  <a:pos x="4" y="136"/>
                </a:cxn>
                <a:cxn ang="0">
                  <a:pos x="7" y="136"/>
                </a:cxn>
                <a:cxn ang="0">
                  <a:pos x="9" y="135"/>
                </a:cxn>
                <a:cxn ang="0">
                  <a:pos x="10" y="134"/>
                </a:cxn>
                <a:cxn ang="0">
                  <a:pos x="10" y="132"/>
                </a:cxn>
                <a:cxn ang="0">
                  <a:pos x="10" y="132"/>
                </a:cxn>
                <a:cxn ang="0">
                  <a:pos x="11" y="100"/>
                </a:cxn>
                <a:cxn ang="0">
                  <a:pos x="13" y="68"/>
                </a:cxn>
                <a:cxn ang="0">
                  <a:pos x="14" y="36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4" y="2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7" y="1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4"/>
                </a:cxn>
              </a:cxnLst>
              <a:rect l="0" t="0" r="r" b="b"/>
              <a:pathLst>
                <a:path w="15" h="136">
                  <a:moveTo>
                    <a:pt x="5" y="4"/>
                  </a:moveTo>
                  <a:lnTo>
                    <a:pt x="5" y="4"/>
                  </a:lnTo>
                  <a:lnTo>
                    <a:pt x="4" y="36"/>
                  </a:lnTo>
                  <a:lnTo>
                    <a:pt x="3" y="68"/>
                  </a:lnTo>
                  <a:lnTo>
                    <a:pt x="1" y="100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1" y="135"/>
                  </a:lnTo>
                  <a:lnTo>
                    <a:pt x="3" y="136"/>
                  </a:lnTo>
                  <a:lnTo>
                    <a:pt x="4" y="136"/>
                  </a:lnTo>
                  <a:lnTo>
                    <a:pt x="7" y="136"/>
                  </a:lnTo>
                  <a:lnTo>
                    <a:pt x="9" y="135"/>
                  </a:lnTo>
                  <a:lnTo>
                    <a:pt x="10" y="134"/>
                  </a:lnTo>
                  <a:lnTo>
                    <a:pt x="10" y="132"/>
                  </a:lnTo>
                  <a:lnTo>
                    <a:pt x="10" y="132"/>
                  </a:lnTo>
                  <a:lnTo>
                    <a:pt x="11" y="100"/>
                  </a:lnTo>
                  <a:lnTo>
                    <a:pt x="13" y="68"/>
                  </a:lnTo>
                  <a:lnTo>
                    <a:pt x="14" y="36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34" name="Freeform 187"/>
            <p:cNvSpPr/>
            <p:nvPr/>
          </p:nvSpPr>
          <p:spPr bwMode="auto">
            <a:xfrm>
              <a:off x="4573588" y="2406650"/>
              <a:ext cx="4763" cy="7143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28"/>
                </a:cxn>
                <a:cxn ang="0">
                  <a:pos x="0" y="128"/>
                </a:cxn>
                <a:cxn ang="0">
                  <a:pos x="0" y="130"/>
                </a:cxn>
                <a:cxn ang="0">
                  <a:pos x="1" y="131"/>
                </a:cxn>
                <a:cxn ang="0">
                  <a:pos x="3" y="132"/>
                </a:cxn>
                <a:cxn ang="0">
                  <a:pos x="5" y="133"/>
                </a:cxn>
                <a:cxn ang="0">
                  <a:pos x="6" y="132"/>
                </a:cxn>
                <a:cxn ang="0">
                  <a:pos x="8" y="131"/>
                </a:cxn>
                <a:cxn ang="0">
                  <a:pos x="9" y="130"/>
                </a:cxn>
                <a:cxn ang="0">
                  <a:pos x="9" y="128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33">
                  <a:moveTo>
                    <a:pt x="0" y="5"/>
                  </a:moveTo>
                  <a:lnTo>
                    <a:pt x="0" y="128"/>
                  </a:lnTo>
                  <a:lnTo>
                    <a:pt x="0" y="128"/>
                  </a:lnTo>
                  <a:lnTo>
                    <a:pt x="0" y="130"/>
                  </a:lnTo>
                  <a:lnTo>
                    <a:pt x="1" y="131"/>
                  </a:lnTo>
                  <a:lnTo>
                    <a:pt x="3" y="132"/>
                  </a:lnTo>
                  <a:lnTo>
                    <a:pt x="5" y="133"/>
                  </a:lnTo>
                  <a:lnTo>
                    <a:pt x="6" y="132"/>
                  </a:lnTo>
                  <a:lnTo>
                    <a:pt x="8" y="131"/>
                  </a:lnTo>
                  <a:lnTo>
                    <a:pt x="9" y="130"/>
                  </a:lnTo>
                  <a:lnTo>
                    <a:pt x="9" y="128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35" name="Freeform 188"/>
            <p:cNvSpPr/>
            <p:nvPr/>
          </p:nvSpPr>
          <p:spPr bwMode="auto">
            <a:xfrm>
              <a:off x="4602163" y="2432050"/>
              <a:ext cx="4763" cy="6508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18"/>
                </a:cxn>
                <a:cxn ang="0">
                  <a:pos x="0" y="118"/>
                </a:cxn>
                <a:cxn ang="0">
                  <a:pos x="0" y="120"/>
                </a:cxn>
                <a:cxn ang="0">
                  <a:pos x="1" y="121"/>
                </a:cxn>
                <a:cxn ang="0">
                  <a:pos x="2" y="123"/>
                </a:cxn>
                <a:cxn ang="0">
                  <a:pos x="4" y="123"/>
                </a:cxn>
                <a:cxn ang="0">
                  <a:pos x="6" y="123"/>
                </a:cxn>
                <a:cxn ang="0">
                  <a:pos x="7" y="121"/>
                </a:cxn>
                <a:cxn ang="0">
                  <a:pos x="8" y="120"/>
                </a:cxn>
                <a:cxn ang="0">
                  <a:pos x="9" y="118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23">
                  <a:moveTo>
                    <a:pt x="0" y="5"/>
                  </a:moveTo>
                  <a:lnTo>
                    <a:pt x="0" y="118"/>
                  </a:lnTo>
                  <a:lnTo>
                    <a:pt x="0" y="118"/>
                  </a:lnTo>
                  <a:lnTo>
                    <a:pt x="0" y="120"/>
                  </a:lnTo>
                  <a:lnTo>
                    <a:pt x="1" y="121"/>
                  </a:lnTo>
                  <a:lnTo>
                    <a:pt x="2" y="123"/>
                  </a:lnTo>
                  <a:lnTo>
                    <a:pt x="4" y="123"/>
                  </a:lnTo>
                  <a:lnTo>
                    <a:pt x="6" y="123"/>
                  </a:lnTo>
                  <a:lnTo>
                    <a:pt x="7" y="121"/>
                  </a:lnTo>
                  <a:lnTo>
                    <a:pt x="8" y="120"/>
                  </a:lnTo>
                  <a:lnTo>
                    <a:pt x="9" y="118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36" name="Freeform 189"/>
            <p:cNvSpPr/>
            <p:nvPr/>
          </p:nvSpPr>
          <p:spPr bwMode="auto">
            <a:xfrm>
              <a:off x="4624388" y="2457450"/>
              <a:ext cx="4763" cy="6508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19"/>
                </a:cxn>
                <a:cxn ang="0">
                  <a:pos x="0" y="119"/>
                </a:cxn>
                <a:cxn ang="0">
                  <a:pos x="0" y="121"/>
                </a:cxn>
                <a:cxn ang="0">
                  <a:pos x="1" y="122"/>
                </a:cxn>
                <a:cxn ang="0">
                  <a:pos x="3" y="123"/>
                </a:cxn>
                <a:cxn ang="0">
                  <a:pos x="4" y="123"/>
                </a:cxn>
                <a:cxn ang="0">
                  <a:pos x="6" y="123"/>
                </a:cxn>
                <a:cxn ang="0">
                  <a:pos x="8" y="122"/>
                </a:cxn>
                <a:cxn ang="0">
                  <a:pos x="9" y="121"/>
                </a:cxn>
                <a:cxn ang="0">
                  <a:pos x="9" y="119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23">
                  <a:moveTo>
                    <a:pt x="0" y="5"/>
                  </a:moveTo>
                  <a:lnTo>
                    <a:pt x="0" y="119"/>
                  </a:lnTo>
                  <a:lnTo>
                    <a:pt x="0" y="119"/>
                  </a:lnTo>
                  <a:lnTo>
                    <a:pt x="0" y="121"/>
                  </a:lnTo>
                  <a:lnTo>
                    <a:pt x="1" y="122"/>
                  </a:lnTo>
                  <a:lnTo>
                    <a:pt x="3" y="123"/>
                  </a:lnTo>
                  <a:lnTo>
                    <a:pt x="4" y="123"/>
                  </a:lnTo>
                  <a:lnTo>
                    <a:pt x="6" y="123"/>
                  </a:lnTo>
                  <a:lnTo>
                    <a:pt x="8" y="122"/>
                  </a:lnTo>
                  <a:lnTo>
                    <a:pt x="9" y="121"/>
                  </a:lnTo>
                  <a:lnTo>
                    <a:pt x="9" y="119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37" name="Freeform 190"/>
            <p:cNvSpPr/>
            <p:nvPr/>
          </p:nvSpPr>
          <p:spPr bwMode="auto">
            <a:xfrm>
              <a:off x="4651375" y="2482850"/>
              <a:ext cx="7938" cy="73025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5"/>
                </a:cxn>
                <a:cxn ang="0">
                  <a:pos x="2" y="30"/>
                </a:cxn>
                <a:cxn ang="0">
                  <a:pos x="1" y="42"/>
                </a:cxn>
                <a:cxn ang="0">
                  <a:pos x="0" y="55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1" y="134"/>
                </a:cxn>
                <a:cxn ang="0">
                  <a:pos x="2" y="136"/>
                </a:cxn>
                <a:cxn ang="0">
                  <a:pos x="3" y="137"/>
                </a:cxn>
                <a:cxn ang="0">
                  <a:pos x="5" y="137"/>
                </a:cxn>
                <a:cxn ang="0">
                  <a:pos x="7" y="137"/>
                </a:cxn>
                <a:cxn ang="0">
                  <a:pos x="8" y="136"/>
                </a:cxn>
                <a:cxn ang="0">
                  <a:pos x="9" y="134"/>
                </a:cxn>
                <a:cxn ang="0">
                  <a:pos x="10" y="132"/>
                </a:cxn>
                <a:cxn ang="0">
                  <a:pos x="10" y="62"/>
                </a:cxn>
                <a:cxn ang="0">
                  <a:pos x="10" y="62"/>
                </a:cxn>
                <a:cxn ang="0">
                  <a:pos x="10" y="47"/>
                </a:cxn>
                <a:cxn ang="0">
                  <a:pos x="11" y="33"/>
                </a:cxn>
                <a:cxn ang="0">
                  <a:pos x="14" y="5"/>
                </a:cxn>
                <a:cxn ang="0">
                  <a:pos x="14" y="5"/>
                </a:cxn>
                <a:cxn ang="0">
                  <a:pos x="14" y="3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7" y="1"/>
                </a:cxn>
                <a:cxn ang="0">
                  <a:pos x="6" y="3"/>
                </a:cxn>
                <a:cxn ang="0">
                  <a:pos x="5" y="5"/>
                </a:cxn>
                <a:cxn ang="0">
                  <a:pos x="5" y="5"/>
                </a:cxn>
              </a:cxnLst>
              <a:rect l="0" t="0" r="r" b="b"/>
              <a:pathLst>
                <a:path w="14" h="137">
                  <a:moveTo>
                    <a:pt x="5" y="5"/>
                  </a:moveTo>
                  <a:lnTo>
                    <a:pt x="5" y="5"/>
                  </a:lnTo>
                  <a:lnTo>
                    <a:pt x="2" y="30"/>
                  </a:lnTo>
                  <a:lnTo>
                    <a:pt x="1" y="42"/>
                  </a:lnTo>
                  <a:lnTo>
                    <a:pt x="0" y="55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1" y="134"/>
                  </a:lnTo>
                  <a:lnTo>
                    <a:pt x="2" y="136"/>
                  </a:lnTo>
                  <a:lnTo>
                    <a:pt x="3" y="137"/>
                  </a:lnTo>
                  <a:lnTo>
                    <a:pt x="5" y="137"/>
                  </a:lnTo>
                  <a:lnTo>
                    <a:pt x="7" y="137"/>
                  </a:lnTo>
                  <a:lnTo>
                    <a:pt x="8" y="136"/>
                  </a:lnTo>
                  <a:lnTo>
                    <a:pt x="9" y="134"/>
                  </a:lnTo>
                  <a:lnTo>
                    <a:pt x="10" y="132"/>
                  </a:lnTo>
                  <a:lnTo>
                    <a:pt x="10" y="62"/>
                  </a:lnTo>
                  <a:lnTo>
                    <a:pt x="10" y="62"/>
                  </a:lnTo>
                  <a:lnTo>
                    <a:pt x="10" y="47"/>
                  </a:lnTo>
                  <a:lnTo>
                    <a:pt x="11" y="33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38" name="Freeform 191"/>
            <p:cNvSpPr/>
            <p:nvPr/>
          </p:nvSpPr>
          <p:spPr bwMode="auto">
            <a:xfrm>
              <a:off x="4684713" y="2500313"/>
              <a:ext cx="4763" cy="8731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61"/>
                </a:cxn>
                <a:cxn ang="0">
                  <a:pos x="0" y="161"/>
                </a:cxn>
                <a:cxn ang="0">
                  <a:pos x="0" y="163"/>
                </a:cxn>
                <a:cxn ang="0">
                  <a:pos x="1" y="164"/>
                </a:cxn>
                <a:cxn ang="0">
                  <a:pos x="3" y="165"/>
                </a:cxn>
                <a:cxn ang="0">
                  <a:pos x="5" y="166"/>
                </a:cxn>
                <a:cxn ang="0">
                  <a:pos x="6" y="165"/>
                </a:cxn>
                <a:cxn ang="0">
                  <a:pos x="8" y="164"/>
                </a:cxn>
                <a:cxn ang="0">
                  <a:pos x="9" y="163"/>
                </a:cxn>
                <a:cxn ang="0">
                  <a:pos x="9" y="161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66">
                  <a:moveTo>
                    <a:pt x="0" y="5"/>
                  </a:moveTo>
                  <a:lnTo>
                    <a:pt x="0" y="161"/>
                  </a:lnTo>
                  <a:lnTo>
                    <a:pt x="0" y="161"/>
                  </a:lnTo>
                  <a:lnTo>
                    <a:pt x="0" y="163"/>
                  </a:lnTo>
                  <a:lnTo>
                    <a:pt x="1" y="164"/>
                  </a:lnTo>
                  <a:lnTo>
                    <a:pt x="3" y="165"/>
                  </a:lnTo>
                  <a:lnTo>
                    <a:pt x="5" y="166"/>
                  </a:lnTo>
                  <a:lnTo>
                    <a:pt x="6" y="165"/>
                  </a:lnTo>
                  <a:lnTo>
                    <a:pt x="8" y="164"/>
                  </a:lnTo>
                  <a:lnTo>
                    <a:pt x="9" y="163"/>
                  </a:lnTo>
                  <a:lnTo>
                    <a:pt x="9" y="161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39" name="Freeform 192"/>
            <p:cNvSpPr/>
            <p:nvPr/>
          </p:nvSpPr>
          <p:spPr bwMode="auto">
            <a:xfrm>
              <a:off x="4702175" y="2540000"/>
              <a:ext cx="7938" cy="69850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6" y="3"/>
                </a:cxn>
                <a:cxn ang="0">
                  <a:pos x="3" y="19"/>
                </a:cxn>
                <a:cxn ang="0">
                  <a:pos x="1" y="34"/>
                </a:cxn>
                <a:cxn ang="0">
                  <a:pos x="0" y="50"/>
                </a:cxn>
                <a:cxn ang="0">
                  <a:pos x="0" y="65"/>
                </a:cxn>
                <a:cxn ang="0">
                  <a:pos x="1" y="96"/>
                </a:cxn>
                <a:cxn ang="0">
                  <a:pos x="1" y="127"/>
                </a:cxn>
                <a:cxn ang="0">
                  <a:pos x="1" y="127"/>
                </a:cxn>
                <a:cxn ang="0">
                  <a:pos x="2" y="129"/>
                </a:cxn>
                <a:cxn ang="0">
                  <a:pos x="3" y="131"/>
                </a:cxn>
                <a:cxn ang="0">
                  <a:pos x="4" y="132"/>
                </a:cxn>
                <a:cxn ang="0">
                  <a:pos x="6" y="132"/>
                </a:cxn>
                <a:cxn ang="0">
                  <a:pos x="7" y="132"/>
                </a:cxn>
                <a:cxn ang="0">
                  <a:pos x="9" y="131"/>
                </a:cxn>
                <a:cxn ang="0">
                  <a:pos x="10" y="129"/>
                </a:cxn>
                <a:cxn ang="0">
                  <a:pos x="10" y="127"/>
                </a:cxn>
                <a:cxn ang="0">
                  <a:pos x="10" y="127"/>
                </a:cxn>
                <a:cxn ang="0">
                  <a:pos x="10" y="97"/>
                </a:cxn>
                <a:cxn ang="0">
                  <a:pos x="9" y="66"/>
                </a:cxn>
                <a:cxn ang="0">
                  <a:pos x="9" y="51"/>
                </a:cxn>
                <a:cxn ang="0">
                  <a:pos x="10" y="36"/>
                </a:cxn>
                <a:cxn ang="0">
                  <a:pos x="12" y="21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2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7" y="1"/>
                </a:cxn>
                <a:cxn ang="0">
                  <a:pos x="6" y="3"/>
                </a:cxn>
                <a:cxn ang="0">
                  <a:pos x="6" y="3"/>
                </a:cxn>
              </a:cxnLst>
              <a:rect l="0" t="0" r="r" b="b"/>
              <a:pathLst>
                <a:path w="15" h="132">
                  <a:moveTo>
                    <a:pt x="6" y="3"/>
                  </a:moveTo>
                  <a:lnTo>
                    <a:pt x="6" y="3"/>
                  </a:lnTo>
                  <a:lnTo>
                    <a:pt x="3" y="19"/>
                  </a:lnTo>
                  <a:lnTo>
                    <a:pt x="1" y="34"/>
                  </a:lnTo>
                  <a:lnTo>
                    <a:pt x="0" y="50"/>
                  </a:lnTo>
                  <a:lnTo>
                    <a:pt x="0" y="65"/>
                  </a:lnTo>
                  <a:lnTo>
                    <a:pt x="1" y="96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2" y="129"/>
                  </a:lnTo>
                  <a:lnTo>
                    <a:pt x="3" y="131"/>
                  </a:lnTo>
                  <a:lnTo>
                    <a:pt x="4" y="132"/>
                  </a:lnTo>
                  <a:lnTo>
                    <a:pt x="6" y="132"/>
                  </a:lnTo>
                  <a:lnTo>
                    <a:pt x="7" y="132"/>
                  </a:lnTo>
                  <a:lnTo>
                    <a:pt x="9" y="131"/>
                  </a:lnTo>
                  <a:lnTo>
                    <a:pt x="10" y="129"/>
                  </a:lnTo>
                  <a:lnTo>
                    <a:pt x="10" y="127"/>
                  </a:lnTo>
                  <a:lnTo>
                    <a:pt x="10" y="127"/>
                  </a:lnTo>
                  <a:lnTo>
                    <a:pt x="10" y="97"/>
                  </a:lnTo>
                  <a:lnTo>
                    <a:pt x="9" y="66"/>
                  </a:lnTo>
                  <a:lnTo>
                    <a:pt x="9" y="51"/>
                  </a:lnTo>
                  <a:lnTo>
                    <a:pt x="10" y="36"/>
                  </a:lnTo>
                  <a:lnTo>
                    <a:pt x="12" y="21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40" name="Freeform 193"/>
            <p:cNvSpPr/>
            <p:nvPr/>
          </p:nvSpPr>
          <p:spPr bwMode="auto">
            <a:xfrm>
              <a:off x="4727575" y="2568575"/>
              <a:ext cx="9525" cy="52388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10" y="3"/>
                </a:cxn>
                <a:cxn ang="0">
                  <a:pos x="3" y="48"/>
                </a:cxn>
                <a:cxn ang="0">
                  <a:pos x="1" y="72"/>
                </a:cxn>
                <a:cxn ang="0">
                  <a:pos x="0" y="95"/>
                </a:cxn>
                <a:cxn ang="0">
                  <a:pos x="0" y="95"/>
                </a:cxn>
                <a:cxn ang="0">
                  <a:pos x="0" y="97"/>
                </a:cxn>
                <a:cxn ang="0">
                  <a:pos x="1" y="98"/>
                </a:cxn>
                <a:cxn ang="0">
                  <a:pos x="3" y="99"/>
                </a:cxn>
                <a:cxn ang="0">
                  <a:pos x="6" y="99"/>
                </a:cxn>
                <a:cxn ang="0">
                  <a:pos x="7" y="99"/>
                </a:cxn>
                <a:cxn ang="0">
                  <a:pos x="9" y="98"/>
                </a:cxn>
                <a:cxn ang="0">
                  <a:pos x="10" y="97"/>
                </a:cxn>
                <a:cxn ang="0">
                  <a:pos x="10" y="95"/>
                </a:cxn>
                <a:cxn ang="0">
                  <a:pos x="10" y="95"/>
                </a:cxn>
                <a:cxn ang="0">
                  <a:pos x="11" y="72"/>
                </a:cxn>
                <a:cxn ang="0">
                  <a:pos x="13" y="50"/>
                </a:cxn>
                <a:cxn ang="0">
                  <a:pos x="19" y="6"/>
                </a:cxn>
                <a:cxn ang="0">
                  <a:pos x="19" y="6"/>
                </a:cxn>
                <a:cxn ang="0">
                  <a:pos x="19" y="4"/>
                </a:cxn>
                <a:cxn ang="0">
                  <a:pos x="18" y="2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1" y="2"/>
                </a:cxn>
                <a:cxn ang="0">
                  <a:pos x="10" y="3"/>
                </a:cxn>
                <a:cxn ang="0">
                  <a:pos x="10" y="3"/>
                </a:cxn>
              </a:cxnLst>
              <a:rect l="0" t="0" r="r" b="b"/>
              <a:pathLst>
                <a:path w="19" h="99">
                  <a:moveTo>
                    <a:pt x="10" y="3"/>
                  </a:moveTo>
                  <a:lnTo>
                    <a:pt x="10" y="3"/>
                  </a:lnTo>
                  <a:lnTo>
                    <a:pt x="3" y="48"/>
                  </a:lnTo>
                  <a:lnTo>
                    <a:pt x="1" y="72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0" y="97"/>
                  </a:lnTo>
                  <a:lnTo>
                    <a:pt x="1" y="98"/>
                  </a:lnTo>
                  <a:lnTo>
                    <a:pt x="3" y="99"/>
                  </a:lnTo>
                  <a:lnTo>
                    <a:pt x="6" y="99"/>
                  </a:lnTo>
                  <a:lnTo>
                    <a:pt x="7" y="99"/>
                  </a:lnTo>
                  <a:lnTo>
                    <a:pt x="9" y="98"/>
                  </a:lnTo>
                  <a:lnTo>
                    <a:pt x="10" y="97"/>
                  </a:lnTo>
                  <a:lnTo>
                    <a:pt x="10" y="95"/>
                  </a:lnTo>
                  <a:lnTo>
                    <a:pt x="10" y="95"/>
                  </a:lnTo>
                  <a:lnTo>
                    <a:pt x="11" y="72"/>
                  </a:lnTo>
                  <a:lnTo>
                    <a:pt x="13" y="50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4"/>
                  </a:lnTo>
                  <a:lnTo>
                    <a:pt x="18" y="2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1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41" name="Freeform 194"/>
            <p:cNvSpPr/>
            <p:nvPr/>
          </p:nvSpPr>
          <p:spPr bwMode="auto">
            <a:xfrm>
              <a:off x="4748213" y="2590800"/>
              <a:ext cx="4763" cy="57150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04"/>
                </a:cxn>
                <a:cxn ang="0">
                  <a:pos x="0" y="104"/>
                </a:cxn>
                <a:cxn ang="0">
                  <a:pos x="0" y="107"/>
                </a:cxn>
                <a:cxn ang="0">
                  <a:pos x="1" y="109"/>
                </a:cxn>
                <a:cxn ang="0">
                  <a:pos x="3" y="109"/>
                </a:cxn>
                <a:cxn ang="0">
                  <a:pos x="4" y="110"/>
                </a:cxn>
                <a:cxn ang="0">
                  <a:pos x="6" y="109"/>
                </a:cxn>
                <a:cxn ang="0">
                  <a:pos x="7" y="109"/>
                </a:cxn>
                <a:cxn ang="0">
                  <a:pos x="9" y="107"/>
                </a:cxn>
                <a:cxn ang="0">
                  <a:pos x="9" y="104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10">
                  <a:moveTo>
                    <a:pt x="0" y="5"/>
                  </a:moveTo>
                  <a:lnTo>
                    <a:pt x="0" y="104"/>
                  </a:lnTo>
                  <a:lnTo>
                    <a:pt x="0" y="104"/>
                  </a:lnTo>
                  <a:lnTo>
                    <a:pt x="0" y="107"/>
                  </a:lnTo>
                  <a:lnTo>
                    <a:pt x="1" y="109"/>
                  </a:lnTo>
                  <a:lnTo>
                    <a:pt x="3" y="109"/>
                  </a:lnTo>
                  <a:lnTo>
                    <a:pt x="4" y="110"/>
                  </a:lnTo>
                  <a:lnTo>
                    <a:pt x="6" y="109"/>
                  </a:lnTo>
                  <a:lnTo>
                    <a:pt x="7" y="109"/>
                  </a:lnTo>
                  <a:lnTo>
                    <a:pt x="9" y="107"/>
                  </a:lnTo>
                  <a:lnTo>
                    <a:pt x="9" y="10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7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42" name="Freeform 195"/>
            <p:cNvSpPr/>
            <p:nvPr/>
          </p:nvSpPr>
          <p:spPr bwMode="auto">
            <a:xfrm>
              <a:off x="4641850" y="2751138"/>
              <a:ext cx="7938" cy="26988"/>
            </a:xfrm>
            <a:custGeom>
              <a:avLst/>
              <a:gdLst/>
              <a:ahLst/>
              <a:cxnLst>
                <a:cxn ang="0">
                  <a:pos x="15" y="46"/>
                </a:cxn>
                <a:cxn ang="0">
                  <a:pos x="15" y="46"/>
                </a:cxn>
                <a:cxn ang="0">
                  <a:pos x="12" y="36"/>
                </a:cxn>
                <a:cxn ang="0">
                  <a:pos x="11" y="26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10" y="3"/>
                </a:cxn>
                <a:cxn ang="0">
                  <a:pos x="8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" y="27"/>
                </a:cxn>
                <a:cxn ang="0">
                  <a:pos x="2" y="38"/>
                </a:cxn>
                <a:cxn ang="0">
                  <a:pos x="5" y="48"/>
                </a:cxn>
                <a:cxn ang="0">
                  <a:pos x="5" y="48"/>
                </a:cxn>
                <a:cxn ang="0">
                  <a:pos x="6" y="50"/>
                </a:cxn>
                <a:cxn ang="0">
                  <a:pos x="7" y="51"/>
                </a:cxn>
                <a:cxn ang="0">
                  <a:pos x="10" y="51"/>
                </a:cxn>
                <a:cxn ang="0">
                  <a:pos x="11" y="51"/>
                </a:cxn>
                <a:cxn ang="0">
                  <a:pos x="13" y="51"/>
                </a:cxn>
                <a:cxn ang="0">
                  <a:pos x="14" y="49"/>
                </a:cxn>
                <a:cxn ang="0">
                  <a:pos x="15" y="48"/>
                </a:cxn>
                <a:cxn ang="0">
                  <a:pos x="15" y="46"/>
                </a:cxn>
                <a:cxn ang="0">
                  <a:pos x="15" y="46"/>
                </a:cxn>
              </a:cxnLst>
              <a:rect l="0" t="0" r="r" b="b"/>
              <a:pathLst>
                <a:path w="15" h="51">
                  <a:moveTo>
                    <a:pt x="15" y="46"/>
                  </a:moveTo>
                  <a:lnTo>
                    <a:pt x="15" y="46"/>
                  </a:lnTo>
                  <a:lnTo>
                    <a:pt x="12" y="36"/>
                  </a:lnTo>
                  <a:lnTo>
                    <a:pt x="11" y="26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7"/>
                  </a:lnTo>
                  <a:lnTo>
                    <a:pt x="2" y="38"/>
                  </a:lnTo>
                  <a:lnTo>
                    <a:pt x="5" y="48"/>
                  </a:lnTo>
                  <a:lnTo>
                    <a:pt x="5" y="48"/>
                  </a:lnTo>
                  <a:lnTo>
                    <a:pt x="6" y="50"/>
                  </a:lnTo>
                  <a:lnTo>
                    <a:pt x="7" y="51"/>
                  </a:lnTo>
                  <a:lnTo>
                    <a:pt x="10" y="51"/>
                  </a:lnTo>
                  <a:lnTo>
                    <a:pt x="11" y="51"/>
                  </a:lnTo>
                  <a:lnTo>
                    <a:pt x="13" y="51"/>
                  </a:lnTo>
                  <a:lnTo>
                    <a:pt x="14" y="49"/>
                  </a:lnTo>
                  <a:lnTo>
                    <a:pt x="15" y="48"/>
                  </a:lnTo>
                  <a:lnTo>
                    <a:pt x="15" y="46"/>
                  </a:lnTo>
                  <a:lnTo>
                    <a:pt x="15" y="4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43" name="Freeform 196"/>
            <p:cNvSpPr/>
            <p:nvPr/>
          </p:nvSpPr>
          <p:spPr bwMode="auto">
            <a:xfrm>
              <a:off x="4675188" y="2751138"/>
              <a:ext cx="12700" cy="34925"/>
            </a:xfrm>
            <a:custGeom>
              <a:avLst/>
              <a:gdLst/>
              <a:ahLst/>
              <a:cxnLst>
                <a:cxn ang="0">
                  <a:pos x="18" y="39"/>
                </a:cxn>
                <a:cxn ang="0">
                  <a:pos x="18" y="39"/>
                </a:cxn>
                <a:cxn ang="0">
                  <a:pos x="14" y="31"/>
                </a:cxn>
                <a:cxn ang="0">
                  <a:pos x="12" y="23"/>
                </a:cxn>
                <a:cxn ang="0">
                  <a:pos x="9" y="13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17"/>
                </a:cxn>
                <a:cxn ang="0">
                  <a:pos x="1" y="24"/>
                </a:cxn>
                <a:cxn ang="0">
                  <a:pos x="3" y="30"/>
                </a:cxn>
                <a:cxn ang="0">
                  <a:pos x="3" y="30"/>
                </a:cxn>
                <a:cxn ang="0">
                  <a:pos x="6" y="38"/>
                </a:cxn>
                <a:cxn ang="0">
                  <a:pos x="9" y="45"/>
                </a:cxn>
                <a:cxn ang="0">
                  <a:pos x="13" y="54"/>
                </a:cxn>
                <a:cxn ang="0">
                  <a:pos x="14" y="62"/>
                </a:cxn>
                <a:cxn ang="0">
                  <a:pos x="14" y="62"/>
                </a:cxn>
                <a:cxn ang="0">
                  <a:pos x="15" y="64"/>
                </a:cxn>
                <a:cxn ang="0">
                  <a:pos x="16" y="65"/>
                </a:cxn>
                <a:cxn ang="0">
                  <a:pos x="18" y="66"/>
                </a:cxn>
                <a:cxn ang="0">
                  <a:pos x="19" y="66"/>
                </a:cxn>
                <a:cxn ang="0">
                  <a:pos x="21" y="66"/>
                </a:cxn>
                <a:cxn ang="0">
                  <a:pos x="22" y="65"/>
                </a:cxn>
                <a:cxn ang="0">
                  <a:pos x="23" y="64"/>
                </a:cxn>
                <a:cxn ang="0">
                  <a:pos x="24" y="62"/>
                </a:cxn>
                <a:cxn ang="0">
                  <a:pos x="24" y="62"/>
                </a:cxn>
                <a:cxn ang="0">
                  <a:pos x="23" y="56"/>
                </a:cxn>
                <a:cxn ang="0">
                  <a:pos x="22" y="49"/>
                </a:cxn>
                <a:cxn ang="0">
                  <a:pos x="18" y="39"/>
                </a:cxn>
                <a:cxn ang="0">
                  <a:pos x="18" y="39"/>
                </a:cxn>
              </a:cxnLst>
              <a:rect l="0" t="0" r="r" b="b"/>
              <a:pathLst>
                <a:path w="24" h="66">
                  <a:moveTo>
                    <a:pt x="18" y="39"/>
                  </a:moveTo>
                  <a:lnTo>
                    <a:pt x="18" y="39"/>
                  </a:lnTo>
                  <a:lnTo>
                    <a:pt x="14" y="31"/>
                  </a:lnTo>
                  <a:lnTo>
                    <a:pt x="12" y="23"/>
                  </a:lnTo>
                  <a:lnTo>
                    <a:pt x="9" y="13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7"/>
                  </a:lnTo>
                  <a:lnTo>
                    <a:pt x="1" y="24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6" y="38"/>
                  </a:lnTo>
                  <a:lnTo>
                    <a:pt x="9" y="45"/>
                  </a:lnTo>
                  <a:lnTo>
                    <a:pt x="13" y="54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5" y="64"/>
                  </a:lnTo>
                  <a:lnTo>
                    <a:pt x="16" y="65"/>
                  </a:lnTo>
                  <a:lnTo>
                    <a:pt x="18" y="66"/>
                  </a:lnTo>
                  <a:lnTo>
                    <a:pt x="19" y="66"/>
                  </a:lnTo>
                  <a:lnTo>
                    <a:pt x="21" y="66"/>
                  </a:lnTo>
                  <a:lnTo>
                    <a:pt x="22" y="65"/>
                  </a:lnTo>
                  <a:lnTo>
                    <a:pt x="23" y="64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3" y="56"/>
                  </a:lnTo>
                  <a:lnTo>
                    <a:pt x="22" y="49"/>
                  </a:lnTo>
                  <a:lnTo>
                    <a:pt x="18" y="39"/>
                  </a:lnTo>
                  <a:lnTo>
                    <a:pt x="18" y="3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44" name="Freeform 197"/>
            <p:cNvSpPr/>
            <p:nvPr/>
          </p:nvSpPr>
          <p:spPr bwMode="auto">
            <a:xfrm>
              <a:off x="4710113" y="2759075"/>
              <a:ext cx="9525" cy="44450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24"/>
                </a:cxn>
                <a:cxn ang="0">
                  <a:pos x="3" y="44"/>
                </a:cxn>
                <a:cxn ang="0">
                  <a:pos x="6" y="63"/>
                </a:cxn>
                <a:cxn ang="0">
                  <a:pos x="10" y="82"/>
                </a:cxn>
                <a:cxn ang="0">
                  <a:pos x="10" y="82"/>
                </a:cxn>
                <a:cxn ang="0">
                  <a:pos x="11" y="84"/>
                </a:cxn>
                <a:cxn ang="0">
                  <a:pos x="12" y="85"/>
                </a:cxn>
                <a:cxn ang="0">
                  <a:pos x="14" y="85"/>
                </a:cxn>
                <a:cxn ang="0">
                  <a:pos x="16" y="85"/>
                </a:cxn>
                <a:cxn ang="0">
                  <a:pos x="17" y="84"/>
                </a:cxn>
                <a:cxn ang="0">
                  <a:pos x="18" y="83"/>
                </a:cxn>
                <a:cxn ang="0">
                  <a:pos x="19" y="82"/>
                </a:cxn>
                <a:cxn ang="0">
                  <a:pos x="19" y="80"/>
                </a:cxn>
                <a:cxn ang="0">
                  <a:pos x="19" y="80"/>
                </a:cxn>
                <a:cxn ang="0">
                  <a:pos x="16" y="61"/>
                </a:cxn>
                <a:cxn ang="0">
                  <a:pos x="13" y="43"/>
                </a:cxn>
                <a:cxn ang="0">
                  <a:pos x="11" y="24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9" h="85">
                  <a:moveTo>
                    <a:pt x="10" y="4"/>
                  </a:moveTo>
                  <a:lnTo>
                    <a:pt x="10" y="4"/>
                  </a:lnTo>
                  <a:lnTo>
                    <a:pt x="10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24"/>
                  </a:lnTo>
                  <a:lnTo>
                    <a:pt x="3" y="44"/>
                  </a:lnTo>
                  <a:lnTo>
                    <a:pt x="6" y="63"/>
                  </a:lnTo>
                  <a:lnTo>
                    <a:pt x="10" y="82"/>
                  </a:lnTo>
                  <a:lnTo>
                    <a:pt x="10" y="82"/>
                  </a:lnTo>
                  <a:lnTo>
                    <a:pt x="11" y="84"/>
                  </a:lnTo>
                  <a:lnTo>
                    <a:pt x="12" y="85"/>
                  </a:lnTo>
                  <a:lnTo>
                    <a:pt x="14" y="85"/>
                  </a:lnTo>
                  <a:lnTo>
                    <a:pt x="16" y="85"/>
                  </a:lnTo>
                  <a:lnTo>
                    <a:pt x="17" y="84"/>
                  </a:lnTo>
                  <a:lnTo>
                    <a:pt x="18" y="83"/>
                  </a:lnTo>
                  <a:lnTo>
                    <a:pt x="19" y="82"/>
                  </a:lnTo>
                  <a:lnTo>
                    <a:pt x="19" y="80"/>
                  </a:lnTo>
                  <a:lnTo>
                    <a:pt x="19" y="80"/>
                  </a:lnTo>
                  <a:lnTo>
                    <a:pt x="16" y="61"/>
                  </a:lnTo>
                  <a:lnTo>
                    <a:pt x="13" y="43"/>
                  </a:lnTo>
                  <a:lnTo>
                    <a:pt x="11" y="24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45" name="Freeform 198"/>
            <p:cNvSpPr/>
            <p:nvPr/>
          </p:nvSpPr>
          <p:spPr bwMode="auto">
            <a:xfrm>
              <a:off x="4416425" y="2370138"/>
              <a:ext cx="15875" cy="106363"/>
            </a:xfrm>
            <a:custGeom>
              <a:avLst/>
              <a:gdLst/>
              <a:ahLst/>
              <a:cxnLst>
                <a:cxn ang="0">
                  <a:pos x="19" y="3"/>
                </a:cxn>
                <a:cxn ang="0">
                  <a:pos x="19" y="3"/>
                </a:cxn>
                <a:cxn ang="0">
                  <a:pos x="14" y="24"/>
                </a:cxn>
                <a:cxn ang="0">
                  <a:pos x="13" y="34"/>
                </a:cxn>
                <a:cxn ang="0">
                  <a:pos x="13" y="45"/>
                </a:cxn>
                <a:cxn ang="0">
                  <a:pos x="13" y="98"/>
                </a:cxn>
                <a:cxn ang="0">
                  <a:pos x="13" y="98"/>
                </a:cxn>
                <a:cxn ang="0">
                  <a:pos x="13" y="124"/>
                </a:cxn>
                <a:cxn ang="0">
                  <a:pos x="12" y="136"/>
                </a:cxn>
                <a:cxn ang="0">
                  <a:pos x="10" y="149"/>
                </a:cxn>
                <a:cxn ang="0">
                  <a:pos x="10" y="149"/>
                </a:cxn>
                <a:cxn ang="0">
                  <a:pos x="4" y="171"/>
                </a:cxn>
                <a:cxn ang="0">
                  <a:pos x="2" y="183"/>
                </a:cxn>
                <a:cxn ang="0">
                  <a:pos x="0" y="194"/>
                </a:cxn>
                <a:cxn ang="0">
                  <a:pos x="0" y="194"/>
                </a:cxn>
                <a:cxn ang="0">
                  <a:pos x="1" y="196"/>
                </a:cxn>
                <a:cxn ang="0">
                  <a:pos x="2" y="197"/>
                </a:cxn>
                <a:cxn ang="0">
                  <a:pos x="3" y="198"/>
                </a:cxn>
                <a:cxn ang="0">
                  <a:pos x="5" y="199"/>
                </a:cxn>
                <a:cxn ang="0">
                  <a:pos x="6" y="198"/>
                </a:cxn>
                <a:cxn ang="0">
                  <a:pos x="8" y="197"/>
                </a:cxn>
                <a:cxn ang="0">
                  <a:pos x="9" y="196"/>
                </a:cxn>
                <a:cxn ang="0">
                  <a:pos x="10" y="194"/>
                </a:cxn>
                <a:cxn ang="0">
                  <a:pos x="10" y="194"/>
                </a:cxn>
                <a:cxn ang="0">
                  <a:pos x="11" y="182"/>
                </a:cxn>
                <a:cxn ang="0">
                  <a:pos x="14" y="169"/>
                </a:cxn>
                <a:cxn ang="0">
                  <a:pos x="20" y="144"/>
                </a:cxn>
                <a:cxn ang="0">
                  <a:pos x="20" y="144"/>
                </a:cxn>
                <a:cxn ang="0">
                  <a:pos x="22" y="135"/>
                </a:cxn>
                <a:cxn ang="0">
                  <a:pos x="22" y="125"/>
                </a:cxn>
                <a:cxn ang="0">
                  <a:pos x="22" y="105"/>
                </a:cxn>
                <a:cxn ang="0">
                  <a:pos x="22" y="105"/>
                </a:cxn>
                <a:cxn ang="0">
                  <a:pos x="22" y="80"/>
                </a:cxn>
                <a:cxn ang="0">
                  <a:pos x="22" y="55"/>
                </a:cxn>
                <a:cxn ang="0">
                  <a:pos x="23" y="31"/>
                </a:cxn>
                <a:cxn ang="0">
                  <a:pos x="25" y="18"/>
                </a:cxn>
                <a:cxn ang="0">
                  <a:pos x="29" y="6"/>
                </a:cxn>
                <a:cxn ang="0">
                  <a:pos x="29" y="6"/>
                </a:cxn>
                <a:cxn ang="0">
                  <a:pos x="29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4" y="0"/>
                </a:cxn>
                <a:cxn ang="0">
                  <a:pos x="23" y="0"/>
                </a:cxn>
                <a:cxn ang="0">
                  <a:pos x="21" y="0"/>
                </a:cxn>
                <a:cxn ang="0">
                  <a:pos x="20" y="2"/>
                </a:cxn>
                <a:cxn ang="0">
                  <a:pos x="19" y="3"/>
                </a:cxn>
                <a:cxn ang="0">
                  <a:pos x="19" y="3"/>
                </a:cxn>
              </a:cxnLst>
              <a:rect l="0" t="0" r="r" b="b"/>
              <a:pathLst>
                <a:path w="29" h="199">
                  <a:moveTo>
                    <a:pt x="19" y="3"/>
                  </a:moveTo>
                  <a:lnTo>
                    <a:pt x="19" y="3"/>
                  </a:lnTo>
                  <a:lnTo>
                    <a:pt x="14" y="24"/>
                  </a:lnTo>
                  <a:lnTo>
                    <a:pt x="13" y="34"/>
                  </a:lnTo>
                  <a:lnTo>
                    <a:pt x="13" y="45"/>
                  </a:lnTo>
                  <a:lnTo>
                    <a:pt x="13" y="98"/>
                  </a:lnTo>
                  <a:lnTo>
                    <a:pt x="13" y="98"/>
                  </a:lnTo>
                  <a:lnTo>
                    <a:pt x="13" y="124"/>
                  </a:lnTo>
                  <a:lnTo>
                    <a:pt x="12" y="136"/>
                  </a:lnTo>
                  <a:lnTo>
                    <a:pt x="10" y="149"/>
                  </a:lnTo>
                  <a:lnTo>
                    <a:pt x="10" y="149"/>
                  </a:lnTo>
                  <a:lnTo>
                    <a:pt x="4" y="171"/>
                  </a:lnTo>
                  <a:lnTo>
                    <a:pt x="2" y="183"/>
                  </a:lnTo>
                  <a:lnTo>
                    <a:pt x="0" y="194"/>
                  </a:lnTo>
                  <a:lnTo>
                    <a:pt x="0" y="194"/>
                  </a:lnTo>
                  <a:lnTo>
                    <a:pt x="1" y="196"/>
                  </a:lnTo>
                  <a:lnTo>
                    <a:pt x="2" y="197"/>
                  </a:lnTo>
                  <a:lnTo>
                    <a:pt x="3" y="198"/>
                  </a:lnTo>
                  <a:lnTo>
                    <a:pt x="5" y="199"/>
                  </a:lnTo>
                  <a:lnTo>
                    <a:pt x="6" y="198"/>
                  </a:lnTo>
                  <a:lnTo>
                    <a:pt x="8" y="197"/>
                  </a:lnTo>
                  <a:lnTo>
                    <a:pt x="9" y="196"/>
                  </a:lnTo>
                  <a:lnTo>
                    <a:pt x="10" y="194"/>
                  </a:lnTo>
                  <a:lnTo>
                    <a:pt x="10" y="194"/>
                  </a:lnTo>
                  <a:lnTo>
                    <a:pt x="11" y="182"/>
                  </a:lnTo>
                  <a:lnTo>
                    <a:pt x="14" y="169"/>
                  </a:lnTo>
                  <a:lnTo>
                    <a:pt x="20" y="144"/>
                  </a:lnTo>
                  <a:lnTo>
                    <a:pt x="20" y="144"/>
                  </a:lnTo>
                  <a:lnTo>
                    <a:pt x="22" y="135"/>
                  </a:lnTo>
                  <a:lnTo>
                    <a:pt x="22" y="125"/>
                  </a:lnTo>
                  <a:lnTo>
                    <a:pt x="22" y="105"/>
                  </a:lnTo>
                  <a:lnTo>
                    <a:pt x="22" y="105"/>
                  </a:lnTo>
                  <a:lnTo>
                    <a:pt x="22" y="80"/>
                  </a:lnTo>
                  <a:lnTo>
                    <a:pt x="22" y="55"/>
                  </a:lnTo>
                  <a:lnTo>
                    <a:pt x="23" y="31"/>
                  </a:lnTo>
                  <a:lnTo>
                    <a:pt x="25" y="18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0" y="2"/>
                  </a:lnTo>
                  <a:lnTo>
                    <a:pt x="19" y="3"/>
                  </a:lnTo>
                  <a:lnTo>
                    <a:pt x="1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46" name="Freeform 199"/>
            <p:cNvSpPr/>
            <p:nvPr/>
          </p:nvSpPr>
          <p:spPr bwMode="auto">
            <a:xfrm>
              <a:off x="4464050" y="2424113"/>
              <a:ext cx="19050" cy="88900"/>
            </a:xfrm>
            <a:custGeom>
              <a:avLst/>
              <a:gdLst/>
              <a:ahLst/>
              <a:cxnLst>
                <a:cxn ang="0">
                  <a:pos x="26" y="3"/>
                </a:cxn>
                <a:cxn ang="0">
                  <a:pos x="26" y="3"/>
                </a:cxn>
                <a:cxn ang="0">
                  <a:pos x="18" y="42"/>
                </a:cxn>
                <a:cxn ang="0">
                  <a:pos x="11" y="83"/>
                </a:cxn>
                <a:cxn ang="0">
                  <a:pos x="6" y="123"/>
                </a:cxn>
                <a:cxn ang="0">
                  <a:pos x="0" y="162"/>
                </a:cxn>
                <a:cxn ang="0">
                  <a:pos x="0" y="162"/>
                </a:cxn>
                <a:cxn ang="0">
                  <a:pos x="0" y="164"/>
                </a:cxn>
                <a:cxn ang="0">
                  <a:pos x="2" y="166"/>
                </a:cxn>
                <a:cxn ang="0">
                  <a:pos x="3" y="167"/>
                </a:cxn>
                <a:cxn ang="0">
                  <a:pos x="5" y="167"/>
                </a:cxn>
                <a:cxn ang="0">
                  <a:pos x="8" y="166"/>
                </a:cxn>
                <a:cxn ang="0">
                  <a:pos x="10" y="164"/>
                </a:cxn>
                <a:cxn ang="0">
                  <a:pos x="10" y="162"/>
                </a:cxn>
                <a:cxn ang="0">
                  <a:pos x="10" y="162"/>
                </a:cxn>
                <a:cxn ang="0">
                  <a:pos x="15" y="123"/>
                </a:cxn>
                <a:cxn ang="0">
                  <a:pos x="20" y="84"/>
                </a:cxn>
                <a:cxn ang="0">
                  <a:pos x="26" y="45"/>
                </a:cxn>
                <a:cxn ang="0">
                  <a:pos x="36" y="6"/>
                </a:cxn>
                <a:cxn ang="0">
                  <a:pos x="36" y="6"/>
                </a:cxn>
                <a:cxn ang="0">
                  <a:pos x="36" y="4"/>
                </a:cxn>
                <a:cxn ang="0">
                  <a:pos x="35" y="2"/>
                </a:cxn>
                <a:cxn ang="0">
                  <a:pos x="34" y="1"/>
                </a:cxn>
                <a:cxn ang="0">
                  <a:pos x="31" y="0"/>
                </a:cxn>
                <a:cxn ang="0">
                  <a:pos x="29" y="0"/>
                </a:cxn>
                <a:cxn ang="0">
                  <a:pos x="28" y="0"/>
                </a:cxn>
                <a:cxn ang="0">
                  <a:pos x="26" y="1"/>
                </a:cxn>
                <a:cxn ang="0">
                  <a:pos x="26" y="3"/>
                </a:cxn>
                <a:cxn ang="0">
                  <a:pos x="26" y="3"/>
                </a:cxn>
              </a:cxnLst>
              <a:rect l="0" t="0" r="r" b="b"/>
              <a:pathLst>
                <a:path w="36" h="167">
                  <a:moveTo>
                    <a:pt x="26" y="3"/>
                  </a:moveTo>
                  <a:lnTo>
                    <a:pt x="26" y="3"/>
                  </a:lnTo>
                  <a:lnTo>
                    <a:pt x="18" y="42"/>
                  </a:lnTo>
                  <a:lnTo>
                    <a:pt x="11" y="83"/>
                  </a:lnTo>
                  <a:lnTo>
                    <a:pt x="6" y="123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64"/>
                  </a:lnTo>
                  <a:lnTo>
                    <a:pt x="2" y="166"/>
                  </a:lnTo>
                  <a:lnTo>
                    <a:pt x="3" y="167"/>
                  </a:lnTo>
                  <a:lnTo>
                    <a:pt x="5" y="167"/>
                  </a:lnTo>
                  <a:lnTo>
                    <a:pt x="8" y="166"/>
                  </a:lnTo>
                  <a:lnTo>
                    <a:pt x="10" y="164"/>
                  </a:lnTo>
                  <a:lnTo>
                    <a:pt x="10" y="162"/>
                  </a:lnTo>
                  <a:lnTo>
                    <a:pt x="10" y="162"/>
                  </a:lnTo>
                  <a:lnTo>
                    <a:pt x="15" y="123"/>
                  </a:lnTo>
                  <a:lnTo>
                    <a:pt x="20" y="84"/>
                  </a:lnTo>
                  <a:lnTo>
                    <a:pt x="26" y="45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4"/>
                  </a:lnTo>
                  <a:lnTo>
                    <a:pt x="35" y="2"/>
                  </a:lnTo>
                  <a:lnTo>
                    <a:pt x="34" y="1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6" y="1"/>
                  </a:lnTo>
                  <a:lnTo>
                    <a:pt x="26" y="3"/>
                  </a:lnTo>
                  <a:lnTo>
                    <a:pt x="2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47" name="Freeform 200"/>
            <p:cNvSpPr/>
            <p:nvPr/>
          </p:nvSpPr>
          <p:spPr bwMode="auto">
            <a:xfrm>
              <a:off x="4521200" y="2484438"/>
              <a:ext cx="17463" cy="95250"/>
            </a:xfrm>
            <a:custGeom>
              <a:avLst/>
              <a:gdLst/>
              <a:ahLst/>
              <a:cxnLst>
                <a:cxn ang="0">
                  <a:pos x="26" y="5"/>
                </a:cxn>
                <a:cxn ang="0">
                  <a:pos x="26" y="5"/>
                </a:cxn>
                <a:cxn ang="0">
                  <a:pos x="25" y="26"/>
                </a:cxn>
                <a:cxn ang="0">
                  <a:pos x="23" y="46"/>
                </a:cxn>
                <a:cxn ang="0">
                  <a:pos x="20" y="67"/>
                </a:cxn>
                <a:cxn ang="0">
                  <a:pos x="14" y="88"/>
                </a:cxn>
                <a:cxn ang="0">
                  <a:pos x="14" y="88"/>
                </a:cxn>
                <a:cxn ang="0">
                  <a:pos x="11" y="98"/>
                </a:cxn>
                <a:cxn ang="0">
                  <a:pos x="9" y="109"/>
                </a:cxn>
                <a:cxn ang="0">
                  <a:pos x="6" y="131"/>
                </a:cxn>
                <a:cxn ang="0">
                  <a:pos x="3" y="153"/>
                </a:cxn>
                <a:cxn ang="0">
                  <a:pos x="0" y="174"/>
                </a:cxn>
                <a:cxn ang="0">
                  <a:pos x="0" y="174"/>
                </a:cxn>
                <a:cxn ang="0">
                  <a:pos x="0" y="176"/>
                </a:cxn>
                <a:cxn ang="0">
                  <a:pos x="1" y="177"/>
                </a:cxn>
                <a:cxn ang="0">
                  <a:pos x="4" y="179"/>
                </a:cxn>
                <a:cxn ang="0">
                  <a:pos x="6" y="179"/>
                </a:cxn>
                <a:cxn ang="0">
                  <a:pos x="7" y="179"/>
                </a:cxn>
                <a:cxn ang="0">
                  <a:pos x="8" y="178"/>
                </a:cxn>
                <a:cxn ang="0">
                  <a:pos x="9" y="176"/>
                </a:cxn>
                <a:cxn ang="0">
                  <a:pos x="9" y="176"/>
                </a:cxn>
                <a:cxn ang="0">
                  <a:pos x="12" y="155"/>
                </a:cxn>
                <a:cxn ang="0">
                  <a:pos x="15" y="133"/>
                </a:cxn>
                <a:cxn ang="0">
                  <a:pos x="18" y="111"/>
                </a:cxn>
                <a:cxn ang="0">
                  <a:pos x="24" y="91"/>
                </a:cxn>
                <a:cxn ang="0">
                  <a:pos x="24" y="91"/>
                </a:cxn>
                <a:cxn ang="0">
                  <a:pos x="28" y="69"/>
                </a:cxn>
                <a:cxn ang="0">
                  <a:pos x="32" y="48"/>
                </a:cxn>
                <a:cxn ang="0">
                  <a:pos x="34" y="27"/>
                </a:cxn>
                <a:cxn ang="0">
                  <a:pos x="35" y="5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3" y="1"/>
                </a:cxn>
                <a:cxn ang="0">
                  <a:pos x="32" y="0"/>
                </a:cxn>
                <a:cxn ang="0">
                  <a:pos x="30" y="0"/>
                </a:cxn>
                <a:cxn ang="0">
                  <a:pos x="28" y="0"/>
                </a:cxn>
                <a:cxn ang="0">
                  <a:pos x="27" y="1"/>
                </a:cxn>
                <a:cxn ang="0">
                  <a:pos x="26" y="3"/>
                </a:cxn>
                <a:cxn ang="0">
                  <a:pos x="26" y="5"/>
                </a:cxn>
                <a:cxn ang="0">
                  <a:pos x="26" y="5"/>
                </a:cxn>
              </a:cxnLst>
              <a:rect l="0" t="0" r="r" b="b"/>
              <a:pathLst>
                <a:path w="35" h="179">
                  <a:moveTo>
                    <a:pt x="26" y="5"/>
                  </a:moveTo>
                  <a:lnTo>
                    <a:pt x="26" y="5"/>
                  </a:lnTo>
                  <a:lnTo>
                    <a:pt x="25" y="26"/>
                  </a:lnTo>
                  <a:lnTo>
                    <a:pt x="23" y="46"/>
                  </a:lnTo>
                  <a:lnTo>
                    <a:pt x="20" y="67"/>
                  </a:lnTo>
                  <a:lnTo>
                    <a:pt x="14" y="88"/>
                  </a:lnTo>
                  <a:lnTo>
                    <a:pt x="14" y="88"/>
                  </a:lnTo>
                  <a:lnTo>
                    <a:pt x="11" y="98"/>
                  </a:lnTo>
                  <a:lnTo>
                    <a:pt x="9" y="109"/>
                  </a:lnTo>
                  <a:lnTo>
                    <a:pt x="6" y="131"/>
                  </a:lnTo>
                  <a:lnTo>
                    <a:pt x="3" y="153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0" y="176"/>
                  </a:lnTo>
                  <a:lnTo>
                    <a:pt x="1" y="177"/>
                  </a:lnTo>
                  <a:lnTo>
                    <a:pt x="4" y="179"/>
                  </a:lnTo>
                  <a:lnTo>
                    <a:pt x="6" y="179"/>
                  </a:lnTo>
                  <a:lnTo>
                    <a:pt x="7" y="179"/>
                  </a:lnTo>
                  <a:lnTo>
                    <a:pt x="8" y="178"/>
                  </a:lnTo>
                  <a:lnTo>
                    <a:pt x="9" y="176"/>
                  </a:lnTo>
                  <a:lnTo>
                    <a:pt x="9" y="176"/>
                  </a:lnTo>
                  <a:lnTo>
                    <a:pt x="12" y="155"/>
                  </a:lnTo>
                  <a:lnTo>
                    <a:pt x="15" y="133"/>
                  </a:lnTo>
                  <a:lnTo>
                    <a:pt x="18" y="111"/>
                  </a:lnTo>
                  <a:lnTo>
                    <a:pt x="24" y="91"/>
                  </a:lnTo>
                  <a:lnTo>
                    <a:pt x="24" y="91"/>
                  </a:lnTo>
                  <a:lnTo>
                    <a:pt x="28" y="69"/>
                  </a:lnTo>
                  <a:lnTo>
                    <a:pt x="32" y="48"/>
                  </a:lnTo>
                  <a:lnTo>
                    <a:pt x="34" y="27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3" y="1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7" y="1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48" name="Freeform 201"/>
            <p:cNvSpPr/>
            <p:nvPr/>
          </p:nvSpPr>
          <p:spPr bwMode="auto">
            <a:xfrm>
              <a:off x="4570413" y="2508250"/>
              <a:ext cx="12700" cy="41275"/>
            </a:xfrm>
            <a:custGeom>
              <a:avLst/>
              <a:gdLst/>
              <a:ahLst/>
              <a:cxnLst>
                <a:cxn ang="0">
                  <a:pos x="12" y="3"/>
                </a:cxn>
                <a:cxn ang="0">
                  <a:pos x="12" y="3"/>
                </a:cxn>
                <a:cxn ang="0">
                  <a:pos x="8" y="21"/>
                </a:cxn>
                <a:cxn ang="0">
                  <a:pos x="6" y="38"/>
                </a:cxn>
                <a:cxn ang="0">
                  <a:pos x="3" y="56"/>
                </a:cxn>
                <a:cxn ang="0">
                  <a:pos x="0" y="73"/>
                </a:cxn>
                <a:cxn ang="0">
                  <a:pos x="0" y="73"/>
                </a:cxn>
                <a:cxn ang="0">
                  <a:pos x="0" y="76"/>
                </a:cxn>
                <a:cxn ang="0">
                  <a:pos x="1" y="77"/>
                </a:cxn>
                <a:cxn ang="0">
                  <a:pos x="2" y="78"/>
                </a:cxn>
                <a:cxn ang="0">
                  <a:pos x="3" y="79"/>
                </a:cxn>
                <a:cxn ang="0">
                  <a:pos x="5" y="79"/>
                </a:cxn>
                <a:cxn ang="0">
                  <a:pos x="7" y="79"/>
                </a:cxn>
                <a:cxn ang="0">
                  <a:pos x="8" y="78"/>
                </a:cxn>
                <a:cxn ang="0">
                  <a:pos x="9" y="76"/>
                </a:cxn>
                <a:cxn ang="0">
                  <a:pos x="9" y="76"/>
                </a:cxn>
                <a:cxn ang="0">
                  <a:pos x="12" y="58"/>
                </a:cxn>
                <a:cxn ang="0">
                  <a:pos x="14" y="40"/>
                </a:cxn>
                <a:cxn ang="0">
                  <a:pos x="17" y="23"/>
                </a:cxn>
                <a:cxn ang="0">
                  <a:pos x="22" y="6"/>
                </a:cxn>
                <a:cxn ang="0">
                  <a:pos x="22" y="6"/>
                </a:cxn>
                <a:cxn ang="0">
                  <a:pos x="22" y="4"/>
                </a:cxn>
                <a:cxn ang="0">
                  <a:pos x="22" y="2"/>
                </a:cxn>
                <a:cxn ang="0">
                  <a:pos x="21" y="1"/>
                </a:cxn>
                <a:cxn ang="0">
                  <a:pos x="19" y="0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3" y="1"/>
                </a:cxn>
                <a:cxn ang="0">
                  <a:pos x="12" y="3"/>
                </a:cxn>
                <a:cxn ang="0">
                  <a:pos x="12" y="3"/>
                </a:cxn>
              </a:cxnLst>
              <a:rect l="0" t="0" r="r" b="b"/>
              <a:pathLst>
                <a:path w="22" h="79">
                  <a:moveTo>
                    <a:pt x="12" y="3"/>
                  </a:moveTo>
                  <a:lnTo>
                    <a:pt x="12" y="3"/>
                  </a:lnTo>
                  <a:lnTo>
                    <a:pt x="8" y="21"/>
                  </a:lnTo>
                  <a:lnTo>
                    <a:pt x="6" y="38"/>
                  </a:lnTo>
                  <a:lnTo>
                    <a:pt x="3" y="56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6"/>
                  </a:lnTo>
                  <a:lnTo>
                    <a:pt x="1" y="77"/>
                  </a:lnTo>
                  <a:lnTo>
                    <a:pt x="2" y="78"/>
                  </a:lnTo>
                  <a:lnTo>
                    <a:pt x="3" y="79"/>
                  </a:lnTo>
                  <a:lnTo>
                    <a:pt x="5" y="79"/>
                  </a:lnTo>
                  <a:lnTo>
                    <a:pt x="7" y="79"/>
                  </a:lnTo>
                  <a:lnTo>
                    <a:pt x="8" y="78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12" y="58"/>
                  </a:lnTo>
                  <a:lnTo>
                    <a:pt x="14" y="40"/>
                  </a:lnTo>
                  <a:lnTo>
                    <a:pt x="17" y="23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4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12" y="3"/>
                  </a:lnTo>
                  <a:lnTo>
                    <a:pt x="1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49" name="Freeform 202"/>
            <p:cNvSpPr/>
            <p:nvPr/>
          </p:nvSpPr>
          <p:spPr bwMode="auto">
            <a:xfrm>
              <a:off x="4603750" y="2557463"/>
              <a:ext cx="15875" cy="46038"/>
            </a:xfrm>
            <a:custGeom>
              <a:avLst/>
              <a:gdLst/>
              <a:ahLst/>
              <a:cxnLst>
                <a:cxn ang="0">
                  <a:pos x="20" y="3"/>
                </a:cxn>
                <a:cxn ang="0">
                  <a:pos x="20" y="3"/>
                </a:cxn>
                <a:cxn ang="0">
                  <a:pos x="0" y="79"/>
                </a:cxn>
                <a:cxn ang="0">
                  <a:pos x="0" y="79"/>
                </a:cxn>
                <a:cxn ang="0">
                  <a:pos x="0" y="81"/>
                </a:cxn>
                <a:cxn ang="0">
                  <a:pos x="1" y="83"/>
                </a:cxn>
                <a:cxn ang="0">
                  <a:pos x="2" y="84"/>
                </a:cxn>
                <a:cxn ang="0">
                  <a:pos x="4" y="85"/>
                </a:cxn>
                <a:cxn ang="0">
                  <a:pos x="5" y="85"/>
                </a:cxn>
                <a:cxn ang="0">
                  <a:pos x="7" y="85"/>
                </a:cxn>
                <a:cxn ang="0">
                  <a:pos x="8" y="84"/>
                </a:cxn>
                <a:cxn ang="0">
                  <a:pos x="9" y="82"/>
                </a:cxn>
                <a:cxn ang="0">
                  <a:pos x="9" y="82"/>
                </a:cxn>
                <a:cxn ang="0">
                  <a:pos x="28" y="5"/>
                </a:cxn>
                <a:cxn ang="0">
                  <a:pos x="28" y="5"/>
                </a:cxn>
                <a:cxn ang="0">
                  <a:pos x="29" y="3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5" y="0"/>
                </a:cxn>
                <a:cxn ang="0">
                  <a:pos x="23" y="0"/>
                </a:cxn>
                <a:cxn ang="0">
                  <a:pos x="22" y="0"/>
                </a:cxn>
                <a:cxn ang="0">
                  <a:pos x="20" y="1"/>
                </a:cxn>
                <a:cxn ang="0">
                  <a:pos x="20" y="3"/>
                </a:cxn>
                <a:cxn ang="0">
                  <a:pos x="20" y="3"/>
                </a:cxn>
              </a:cxnLst>
              <a:rect l="0" t="0" r="r" b="b"/>
              <a:pathLst>
                <a:path w="29" h="85">
                  <a:moveTo>
                    <a:pt x="20" y="3"/>
                  </a:moveTo>
                  <a:lnTo>
                    <a:pt x="20" y="3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0" y="81"/>
                  </a:lnTo>
                  <a:lnTo>
                    <a:pt x="1" y="83"/>
                  </a:lnTo>
                  <a:lnTo>
                    <a:pt x="2" y="84"/>
                  </a:lnTo>
                  <a:lnTo>
                    <a:pt x="4" y="85"/>
                  </a:lnTo>
                  <a:lnTo>
                    <a:pt x="5" y="85"/>
                  </a:lnTo>
                  <a:lnTo>
                    <a:pt x="7" y="85"/>
                  </a:lnTo>
                  <a:lnTo>
                    <a:pt x="8" y="84"/>
                  </a:lnTo>
                  <a:lnTo>
                    <a:pt x="9" y="82"/>
                  </a:lnTo>
                  <a:lnTo>
                    <a:pt x="9" y="82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9" y="3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20" y="3"/>
                  </a:lnTo>
                  <a:lnTo>
                    <a:pt x="2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50" name="Freeform 203"/>
            <p:cNvSpPr/>
            <p:nvPr/>
          </p:nvSpPr>
          <p:spPr bwMode="auto">
            <a:xfrm>
              <a:off x="4687888" y="2668588"/>
              <a:ext cx="15875" cy="61913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19" y="4"/>
                </a:cxn>
                <a:cxn ang="0">
                  <a:pos x="19" y="12"/>
                </a:cxn>
                <a:cxn ang="0">
                  <a:pos x="17" y="19"/>
                </a:cxn>
                <a:cxn ang="0">
                  <a:pos x="12" y="35"/>
                </a:cxn>
                <a:cxn ang="0">
                  <a:pos x="8" y="50"/>
                </a:cxn>
                <a:cxn ang="0">
                  <a:pos x="7" y="58"/>
                </a:cxn>
                <a:cxn ang="0">
                  <a:pos x="6" y="65"/>
                </a:cxn>
                <a:cxn ang="0">
                  <a:pos x="6" y="65"/>
                </a:cxn>
                <a:cxn ang="0">
                  <a:pos x="6" y="76"/>
                </a:cxn>
                <a:cxn ang="0">
                  <a:pos x="5" y="89"/>
                </a:cxn>
                <a:cxn ang="0">
                  <a:pos x="4" y="99"/>
                </a:cxn>
                <a:cxn ang="0">
                  <a:pos x="0" y="110"/>
                </a:cxn>
                <a:cxn ang="0">
                  <a:pos x="0" y="110"/>
                </a:cxn>
                <a:cxn ang="0">
                  <a:pos x="0" y="112"/>
                </a:cxn>
                <a:cxn ang="0">
                  <a:pos x="0" y="113"/>
                </a:cxn>
                <a:cxn ang="0">
                  <a:pos x="1" y="116"/>
                </a:cxn>
                <a:cxn ang="0">
                  <a:pos x="3" y="116"/>
                </a:cxn>
                <a:cxn ang="0">
                  <a:pos x="6" y="116"/>
                </a:cxn>
                <a:cxn ang="0">
                  <a:pos x="8" y="114"/>
                </a:cxn>
                <a:cxn ang="0">
                  <a:pos x="9" y="112"/>
                </a:cxn>
                <a:cxn ang="0">
                  <a:pos x="9" y="112"/>
                </a:cxn>
                <a:cxn ang="0">
                  <a:pos x="12" y="102"/>
                </a:cxn>
                <a:cxn ang="0">
                  <a:pos x="14" y="92"/>
                </a:cxn>
                <a:cxn ang="0">
                  <a:pos x="15" y="80"/>
                </a:cxn>
                <a:cxn ang="0">
                  <a:pos x="15" y="70"/>
                </a:cxn>
                <a:cxn ang="0">
                  <a:pos x="15" y="70"/>
                </a:cxn>
                <a:cxn ang="0">
                  <a:pos x="17" y="62"/>
                </a:cxn>
                <a:cxn ang="0">
                  <a:pos x="18" y="54"/>
                </a:cxn>
                <a:cxn ang="0">
                  <a:pos x="22" y="37"/>
                </a:cxn>
                <a:cxn ang="0">
                  <a:pos x="26" y="20"/>
                </a:cxn>
                <a:cxn ang="0">
                  <a:pos x="28" y="12"/>
                </a:cxn>
                <a:cxn ang="0">
                  <a:pos x="29" y="4"/>
                </a:cxn>
                <a:cxn ang="0">
                  <a:pos x="29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6" y="0"/>
                </a:cxn>
                <a:cxn ang="0">
                  <a:pos x="24" y="0"/>
                </a:cxn>
                <a:cxn ang="0">
                  <a:pos x="22" y="0"/>
                </a:cxn>
                <a:cxn ang="0">
                  <a:pos x="21" y="1"/>
                </a:cxn>
                <a:cxn ang="0">
                  <a:pos x="20" y="2"/>
                </a:cxn>
                <a:cxn ang="0">
                  <a:pos x="19" y="4"/>
                </a:cxn>
                <a:cxn ang="0">
                  <a:pos x="19" y="4"/>
                </a:cxn>
              </a:cxnLst>
              <a:rect l="0" t="0" r="r" b="b"/>
              <a:pathLst>
                <a:path w="29" h="116">
                  <a:moveTo>
                    <a:pt x="19" y="4"/>
                  </a:moveTo>
                  <a:lnTo>
                    <a:pt x="19" y="4"/>
                  </a:lnTo>
                  <a:lnTo>
                    <a:pt x="19" y="12"/>
                  </a:lnTo>
                  <a:lnTo>
                    <a:pt x="17" y="19"/>
                  </a:lnTo>
                  <a:lnTo>
                    <a:pt x="12" y="35"/>
                  </a:lnTo>
                  <a:lnTo>
                    <a:pt x="8" y="50"/>
                  </a:lnTo>
                  <a:lnTo>
                    <a:pt x="7" y="58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6" y="76"/>
                  </a:lnTo>
                  <a:lnTo>
                    <a:pt x="5" y="89"/>
                  </a:lnTo>
                  <a:lnTo>
                    <a:pt x="4" y="9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1" y="116"/>
                  </a:lnTo>
                  <a:lnTo>
                    <a:pt x="3" y="116"/>
                  </a:lnTo>
                  <a:lnTo>
                    <a:pt x="6" y="116"/>
                  </a:lnTo>
                  <a:lnTo>
                    <a:pt x="8" y="114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12" y="102"/>
                  </a:lnTo>
                  <a:lnTo>
                    <a:pt x="14" y="92"/>
                  </a:lnTo>
                  <a:lnTo>
                    <a:pt x="15" y="80"/>
                  </a:lnTo>
                  <a:lnTo>
                    <a:pt x="15" y="70"/>
                  </a:lnTo>
                  <a:lnTo>
                    <a:pt x="15" y="70"/>
                  </a:lnTo>
                  <a:lnTo>
                    <a:pt x="17" y="62"/>
                  </a:lnTo>
                  <a:lnTo>
                    <a:pt x="18" y="54"/>
                  </a:lnTo>
                  <a:lnTo>
                    <a:pt x="22" y="37"/>
                  </a:lnTo>
                  <a:lnTo>
                    <a:pt x="26" y="20"/>
                  </a:lnTo>
                  <a:lnTo>
                    <a:pt x="28" y="12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1"/>
                  </a:lnTo>
                  <a:lnTo>
                    <a:pt x="20" y="2"/>
                  </a:lnTo>
                  <a:lnTo>
                    <a:pt x="19" y="4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51" name="Freeform 204"/>
            <p:cNvSpPr/>
            <p:nvPr/>
          </p:nvSpPr>
          <p:spPr bwMode="auto">
            <a:xfrm>
              <a:off x="4714875" y="2657475"/>
              <a:ext cx="11113" cy="61913"/>
            </a:xfrm>
            <a:custGeom>
              <a:avLst/>
              <a:gdLst/>
              <a:ahLst/>
              <a:cxnLst>
                <a:cxn ang="0">
                  <a:pos x="12" y="5"/>
                </a:cxn>
                <a:cxn ang="0">
                  <a:pos x="12" y="5"/>
                </a:cxn>
                <a:cxn ang="0">
                  <a:pos x="10" y="32"/>
                </a:cxn>
                <a:cxn ang="0">
                  <a:pos x="6" y="59"/>
                </a:cxn>
                <a:cxn ang="0">
                  <a:pos x="2" y="86"/>
                </a:cxn>
                <a:cxn ang="0">
                  <a:pos x="0" y="113"/>
                </a:cxn>
                <a:cxn ang="0">
                  <a:pos x="0" y="113"/>
                </a:cxn>
                <a:cxn ang="0">
                  <a:pos x="0" y="115"/>
                </a:cxn>
                <a:cxn ang="0">
                  <a:pos x="1" y="116"/>
                </a:cxn>
                <a:cxn ang="0">
                  <a:pos x="3" y="117"/>
                </a:cxn>
                <a:cxn ang="0">
                  <a:pos x="4" y="117"/>
                </a:cxn>
                <a:cxn ang="0">
                  <a:pos x="6" y="117"/>
                </a:cxn>
                <a:cxn ang="0">
                  <a:pos x="8" y="116"/>
                </a:cxn>
                <a:cxn ang="0">
                  <a:pos x="9" y="115"/>
                </a:cxn>
                <a:cxn ang="0">
                  <a:pos x="9" y="113"/>
                </a:cxn>
                <a:cxn ang="0">
                  <a:pos x="9" y="113"/>
                </a:cxn>
                <a:cxn ang="0">
                  <a:pos x="11" y="86"/>
                </a:cxn>
                <a:cxn ang="0">
                  <a:pos x="15" y="59"/>
                </a:cxn>
                <a:cxn ang="0">
                  <a:pos x="19" y="32"/>
                </a:cxn>
                <a:cxn ang="0">
                  <a:pos x="21" y="5"/>
                </a:cxn>
                <a:cxn ang="0">
                  <a:pos x="21" y="5"/>
                </a:cxn>
                <a:cxn ang="0">
                  <a:pos x="21" y="3"/>
                </a:cxn>
                <a:cxn ang="0">
                  <a:pos x="20" y="2"/>
                </a:cxn>
                <a:cxn ang="0">
                  <a:pos x="19" y="1"/>
                </a:cxn>
                <a:cxn ang="0">
                  <a:pos x="17" y="0"/>
                </a:cxn>
                <a:cxn ang="0">
                  <a:pos x="15" y="1"/>
                </a:cxn>
                <a:cxn ang="0">
                  <a:pos x="14" y="2"/>
                </a:cxn>
                <a:cxn ang="0">
                  <a:pos x="13" y="3"/>
                </a:cxn>
                <a:cxn ang="0">
                  <a:pos x="12" y="5"/>
                </a:cxn>
                <a:cxn ang="0">
                  <a:pos x="12" y="5"/>
                </a:cxn>
              </a:cxnLst>
              <a:rect l="0" t="0" r="r" b="b"/>
              <a:pathLst>
                <a:path w="21" h="117">
                  <a:moveTo>
                    <a:pt x="12" y="5"/>
                  </a:moveTo>
                  <a:lnTo>
                    <a:pt x="12" y="5"/>
                  </a:lnTo>
                  <a:lnTo>
                    <a:pt x="10" y="32"/>
                  </a:lnTo>
                  <a:lnTo>
                    <a:pt x="6" y="59"/>
                  </a:lnTo>
                  <a:lnTo>
                    <a:pt x="2" y="86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5"/>
                  </a:lnTo>
                  <a:lnTo>
                    <a:pt x="1" y="116"/>
                  </a:lnTo>
                  <a:lnTo>
                    <a:pt x="3" y="117"/>
                  </a:lnTo>
                  <a:lnTo>
                    <a:pt x="4" y="117"/>
                  </a:lnTo>
                  <a:lnTo>
                    <a:pt x="6" y="117"/>
                  </a:lnTo>
                  <a:lnTo>
                    <a:pt x="8" y="116"/>
                  </a:lnTo>
                  <a:lnTo>
                    <a:pt x="9" y="115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1" y="86"/>
                  </a:lnTo>
                  <a:lnTo>
                    <a:pt x="15" y="59"/>
                  </a:lnTo>
                  <a:lnTo>
                    <a:pt x="19" y="32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7" y="0"/>
                  </a:lnTo>
                  <a:lnTo>
                    <a:pt x="15" y="1"/>
                  </a:lnTo>
                  <a:lnTo>
                    <a:pt x="14" y="2"/>
                  </a:lnTo>
                  <a:lnTo>
                    <a:pt x="13" y="3"/>
                  </a:lnTo>
                  <a:lnTo>
                    <a:pt x="12" y="5"/>
                  </a:lnTo>
                  <a:lnTo>
                    <a:pt x="12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52" name="Freeform 206"/>
            <p:cNvSpPr>
              <a:spLocks noEditPoints="1"/>
            </p:cNvSpPr>
            <p:nvPr/>
          </p:nvSpPr>
          <p:spPr bwMode="auto">
            <a:xfrm>
              <a:off x="4249738" y="2249488"/>
              <a:ext cx="555625" cy="574675"/>
            </a:xfrm>
            <a:custGeom>
              <a:avLst/>
              <a:gdLst/>
              <a:ahLst/>
              <a:cxnLst>
                <a:cxn ang="0">
                  <a:pos x="817" y="1056"/>
                </a:cxn>
                <a:cxn ang="0">
                  <a:pos x="716" y="1035"/>
                </a:cxn>
                <a:cxn ang="0">
                  <a:pos x="659" y="1016"/>
                </a:cxn>
                <a:cxn ang="0">
                  <a:pos x="645" y="1010"/>
                </a:cxn>
                <a:cxn ang="0">
                  <a:pos x="623" y="986"/>
                </a:cxn>
                <a:cxn ang="0">
                  <a:pos x="608" y="970"/>
                </a:cxn>
                <a:cxn ang="0">
                  <a:pos x="577" y="929"/>
                </a:cxn>
                <a:cxn ang="0">
                  <a:pos x="513" y="864"/>
                </a:cxn>
                <a:cxn ang="0">
                  <a:pos x="403" y="767"/>
                </a:cxn>
                <a:cxn ang="0">
                  <a:pos x="307" y="683"/>
                </a:cxn>
                <a:cxn ang="0">
                  <a:pos x="222" y="574"/>
                </a:cxn>
                <a:cxn ang="0">
                  <a:pos x="139" y="472"/>
                </a:cxn>
                <a:cxn ang="0">
                  <a:pos x="97" y="439"/>
                </a:cxn>
                <a:cxn ang="0">
                  <a:pos x="31" y="360"/>
                </a:cxn>
                <a:cxn ang="0">
                  <a:pos x="27" y="300"/>
                </a:cxn>
                <a:cxn ang="0">
                  <a:pos x="84" y="371"/>
                </a:cxn>
                <a:cxn ang="0">
                  <a:pos x="141" y="426"/>
                </a:cxn>
                <a:cxn ang="0">
                  <a:pos x="208" y="491"/>
                </a:cxn>
                <a:cxn ang="0">
                  <a:pos x="305" y="624"/>
                </a:cxn>
                <a:cxn ang="0">
                  <a:pos x="398" y="714"/>
                </a:cxn>
                <a:cxn ang="0">
                  <a:pos x="481" y="790"/>
                </a:cxn>
                <a:cxn ang="0">
                  <a:pos x="571" y="872"/>
                </a:cxn>
                <a:cxn ang="0">
                  <a:pos x="646" y="943"/>
                </a:cxn>
                <a:cxn ang="0">
                  <a:pos x="724" y="871"/>
                </a:cxn>
                <a:cxn ang="0">
                  <a:pos x="843" y="787"/>
                </a:cxn>
                <a:cxn ang="0">
                  <a:pos x="981" y="693"/>
                </a:cxn>
                <a:cxn ang="0">
                  <a:pos x="917" y="620"/>
                </a:cxn>
                <a:cxn ang="0">
                  <a:pos x="751" y="446"/>
                </a:cxn>
                <a:cxn ang="0">
                  <a:pos x="583" y="291"/>
                </a:cxn>
                <a:cxn ang="0">
                  <a:pos x="501" y="195"/>
                </a:cxn>
                <a:cxn ang="0">
                  <a:pos x="431" y="116"/>
                </a:cxn>
                <a:cxn ang="0">
                  <a:pos x="378" y="54"/>
                </a:cxn>
                <a:cxn ang="0">
                  <a:pos x="377" y="0"/>
                </a:cxn>
                <a:cxn ang="0">
                  <a:pos x="496" y="134"/>
                </a:cxn>
                <a:cxn ang="0">
                  <a:pos x="631" y="290"/>
                </a:cxn>
                <a:cxn ang="0">
                  <a:pos x="729" y="380"/>
                </a:cxn>
                <a:cxn ang="0">
                  <a:pos x="900" y="546"/>
                </a:cxn>
                <a:cxn ang="0">
                  <a:pos x="980" y="641"/>
                </a:cxn>
                <a:cxn ang="0">
                  <a:pos x="1020" y="678"/>
                </a:cxn>
                <a:cxn ang="0">
                  <a:pos x="1032" y="689"/>
                </a:cxn>
                <a:cxn ang="0">
                  <a:pos x="1037" y="700"/>
                </a:cxn>
                <a:cxn ang="0">
                  <a:pos x="1051" y="800"/>
                </a:cxn>
                <a:cxn ang="0">
                  <a:pos x="1037" y="911"/>
                </a:cxn>
                <a:cxn ang="0">
                  <a:pos x="1029" y="991"/>
                </a:cxn>
                <a:cxn ang="0">
                  <a:pos x="1023" y="1039"/>
                </a:cxn>
                <a:cxn ang="0">
                  <a:pos x="1016" y="1079"/>
                </a:cxn>
                <a:cxn ang="0">
                  <a:pos x="1002" y="1088"/>
                </a:cxn>
                <a:cxn ang="0">
                  <a:pos x="996" y="1087"/>
                </a:cxn>
                <a:cxn ang="0">
                  <a:pos x="954" y="761"/>
                </a:cxn>
                <a:cxn ang="0">
                  <a:pos x="842" y="830"/>
                </a:cxn>
                <a:cxn ang="0">
                  <a:pos x="729" y="917"/>
                </a:cxn>
                <a:cxn ang="0">
                  <a:pos x="672" y="967"/>
                </a:cxn>
                <a:cxn ang="0">
                  <a:pos x="699" y="991"/>
                </a:cxn>
                <a:cxn ang="0">
                  <a:pos x="772" y="1010"/>
                </a:cxn>
                <a:cxn ang="0">
                  <a:pos x="941" y="1046"/>
                </a:cxn>
                <a:cxn ang="0">
                  <a:pos x="989" y="1039"/>
                </a:cxn>
                <a:cxn ang="0">
                  <a:pos x="990" y="1018"/>
                </a:cxn>
                <a:cxn ang="0">
                  <a:pos x="995" y="957"/>
                </a:cxn>
                <a:cxn ang="0">
                  <a:pos x="1010" y="856"/>
                </a:cxn>
                <a:cxn ang="0">
                  <a:pos x="1010" y="734"/>
                </a:cxn>
              </a:cxnLst>
              <a:rect l="0" t="0" r="r" b="b"/>
              <a:pathLst>
                <a:path w="1051" h="1088">
                  <a:moveTo>
                    <a:pt x="991" y="1088"/>
                  </a:moveTo>
                  <a:lnTo>
                    <a:pt x="991" y="1088"/>
                  </a:lnTo>
                  <a:lnTo>
                    <a:pt x="952" y="1084"/>
                  </a:lnTo>
                  <a:lnTo>
                    <a:pt x="911" y="1078"/>
                  </a:lnTo>
                  <a:lnTo>
                    <a:pt x="866" y="1069"/>
                  </a:lnTo>
                  <a:lnTo>
                    <a:pt x="817" y="1056"/>
                  </a:lnTo>
                  <a:lnTo>
                    <a:pt x="817" y="1056"/>
                  </a:lnTo>
                  <a:lnTo>
                    <a:pt x="773" y="1046"/>
                  </a:lnTo>
                  <a:lnTo>
                    <a:pt x="751" y="1041"/>
                  </a:lnTo>
                  <a:lnTo>
                    <a:pt x="728" y="1037"/>
                  </a:lnTo>
                  <a:lnTo>
                    <a:pt x="728" y="1037"/>
                  </a:lnTo>
                  <a:lnTo>
                    <a:pt x="716" y="1035"/>
                  </a:lnTo>
                  <a:lnTo>
                    <a:pt x="706" y="1031"/>
                  </a:lnTo>
                  <a:lnTo>
                    <a:pt x="686" y="1025"/>
                  </a:lnTo>
                  <a:lnTo>
                    <a:pt x="686" y="1025"/>
                  </a:lnTo>
                  <a:lnTo>
                    <a:pt x="673" y="1020"/>
                  </a:lnTo>
                  <a:lnTo>
                    <a:pt x="659" y="1016"/>
                  </a:lnTo>
                  <a:lnTo>
                    <a:pt x="659" y="1016"/>
                  </a:lnTo>
                  <a:lnTo>
                    <a:pt x="654" y="1015"/>
                  </a:lnTo>
                  <a:lnTo>
                    <a:pt x="651" y="1013"/>
                  </a:lnTo>
                  <a:lnTo>
                    <a:pt x="650" y="1012"/>
                  </a:lnTo>
                  <a:lnTo>
                    <a:pt x="649" y="1011"/>
                  </a:lnTo>
                  <a:lnTo>
                    <a:pt x="649" y="1011"/>
                  </a:lnTo>
                  <a:lnTo>
                    <a:pt x="645" y="1010"/>
                  </a:lnTo>
                  <a:lnTo>
                    <a:pt x="645" y="1010"/>
                  </a:lnTo>
                  <a:lnTo>
                    <a:pt x="640" y="1006"/>
                  </a:lnTo>
                  <a:lnTo>
                    <a:pt x="635" y="1001"/>
                  </a:lnTo>
                  <a:lnTo>
                    <a:pt x="628" y="991"/>
                  </a:lnTo>
                  <a:lnTo>
                    <a:pt x="623" y="986"/>
                  </a:lnTo>
                  <a:lnTo>
                    <a:pt x="623" y="986"/>
                  </a:lnTo>
                  <a:lnTo>
                    <a:pt x="620" y="983"/>
                  </a:lnTo>
                  <a:lnTo>
                    <a:pt x="619" y="982"/>
                  </a:lnTo>
                  <a:lnTo>
                    <a:pt x="619" y="982"/>
                  </a:lnTo>
                  <a:lnTo>
                    <a:pt x="614" y="979"/>
                  </a:lnTo>
                  <a:lnTo>
                    <a:pt x="611" y="976"/>
                  </a:lnTo>
                  <a:lnTo>
                    <a:pt x="608" y="970"/>
                  </a:lnTo>
                  <a:lnTo>
                    <a:pt x="608" y="965"/>
                  </a:lnTo>
                  <a:lnTo>
                    <a:pt x="608" y="963"/>
                  </a:lnTo>
                  <a:lnTo>
                    <a:pt x="606" y="961"/>
                  </a:lnTo>
                  <a:lnTo>
                    <a:pt x="606" y="961"/>
                  </a:lnTo>
                  <a:lnTo>
                    <a:pt x="591" y="946"/>
                  </a:lnTo>
                  <a:lnTo>
                    <a:pt x="577" y="929"/>
                  </a:lnTo>
                  <a:lnTo>
                    <a:pt x="577" y="929"/>
                  </a:lnTo>
                  <a:lnTo>
                    <a:pt x="561" y="912"/>
                  </a:lnTo>
                  <a:lnTo>
                    <a:pt x="546" y="895"/>
                  </a:lnTo>
                  <a:lnTo>
                    <a:pt x="529" y="879"/>
                  </a:lnTo>
                  <a:lnTo>
                    <a:pt x="513" y="864"/>
                  </a:lnTo>
                  <a:lnTo>
                    <a:pt x="513" y="864"/>
                  </a:lnTo>
                  <a:lnTo>
                    <a:pt x="490" y="846"/>
                  </a:lnTo>
                  <a:lnTo>
                    <a:pt x="469" y="827"/>
                  </a:lnTo>
                  <a:lnTo>
                    <a:pt x="428" y="789"/>
                  </a:lnTo>
                  <a:lnTo>
                    <a:pt x="428" y="789"/>
                  </a:lnTo>
                  <a:lnTo>
                    <a:pt x="416" y="777"/>
                  </a:lnTo>
                  <a:lnTo>
                    <a:pt x="403" y="767"/>
                  </a:lnTo>
                  <a:lnTo>
                    <a:pt x="378" y="745"/>
                  </a:lnTo>
                  <a:lnTo>
                    <a:pt x="378" y="745"/>
                  </a:lnTo>
                  <a:lnTo>
                    <a:pt x="356" y="729"/>
                  </a:lnTo>
                  <a:lnTo>
                    <a:pt x="336" y="711"/>
                  </a:lnTo>
                  <a:lnTo>
                    <a:pt x="317" y="693"/>
                  </a:lnTo>
                  <a:lnTo>
                    <a:pt x="307" y="683"/>
                  </a:lnTo>
                  <a:lnTo>
                    <a:pt x="299" y="673"/>
                  </a:lnTo>
                  <a:lnTo>
                    <a:pt x="299" y="673"/>
                  </a:lnTo>
                  <a:lnTo>
                    <a:pt x="271" y="638"/>
                  </a:lnTo>
                  <a:lnTo>
                    <a:pt x="271" y="638"/>
                  </a:lnTo>
                  <a:lnTo>
                    <a:pt x="238" y="596"/>
                  </a:lnTo>
                  <a:lnTo>
                    <a:pt x="222" y="574"/>
                  </a:lnTo>
                  <a:lnTo>
                    <a:pt x="207" y="552"/>
                  </a:lnTo>
                  <a:lnTo>
                    <a:pt x="207" y="552"/>
                  </a:lnTo>
                  <a:lnTo>
                    <a:pt x="194" y="534"/>
                  </a:lnTo>
                  <a:lnTo>
                    <a:pt x="178" y="514"/>
                  </a:lnTo>
                  <a:lnTo>
                    <a:pt x="160" y="493"/>
                  </a:lnTo>
                  <a:lnTo>
                    <a:pt x="139" y="472"/>
                  </a:lnTo>
                  <a:lnTo>
                    <a:pt x="139" y="472"/>
                  </a:lnTo>
                  <a:lnTo>
                    <a:pt x="128" y="461"/>
                  </a:lnTo>
                  <a:lnTo>
                    <a:pt x="115" y="453"/>
                  </a:lnTo>
                  <a:lnTo>
                    <a:pt x="115" y="453"/>
                  </a:lnTo>
                  <a:lnTo>
                    <a:pt x="103" y="444"/>
                  </a:lnTo>
                  <a:lnTo>
                    <a:pt x="97" y="439"/>
                  </a:lnTo>
                  <a:lnTo>
                    <a:pt x="92" y="433"/>
                  </a:lnTo>
                  <a:lnTo>
                    <a:pt x="92" y="433"/>
                  </a:lnTo>
                  <a:lnTo>
                    <a:pt x="74" y="414"/>
                  </a:lnTo>
                  <a:lnTo>
                    <a:pt x="57" y="393"/>
                  </a:lnTo>
                  <a:lnTo>
                    <a:pt x="57" y="393"/>
                  </a:lnTo>
                  <a:lnTo>
                    <a:pt x="31" y="360"/>
                  </a:lnTo>
                  <a:lnTo>
                    <a:pt x="16" y="345"/>
                  </a:lnTo>
                  <a:lnTo>
                    <a:pt x="2" y="329"/>
                  </a:lnTo>
                  <a:lnTo>
                    <a:pt x="2" y="329"/>
                  </a:lnTo>
                  <a:lnTo>
                    <a:pt x="0" y="327"/>
                  </a:lnTo>
                  <a:lnTo>
                    <a:pt x="0" y="327"/>
                  </a:lnTo>
                  <a:lnTo>
                    <a:pt x="27" y="300"/>
                  </a:lnTo>
                  <a:lnTo>
                    <a:pt x="27" y="300"/>
                  </a:lnTo>
                  <a:lnTo>
                    <a:pt x="45" y="322"/>
                  </a:lnTo>
                  <a:lnTo>
                    <a:pt x="45" y="322"/>
                  </a:lnTo>
                  <a:lnTo>
                    <a:pt x="68" y="351"/>
                  </a:lnTo>
                  <a:lnTo>
                    <a:pt x="68" y="351"/>
                  </a:lnTo>
                  <a:lnTo>
                    <a:pt x="84" y="371"/>
                  </a:lnTo>
                  <a:lnTo>
                    <a:pt x="102" y="392"/>
                  </a:lnTo>
                  <a:lnTo>
                    <a:pt x="111" y="401"/>
                  </a:lnTo>
                  <a:lnTo>
                    <a:pt x="120" y="411"/>
                  </a:lnTo>
                  <a:lnTo>
                    <a:pt x="131" y="419"/>
                  </a:lnTo>
                  <a:lnTo>
                    <a:pt x="141" y="426"/>
                  </a:lnTo>
                  <a:lnTo>
                    <a:pt x="141" y="426"/>
                  </a:lnTo>
                  <a:lnTo>
                    <a:pt x="151" y="434"/>
                  </a:lnTo>
                  <a:lnTo>
                    <a:pt x="163" y="444"/>
                  </a:lnTo>
                  <a:lnTo>
                    <a:pt x="174" y="454"/>
                  </a:lnTo>
                  <a:lnTo>
                    <a:pt x="186" y="465"/>
                  </a:lnTo>
                  <a:lnTo>
                    <a:pt x="197" y="478"/>
                  </a:lnTo>
                  <a:lnTo>
                    <a:pt x="208" y="491"/>
                  </a:lnTo>
                  <a:lnTo>
                    <a:pt x="219" y="506"/>
                  </a:lnTo>
                  <a:lnTo>
                    <a:pt x="229" y="521"/>
                  </a:lnTo>
                  <a:lnTo>
                    <a:pt x="229" y="521"/>
                  </a:lnTo>
                  <a:lnTo>
                    <a:pt x="261" y="567"/>
                  </a:lnTo>
                  <a:lnTo>
                    <a:pt x="291" y="607"/>
                  </a:lnTo>
                  <a:lnTo>
                    <a:pt x="305" y="624"/>
                  </a:lnTo>
                  <a:lnTo>
                    <a:pt x="319" y="640"/>
                  </a:lnTo>
                  <a:lnTo>
                    <a:pt x="332" y="654"/>
                  </a:lnTo>
                  <a:lnTo>
                    <a:pt x="346" y="668"/>
                  </a:lnTo>
                  <a:lnTo>
                    <a:pt x="346" y="668"/>
                  </a:lnTo>
                  <a:lnTo>
                    <a:pt x="371" y="692"/>
                  </a:lnTo>
                  <a:lnTo>
                    <a:pt x="398" y="714"/>
                  </a:lnTo>
                  <a:lnTo>
                    <a:pt x="398" y="714"/>
                  </a:lnTo>
                  <a:lnTo>
                    <a:pt x="429" y="741"/>
                  </a:lnTo>
                  <a:lnTo>
                    <a:pt x="445" y="755"/>
                  </a:lnTo>
                  <a:lnTo>
                    <a:pt x="459" y="769"/>
                  </a:lnTo>
                  <a:lnTo>
                    <a:pt x="459" y="769"/>
                  </a:lnTo>
                  <a:lnTo>
                    <a:pt x="481" y="790"/>
                  </a:lnTo>
                  <a:lnTo>
                    <a:pt x="504" y="809"/>
                  </a:lnTo>
                  <a:lnTo>
                    <a:pt x="504" y="809"/>
                  </a:lnTo>
                  <a:lnTo>
                    <a:pt x="526" y="828"/>
                  </a:lnTo>
                  <a:lnTo>
                    <a:pt x="548" y="849"/>
                  </a:lnTo>
                  <a:lnTo>
                    <a:pt x="548" y="849"/>
                  </a:lnTo>
                  <a:lnTo>
                    <a:pt x="571" y="872"/>
                  </a:lnTo>
                  <a:lnTo>
                    <a:pt x="594" y="896"/>
                  </a:lnTo>
                  <a:lnTo>
                    <a:pt x="594" y="896"/>
                  </a:lnTo>
                  <a:lnTo>
                    <a:pt x="615" y="920"/>
                  </a:lnTo>
                  <a:lnTo>
                    <a:pt x="638" y="943"/>
                  </a:lnTo>
                  <a:lnTo>
                    <a:pt x="643" y="948"/>
                  </a:lnTo>
                  <a:lnTo>
                    <a:pt x="646" y="943"/>
                  </a:lnTo>
                  <a:lnTo>
                    <a:pt x="646" y="943"/>
                  </a:lnTo>
                  <a:lnTo>
                    <a:pt x="658" y="929"/>
                  </a:lnTo>
                  <a:lnTo>
                    <a:pt x="669" y="917"/>
                  </a:lnTo>
                  <a:lnTo>
                    <a:pt x="682" y="904"/>
                  </a:lnTo>
                  <a:lnTo>
                    <a:pt x="696" y="893"/>
                  </a:lnTo>
                  <a:lnTo>
                    <a:pt x="724" y="871"/>
                  </a:lnTo>
                  <a:lnTo>
                    <a:pt x="753" y="851"/>
                  </a:lnTo>
                  <a:lnTo>
                    <a:pt x="753" y="851"/>
                  </a:lnTo>
                  <a:lnTo>
                    <a:pt x="784" y="829"/>
                  </a:lnTo>
                  <a:lnTo>
                    <a:pt x="784" y="829"/>
                  </a:lnTo>
                  <a:lnTo>
                    <a:pt x="812" y="807"/>
                  </a:lnTo>
                  <a:lnTo>
                    <a:pt x="843" y="787"/>
                  </a:lnTo>
                  <a:lnTo>
                    <a:pt x="906" y="748"/>
                  </a:lnTo>
                  <a:lnTo>
                    <a:pt x="906" y="748"/>
                  </a:lnTo>
                  <a:lnTo>
                    <a:pt x="944" y="725"/>
                  </a:lnTo>
                  <a:lnTo>
                    <a:pt x="980" y="702"/>
                  </a:lnTo>
                  <a:lnTo>
                    <a:pt x="986" y="698"/>
                  </a:lnTo>
                  <a:lnTo>
                    <a:pt x="981" y="693"/>
                  </a:lnTo>
                  <a:lnTo>
                    <a:pt x="981" y="693"/>
                  </a:lnTo>
                  <a:lnTo>
                    <a:pt x="964" y="676"/>
                  </a:lnTo>
                  <a:lnTo>
                    <a:pt x="949" y="660"/>
                  </a:lnTo>
                  <a:lnTo>
                    <a:pt x="920" y="624"/>
                  </a:lnTo>
                  <a:lnTo>
                    <a:pt x="917" y="620"/>
                  </a:lnTo>
                  <a:lnTo>
                    <a:pt x="917" y="620"/>
                  </a:lnTo>
                  <a:lnTo>
                    <a:pt x="882" y="579"/>
                  </a:lnTo>
                  <a:lnTo>
                    <a:pt x="850" y="543"/>
                  </a:lnTo>
                  <a:lnTo>
                    <a:pt x="819" y="510"/>
                  </a:lnTo>
                  <a:lnTo>
                    <a:pt x="789" y="480"/>
                  </a:lnTo>
                  <a:lnTo>
                    <a:pt x="789" y="480"/>
                  </a:lnTo>
                  <a:lnTo>
                    <a:pt x="751" y="446"/>
                  </a:lnTo>
                  <a:lnTo>
                    <a:pt x="712" y="412"/>
                  </a:lnTo>
                  <a:lnTo>
                    <a:pt x="712" y="412"/>
                  </a:lnTo>
                  <a:lnTo>
                    <a:pt x="668" y="372"/>
                  </a:lnTo>
                  <a:lnTo>
                    <a:pt x="624" y="332"/>
                  </a:lnTo>
                  <a:lnTo>
                    <a:pt x="604" y="313"/>
                  </a:lnTo>
                  <a:lnTo>
                    <a:pt x="583" y="291"/>
                  </a:lnTo>
                  <a:lnTo>
                    <a:pt x="564" y="269"/>
                  </a:lnTo>
                  <a:lnTo>
                    <a:pt x="544" y="246"/>
                  </a:lnTo>
                  <a:lnTo>
                    <a:pt x="544" y="246"/>
                  </a:lnTo>
                  <a:lnTo>
                    <a:pt x="522" y="221"/>
                  </a:lnTo>
                  <a:lnTo>
                    <a:pt x="501" y="195"/>
                  </a:lnTo>
                  <a:lnTo>
                    <a:pt x="501" y="195"/>
                  </a:lnTo>
                  <a:lnTo>
                    <a:pt x="475" y="165"/>
                  </a:lnTo>
                  <a:lnTo>
                    <a:pt x="450" y="135"/>
                  </a:lnTo>
                  <a:lnTo>
                    <a:pt x="450" y="135"/>
                  </a:lnTo>
                  <a:lnTo>
                    <a:pt x="441" y="125"/>
                  </a:lnTo>
                  <a:lnTo>
                    <a:pt x="431" y="116"/>
                  </a:lnTo>
                  <a:lnTo>
                    <a:pt x="431" y="116"/>
                  </a:lnTo>
                  <a:lnTo>
                    <a:pt x="422" y="107"/>
                  </a:lnTo>
                  <a:lnTo>
                    <a:pt x="413" y="98"/>
                  </a:lnTo>
                  <a:lnTo>
                    <a:pt x="413" y="98"/>
                  </a:lnTo>
                  <a:lnTo>
                    <a:pt x="400" y="81"/>
                  </a:lnTo>
                  <a:lnTo>
                    <a:pt x="389" y="67"/>
                  </a:lnTo>
                  <a:lnTo>
                    <a:pt x="378" y="54"/>
                  </a:lnTo>
                  <a:lnTo>
                    <a:pt x="366" y="44"/>
                  </a:lnTo>
                  <a:lnTo>
                    <a:pt x="366" y="44"/>
                  </a:lnTo>
                  <a:lnTo>
                    <a:pt x="355" y="33"/>
                  </a:lnTo>
                  <a:lnTo>
                    <a:pt x="346" y="21"/>
                  </a:lnTo>
                  <a:lnTo>
                    <a:pt x="346" y="21"/>
                  </a:lnTo>
                  <a:lnTo>
                    <a:pt x="377" y="0"/>
                  </a:lnTo>
                  <a:lnTo>
                    <a:pt x="377" y="0"/>
                  </a:lnTo>
                  <a:lnTo>
                    <a:pt x="382" y="6"/>
                  </a:lnTo>
                  <a:lnTo>
                    <a:pt x="382" y="6"/>
                  </a:lnTo>
                  <a:lnTo>
                    <a:pt x="433" y="64"/>
                  </a:lnTo>
                  <a:lnTo>
                    <a:pt x="433" y="64"/>
                  </a:lnTo>
                  <a:lnTo>
                    <a:pt x="496" y="134"/>
                  </a:lnTo>
                  <a:lnTo>
                    <a:pt x="527" y="170"/>
                  </a:lnTo>
                  <a:lnTo>
                    <a:pt x="558" y="207"/>
                  </a:lnTo>
                  <a:lnTo>
                    <a:pt x="558" y="207"/>
                  </a:lnTo>
                  <a:lnTo>
                    <a:pt x="585" y="239"/>
                  </a:lnTo>
                  <a:lnTo>
                    <a:pt x="614" y="273"/>
                  </a:lnTo>
                  <a:lnTo>
                    <a:pt x="631" y="290"/>
                  </a:lnTo>
                  <a:lnTo>
                    <a:pt x="647" y="307"/>
                  </a:lnTo>
                  <a:lnTo>
                    <a:pt x="665" y="324"/>
                  </a:lnTo>
                  <a:lnTo>
                    <a:pt x="683" y="341"/>
                  </a:lnTo>
                  <a:lnTo>
                    <a:pt x="683" y="341"/>
                  </a:lnTo>
                  <a:lnTo>
                    <a:pt x="729" y="380"/>
                  </a:lnTo>
                  <a:lnTo>
                    <a:pt x="729" y="380"/>
                  </a:lnTo>
                  <a:lnTo>
                    <a:pt x="765" y="411"/>
                  </a:lnTo>
                  <a:lnTo>
                    <a:pt x="801" y="444"/>
                  </a:lnTo>
                  <a:lnTo>
                    <a:pt x="801" y="444"/>
                  </a:lnTo>
                  <a:lnTo>
                    <a:pt x="836" y="477"/>
                  </a:lnTo>
                  <a:lnTo>
                    <a:pt x="869" y="511"/>
                  </a:lnTo>
                  <a:lnTo>
                    <a:pt x="900" y="546"/>
                  </a:lnTo>
                  <a:lnTo>
                    <a:pt x="930" y="581"/>
                  </a:lnTo>
                  <a:lnTo>
                    <a:pt x="930" y="581"/>
                  </a:lnTo>
                  <a:lnTo>
                    <a:pt x="946" y="600"/>
                  </a:lnTo>
                  <a:lnTo>
                    <a:pt x="946" y="600"/>
                  </a:lnTo>
                  <a:lnTo>
                    <a:pt x="962" y="620"/>
                  </a:lnTo>
                  <a:lnTo>
                    <a:pt x="980" y="641"/>
                  </a:lnTo>
                  <a:lnTo>
                    <a:pt x="998" y="661"/>
                  </a:lnTo>
                  <a:lnTo>
                    <a:pt x="1008" y="669"/>
                  </a:lnTo>
                  <a:lnTo>
                    <a:pt x="1018" y="677"/>
                  </a:lnTo>
                  <a:lnTo>
                    <a:pt x="1019" y="678"/>
                  </a:lnTo>
                  <a:lnTo>
                    <a:pt x="1020" y="678"/>
                  </a:lnTo>
                  <a:lnTo>
                    <a:pt x="1020" y="678"/>
                  </a:lnTo>
                  <a:lnTo>
                    <a:pt x="1025" y="680"/>
                  </a:lnTo>
                  <a:lnTo>
                    <a:pt x="1029" y="684"/>
                  </a:lnTo>
                  <a:lnTo>
                    <a:pt x="1029" y="685"/>
                  </a:lnTo>
                  <a:lnTo>
                    <a:pt x="1030" y="686"/>
                  </a:lnTo>
                  <a:lnTo>
                    <a:pt x="1030" y="686"/>
                  </a:lnTo>
                  <a:lnTo>
                    <a:pt x="1032" y="689"/>
                  </a:lnTo>
                  <a:lnTo>
                    <a:pt x="1035" y="692"/>
                  </a:lnTo>
                  <a:lnTo>
                    <a:pt x="1036" y="695"/>
                  </a:lnTo>
                  <a:lnTo>
                    <a:pt x="1037" y="698"/>
                  </a:lnTo>
                  <a:lnTo>
                    <a:pt x="1037" y="699"/>
                  </a:lnTo>
                  <a:lnTo>
                    <a:pt x="1037" y="700"/>
                  </a:lnTo>
                  <a:lnTo>
                    <a:pt x="1037" y="700"/>
                  </a:lnTo>
                  <a:lnTo>
                    <a:pt x="1041" y="711"/>
                  </a:lnTo>
                  <a:lnTo>
                    <a:pt x="1045" y="723"/>
                  </a:lnTo>
                  <a:lnTo>
                    <a:pt x="1047" y="735"/>
                  </a:lnTo>
                  <a:lnTo>
                    <a:pt x="1049" y="748"/>
                  </a:lnTo>
                  <a:lnTo>
                    <a:pt x="1051" y="774"/>
                  </a:lnTo>
                  <a:lnTo>
                    <a:pt x="1051" y="800"/>
                  </a:lnTo>
                  <a:lnTo>
                    <a:pt x="1050" y="826"/>
                  </a:lnTo>
                  <a:lnTo>
                    <a:pt x="1047" y="851"/>
                  </a:lnTo>
                  <a:lnTo>
                    <a:pt x="1044" y="872"/>
                  </a:lnTo>
                  <a:lnTo>
                    <a:pt x="1040" y="892"/>
                  </a:lnTo>
                  <a:lnTo>
                    <a:pt x="1040" y="892"/>
                  </a:lnTo>
                  <a:lnTo>
                    <a:pt x="1037" y="911"/>
                  </a:lnTo>
                  <a:lnTo>
                    <a:pt x="1035" y="929"/>
                  </a:lnTo>
                  <a:lnTo>
                    <a:pt x="1030" y="967"/>
                  </a:lnTo>
                  <a:lnTo>
                    <a:pt x="1030" y="973"/>
                  </a:lnTo>
                  <a:lnTo>
                    <a:pt x="1030" y="973"/>
                  </a:lnTo>
                  <a:lnTo>
                    <a:pt x="1029" y="991"/>
                  </a:lnTo>
                  <a:lnTo>
                    <a:pt x="1029" y="991"/>
                  </a:lnTo>
                  <a:lnTo>
                    <a:pt x="1029" y="1009"/>
                  </a:lnTo>
                  <a:lnTo>
                    <a:pt x="1028" y="1017"/>
                  </a:lnTo>
                  <a:lnTo>
                    <a:pt x="1026" y="1024"/>
                  </a:lnTo>
                  <a:lnTo>
                    <a:pt x="1026" y="1024"/>
                  </a:lnTo>
                  <a:lnTo>
                    <a:pt x="1024" y="1031"/>
                  </a:lnTo>
                  <a:lnTo>
                    <a:pt x="1023" y="1039"/>
                  </a:lnTo>
                  <a:lnTo>
                    <a:pt x="1023" y="1051"/>
                  </a:lnTo>
                  <a:lnTo>
                    <a:pt x="1023" y="1051"/>
                  </a:lnTo>
                  <a:lnTo>
                    <a:pt x="1023" y="1059"/>
                  </a:lnTo>
                  <a:lnTo>
                    <a:pt x="1021" y="1068"/>
                  </a:lnTo>
                  <a:lnTo>
                    <a:pt x="1019" y="1075"/>
                  </a:lnTo>
                  <a:lnTo>
                    <a:pt x="1016" y="1079"/>
                  </a:lnTo>
                  <a:lnTo>
                    <a:pt x="1013" y="1083"/>
                  </a:lnTo>
                  <a:lnTo>
                    <a:pt x="1013" y="1083"/>
                  </a:lnTo>
                  <a:lnTo>
                    <a:pt x="1010" y="1085"/>
                  </a:lnTo>
                  <a:lnTo>
                    <a:pt x="1008" y="1086"/>
                  </a:lnTo>
                  <a:lnTo>
                    <a:pt x="1005" y="1087"/>
                  </a:lnTo>
                  <a:lnTo>
                    <a:pt x="1002" y="1088"/>
                  </a:lnTo>
                  <a:lnTo>
                    <a:pt x="1002" y="1088"/>
                  </a:lnTo>
                  <a:lnTo>
                    <a:pt x="1002" y="1088"/>
                  </a:lnTo>
                  <a:lnTo>
                    <a:pt x="998" y="1087"/>
                  </a:lnTo>
                  <a:lnTo>
                    <a:pt x="997" y="1087"/>
                  </a:lnTo>
                  <a:lnTo>
                    <a:pt x="996" y="1087"/>
                  </a:lnTo>
                  <a:lnTo>
                    <a:pt x="996" y="1087"/>
                  </a:lnTo>
                  <a:lnTo>
                    <a:pt x="992" y="1088"/>
                  </a:lnTo>
                  <a:lnTo>
                    <a:pt x="991" y="1088"/>
                  </a:lnTo>
                  <a:close/>
                  <a:moveTo>
                    <a:pt x="1002" y="731"/>
                  </a:moveTo>
                  <a:lnTo>
                    <a:pt x="1002" y="731"/>
                  </a:lnTo>
                  <a:lnTo>
                    <a:pt x="954" y="761"/>
                  </a:lnTo>
                  <a:lnTo>
                    <a:pt x="954" y="761"/>
                  </a:lnTo>
                  <a:lnTo>
                    <a:pt x="918" y="784"/>
                  </a:lnTo>
                  <a:lnTo>
                    <a:pt x="918" y="784"/>
                  </a:lnTo>
                  <a:lnTo>
                    <a:pt x="885" y="803"/>
                  </a:lnTo>
                  <a:lnTo>
                    <a:pt x="885" y="803"/>
                  </a:lnTo>
                  <a:lnTo>
                    <a:pt x="856" y="821"/>
                  </a:lnTo>
                  <a:lnTo>
                    <a:pt x="842" y="830"/>
                  </a:lnTo>
                  <a:lnTo>
                    <a:pt x="829" y="839"/>
                  </a:lnTo>
                  <a:lnTo>
                    <a:pt x="819" y="847"/>
                  </a:lnTo>
                  <a:lnTo>
                    <a:pt x="819" y="847"/>
                  </a:lnTo>
                  <a:lnTo>
                    <a:pt x="773" y="881"/>
                  </a:lnTo>
                  <a:lnTo>
                    <a:pt x="729" y="917"/>
                  </a:lnTo>
                  <a:lnTo>
                    <a:pt x="729" y="917"/>
                  </a:lnTo>
                  <a:lnTo>
                    <a:pt x="717" y="925"/>
                  </a:lnTo>
                  <a:lnTo>
                    <a:pt x="717" y="925"/>
                  </a:lnTo>
                  <a:lnTo>
                    <a:pt x="704" y="936"/>
                  </a:lnTo>
                  <a:lnTo>
                    <a:pt x="691" y="948"/>
                  </a:lnTo>
                  <a:lnTo>
                    <a:pt x="678" y="960"/>
                  </a:lnTo>
                  <a:lnTo>
                    <a:pt x="672" y="967"/>
                  </a:lnTo>
                  <a:lnTo>
                    <a:pt x="668" y="974"/>
                  </a:lnTo>
                  <a:lnTo>
                    <a:pt x="664" y="980"/>
                  </a:lnTo>
                  <a:lnTo>
                    <a:pt x="671" y="982"/>
                  </a:lnTo>
                  <a:lnTo>
                    <a:pt x="671" y="982"/>
                  </a:lnTo>
                  <a:lnTo>
                    <a:pt x="699" y="991"/>
                  </a:lnTo>
                  <a:lnTo>
                    <a:pt x="699" y="991"/>
                  </a:lnTo>
                  <a:lnTo>
                    <a:pt x="718" y="996"/>
                  </a:lnTo>
                  <a:lnTo>
                    <a:pt x="738" y="1003"/>
                  </a:lnTo>
                  <a:lnTo>
                    <a:pt x="738" y="1003"/>
                  </a:lnTo>
                  <a:lnTo>
                    <a:pt x="756" y="1007"/>
                  </a:lnTo>
                  <a:lnTo>
                    <a:pt x="772" y="1010"/>
                  </a:lnTo>
                  <a:lnTo>
                    <a:pt x="772" y="1010"/>
                  </a:lnTo>
                  <a:lnTo>
                    <a:pt x="792" y="1014"/>
                  </a:lnTo>
                  <a:lnTo>
                    <a:pt x="811" y="1018"/>
                  </a:lnTo>
                  <a:lnTo>
                    <a:pt x="811" y="1018"/>
                  </a:lnTo>
                  <a:lnTo>
                    <a:pt x="854" y="1028"/>
                  </a:lnTo>
                  <a:lnTo>
                    <a:pt x="897" y="1039"/>
                  </a:lnTo>
                  <a:lnTo>
                    <a:pt x="941" y="1046"/>
                  </a:lnTo>
                  <a:lnTo>
                    <a:pt x="962" y="1049"/>
                  </a:lnTo>
                  <a:lnTo>
                    <a:pt x="984" y="1051"/>
                  </a:lnTo>
                  <a:lnTo>
                    <a:pt x="991" y="1052"/>
                  </a:lnTo>
                  <a:lnTo>
                    <a:pt x="990" y="1045"/>
                  </a:lnTo>
                  <a:lnTo>
                    <a:pt x="990" y="1045"/>
                  </a:lnTo>
                  <a:lnTo>
                    <a:pt x="989" y="1039"/>
                  </a:lnTo>
                  <a:lnTo>
                    <a:pt x="989" y="1039"/>
                  </a:lnTo>
                  <a:lnTo>
                    <a:pt x="987" y="1032"/>
                  </a:lnTo>
                  <a:lnTo>
                    <a:pt x="987" y="1029"/>
                  </a:lnTo>
                  <a:lnTo>
                    <a:pt x="987" y="1027"/>
                  </a:lnTo>
                  <a:lnTo>
                    <a:pt x="987" y="1027"/>
                  </a:lnTo>
                  <a:lnTo>
                    <a:pt x="990" y="1018"/>
                  </a:lnTo>
                  <a:lnTo>
                    <a:pt x="992" y="1008"/>
                  </a:lnTo>
                  <a:lnTo>
                    <a:pt x="993" y="988"/>
                  </a:lnTo>
                  <a:lnTo>
                    <a:pt x="993" y="988"/>
                  </a:lnTo>
                  <a:lnTo>
                    <a:pt x="994" y="974"/>
                  </a:lnTo>
                  <a:lnTo>
                    <a:pt x="994" y="974"/>
                  </a:lnTo>
                  <a:lnTo>
                    <a:pt x="995" y="957"/>
                  </a:lnTo>
                  <a:lnTo>
                    <a:pt x="995" y="957"/>
                  </a:lnTo>
                  <a:lnTo>
                    <a:pt x="998" y="925"/>
                  </a:lnTo>
                  <a:lnTo>
                    <a:pt x="1000" y="910"/>
                  </a:lnTo>
                  <a:lnTo>
                    <a:pt x="1004" y="893"/>
                  </a:lnTo>
                  <a:lnTo>
                    <a:pt x="1004" y="893"/>
                  </a:lnTo>
                  <a:lnTo>
                    <a:pt x="1010" y="856"/>
                  </a:lnTo>
                  <a:lnTo>
                    <a:pt x="1013" y="835"/>
                  </a:lnTo>
                  <a:lnTo>
                    <a:pt x="1015" y="813"/>
                  </a:lnTo>
                  <a:lnTo>
                    <a:pt x="1016" y="793"/>
                  </a:lnTo>
                  <a:lnTo>
                    <a:pt x="1015" y="772"/>
                  </a:lnTo>
                  <a:lnTo>
                    <a:pt x="1014" y="753"/>
                  </a:lnTo>
                  <a:lnTo>
                    <a:pt x="1010" y="734"/>
                  </a:lnTo>
                  <a:lnTo>
                    <a:pt x="1008" y="726"/>
                  </a:lnTo>
                  <a:lnTo>
                    <a:pt x="1002" y="73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53" name="Freeform 207"/>
            <p:cNvSpPr/>
            <p:nvPr/>
          </p:nvSpPr>
          <p:spPr bwMode="auto">
            <a:xfrm>
              <a:off x="4251325" y="2251075"/>
              <a:ext cx="195263" cy="161925"/>
            </a:xfrm>
            <a:custGeom>
              <a:avLst/>
              <a:gdLst/>
              <a:ahLst/>
              <a:cxnLst>
                <a:cxn ang="0">
                  <a:pos x="15" y="307"/>
                </a:cxn>
                <a:cxn ang="0">
                  <a:pos x="9" y="306"/>
                </a:cxn>
                <a:cxn ang="0">
                  <a:pos x="2" y="298"/>
                </a:cxn>
                <a:cxn ang="0">
                  <a:pos x="0" y="293"/>
                </a:cxn>
                <a:cxn ang="0">
                  <a:pos x="2" y="281"/>
                </a:cxn>
                <a:cxn ang="0">
                  <a:pos x="6" y="275"/>
                </a:cxn>
                <a:cxn ang="0">
                  <a:pos x="12" y="272"/>
                </a:cxn>
                <a:cxn ang="0">
                  <a:pos x="18" y="269"/>
                </a:cxn>
                <a:cxn ang="0">
                  <a:pos x="30" y="259"/>
                </a:cxn>
                <a:cxn ang="0">
                  <a:pos x="48" y="238"/>
                </a:cxn>
                <a:cxn ang="0">
                  <a:pos x="59" y="222"/>
                </a:cxn>
                <a:cxn ang="0">
                  <a:pos x="75" y="201"/>
                </a:cxn>
                <a:cxn ang="0">
                  <a:pos x="94" y="180"/>
                </a:cxn>
                <a:cxn ang="0">
                  <a:pos x="136" y="143"/>
                </a:cxn>
                <a:cxn ang="0">
                  <a:pos x="160" y="124"/>
                </a:cxn>
                <a:cxn ang="0">
                  <a:pos x="174" y="112"/>
                </a:cxn>
                <a:cxn ang="0">
                  <a:pos x="224" y="83"/>
                </a:cxn>
                <a:cxn ang="0">
                  <a:pos x="241" y="73"/>
                </a:cxn>
                <a:cxn ang="0">
                  <a:pos x="259" y="63"/>
                </a:cxn>
                <a:cxn ang="0">
                  <a:pos x="305" y="32"/>
                </a:cxn>
                <a:cxn ang="0">
                  <a:pos x="345" y="3"/>
                </a:cxn>
                <a:cxn ang="0">
                  <a:pos x="354" y="0"/>
                </a:cxn>
                <a:cxn ang="0">
                  <a:pos x="359" y="1"/>
                </a:cxn>
                <a:cxn ang="0">
                  <a:pos x="366" y="8"/>
                </a:cxn>
                <a:cxn ang="0">
                  <a:pos x="368" y="12"/>
                </a:cxn>
                <a:cxn ang="0">
                  <a:pos x="369" y="22"/>
                </a:cxn>
                <a:cxn ang="0">
                  <a:pos x="367" y="29"/>
                </a:cxn>
                <a:cxn ang="0">
                  <a:pos x="362" y="35"/>
                </a:cxn>
                <a:cxn ang="0">
                  <a:pos x="339" y="51"/>
                </a:cxn>
                <a:cxn ang="0">
                  <a:pos x="270" y="96"/>
                </a:cxn>
                <a:cxn ang="0">
                  <a:pos x="240" y="115"/>
                </a:cxn>
                <a:cxn ang="0">
                  <a:pos x="180" y="157"/>
                </a:cxn>
                <a:cxn ang="0">
                  <a:pos x="151" y="179"/>
                </a:cxn>
                <a:cxn ang="0">
                  <a:pos x="109" y="218"/>
                </a:cxn>
                <a:cxn ang="0">
                  <a:pos x="78" y="252"/>
                </a:cxn>
                <a:cxn ang="0">
                  <a:pos x="69" y="264"/>
                </a:cxn>
                <a:cxn ang="0">
                  <a:pos x="47" y="290"/>
                </a:cxn>
                <a:cxn ang="0">
                  <a:pos x="35" y="300"/>
                </a:cxn>
                <a:cxn ang="0">
                  <a:pos x="21" y="306"/>
                </a:cxn>
                <a:cxn ang="0">
                  <a:pos x="15" y="307"/>
                </a:cxn>
              </a:cxnLst>
              <a:rect l="0" t="0" r="r" b="b"/>
              <a:pathLst>
                <a:path w="369" h="307">
                  <a:moveTo>
                    <a:pt x="15" y="307"/>
                  </a:moveTo>
                  <a:lnTo>
                    <a:pt x="15" y="307"/>
                  </a:lnTo>
                  <a:lnTo>
                    <a:pt x="12" y="307"/>
                  </a:lnTo>
                  <a:lnTo>
                    <a:pt x="9" y="306"/>
                  </a:lnTo>
                  <a:lnTo>
                    <a:pt x="5" y="303"/>
                  </a:lnTo>
                  <a:lnTo>
                    <a:pt x="2" y="298"/>
                  </a:lnTo>
                  <a:lnTo>
                    <a:pt x="0" y="293"/>
                  </a:lnTo>
                  <a:lnTo>
                    <a:pt x="0" y="293"/>
                  </a:lnTo>
                  <a:lnTo>
                    <a:pt x="0" y="287"/>
                  </a:lnTo>
                  <a:lnTo>
                    <a:pt x="2" y="281"/>
                  </a:lnTo>
                  <a:lnTo>
                    <a:pt x="4" y="277"/>
                  </a:lnTo>
                  <a:lnTo>
                    <a:pt x="6" y="275"/>
                  </a:lnTo>
                  <a:lnTo>
                    <a:pt x="9" y="273"/>
                  </a:lnTo>
                  <a:lnTo>
                    <a:pt x="12" y="272"/>
                  </a:lnTo>
                  <a:lnTo>
                    <a:pt x="12" y="272"/>
                  </a:lnTo>
                  <a:lnTo>
                    <a:pt x="18" y="269"/>
                  </a:lnTo>
                  <a:lnTo>
                    <a:pt x="24" y="265"/>
                  </a:lnTo>
                  <a:lnTo>
                    <a:pt x="30" y="259"/>
                  </a:lnTo>
                  <a:lnTo>
                    <a:pt x="36" y="253"/>
                  </a:lnTo>
                  <a:lnTo>
                    <a:pt x="48" y="238"/>
                  </a:lnTo>
                  <a:lnTo>
                    <a:pt x="59" y="222"/>
                  </a:lnTo>
                  <a:lnTo>
                    <a:pt x="59" y="222"/>
                  </a:lnTo>
                  <a:lnTo>
                    <a:pt x="68" y="210"/>
                  </a:lnTo>
                  <a:lnTo>
                    <a:pt x="75" y="201"/>
                  </a:lnTo>
                  <a:lnTo>
                    <a:pt x="75" y="201"/>
                  </a:lnTo>
                  <a:lnTo>
                    <a:pt x="94" y="180"/>
                  </a:lnTo>
                  <a:lnTo>
                    <a:pt x="114" y="162"/>
                  </a:lnTo>
                  <a:lnTo>
                    <a:pt x="136" y="143"/>
                  </a:lnTo>
                  <a:lnTo>
                    <a:pt x="157" y="126"/>
                  </a:lnTo>
                  <a:lnTo>
                    <a:pt x="160" y="124"/>
                  </a:lnTo>
                  <a:lnTo>
                    <a:pt x="160" y="124"/>
                  </a:lnTo>
                  <a:lnTo>
                    <a:pt x="174" y="112"/>
                  </a:lnTo>
                  <a:lnTo>
                    <a:pt x="190" y="102"/>
                  </a:lnTo>
                  <a:lnTo>
                    <a:pt x="224" y="83"/>
                  </a:lnTo>
                  <a:lnTo>
                    <a:pt x="224" y="83"/>
                  </a:lnTo>
                  <a:lnTo>
                    <a:pt x="241" y="73"/>
                  </a:lnTo>
                  <a:lnTo>
                    <a:pt x="259" y="63"/>
                  </a:lnTo>
                  <a:lnTo>
                    <a:pt x="259" y="63"/>
                  </a:lnTo>
                  <a:lnTo>
                    <a:pt x="283" y="47"/>
                  </a:lnTo>
                  <a:lnTo>
                    <a:pt x="305" y="32"/>
                  </a:lnTo>
                  <a:lnTo>
                    <a:pt x="345" y="3"/>
                  </a:lnTo>
                  <a:lnTo>
                    <a:pt x="345" y="3"/>
                  </a:lnTo>
                  <a:lnTo>
                    <a:pt x="350" y="1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59" y="1"/>
                  </a:lnTo>
                  <a:lnTo>
                    <a:pt x="363" y="4"/>
                  </a:lnTo>
                  <a:lnTo>
                    <a:pt x="366" y="8"/>
                  </a:lnTo>
                  <a:lnTo>
                    <a:pt x="368" y="12"/>
                  </a:lnTo>
                  <a:lnTo>
                    <a:pt x="368" y="12"/>
                  </a:lnTo>
                  <a:lnTo>
                    <a:pt x="369" y="16"/>
                  </a:lnTo>
                  <a:lnTo>
                    <a:pt x="369" y="22"/>
                  </a:lnTo>
                  <a:lnTo>
                    <a:pt x="369" y="25"/>
                  </a:lnTo>
                  <a:lnTo>
                    <a:pt x="367" y="29"/>
                  </a:lnTo>
                  <a:lnTo>
                    <a:pt x="365" y="32"/>
                  </a:lnTo>
                  <a:lnTo>
                    <a:pt x="362" y="35"/>
                  </a:lnTo>
                  <a:lnTo>
                    <a:pt x="362" y="35"/>
                  </a:lnTo>
                  <a:lnTo>
                    <a:pt x="339" y="51"/>
                  </a:lnTo>
                  <a:lnTo>
                    <a:pt x="317" y="67"/>
                  </a:lnTo>
                  <a:lnTo>
                    <a:pt x="270" y="96"/>
                  </a:lnTo>
                  <a:lnTo>
                    <a:pt x="270" y="96"/>
                  </a:lnTo>
                  <a:lnTo>
                    <a:pt x="240" y="115"/>
                  </a:lnTo>
                  <a:lnTo>
                    <a:pt x="210" y="135"/>
                  </a:lnTo>
                  <a:lnTo>
                    <a:pt x="180" y="157"/>
                  </a:lnTo>
                  <a:lnTo>
                    <a:pt x="151" y="179"/>
                  </a:lnTo>
                  <a:lnTo>
                    <a:pt x="151" y="179"/>
                  </a:lnTo>
                  <a:lnTo>
                    <a:pt x="131" y="198"/>
                  </a:lnTo>
                  <a:lnTo>
                    <a:pt x="109" y="218"/>
                  </a:lnTo>
                  <a:lnTo>
                    <a:pt x="88" y="239"/>
                  </a:lnTo>
                  <a:lnTo>
                    <a:pt x="78" y="252"/>
                  </a:lnTo>
                  <a:lnTo>
                    <a:pt x="69" y="264"/>
                  </a:lnTo>
                  <a:lnTo>
                    <a:pt x="69" y="264"/>
                  </a:lnTo>
                  <a:lnTo>
                    <a:pt x="59" y="277"/>
                  </a:lnTo>
                  <a:lnTo>
                    <a:pt x="47" y="290"/>
                  </a:lnTo>
                  <a:lnTo>
                    <a:pt x="42" y="295"/>
                  </a:lnTo>
                  <a:lnTo>
                    <a:pt x="35" y="300"/>
                  </a:lnTo>
                  <a:lnTo>
                    <a:pt x="29" y="304"/>
                  </a:lnTo>
                  <a:lnTo>
                    <a:pt x="21" y="306"/>
                  </a:lnTo>
                  <a:lnTo>
                    <a:pt x="21" y="306"/>
                  </a:lnTo>
                  <a:lnTo>
                    <a:pt x="15" y="307"/>
                  </a:lnTo>
                  <a:lnTo>
                    <a:pt x="15" y="30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54" name="Freeform 208"/>
            <p:cNvSpPr/>
            <p:nvPr/>
          </p:nvSpPr>
          <p:spPr bwMode="auto">
            <a:xfrm>
              <a:off x="4284663" y="2282825"/>
              <a:ext cx="195263" cy="171450"/>
            </a:xfrm>
            <a:custGeom>
              <a:avLst/>
              <a:gdLst/>
              <a:ahLst/>
              <a:cxnLst>
                <a:cxn ang="0">
                  <a:pos x="15" y="323"/>
                </a:cxn>
                <a:cxn ang="0">
                  <a:pos x="6" y="319"/>
                </a:cxn>
                <a:cxn ang="0">
                  <a:pos x="1" y="309"/>
                </a:cxn>
                <a:cxn ang="0">
                  <a:pos x="0" y="306"/>
                </a:cxn>
                <a:cxn ang="0">
                  <a:pos x="0" y="297"/>
                </a:cxn>
                <a:cxn ang="0">
                  <a:pos x="4" y="290"/>
                </a:cxn>
                <a:cxn ang="0">
                  <a:pos x="7" y="287"/>
                </a:cxn>
                <a:cxn ang="0">
                  <a:pos x="15" y="277"/>
                </a:cxn>
                <a:cxn ang="0">
                  <a:pos x="20" y="266"/>
                </a:cxn>
                <a:cxn ang="0">
                  <a:pos x="29" y="253"/>
                </a:cxn>
                <a:cxn ang="0">
                  <a:pos x="48" y="230"/>
                </a:cxn>
                <a:cxn ang="0">
                  <a:pos x="68" y="211"/>
                </a:cxn>
                <a:cxn ang="0">
                  <a:pos x="94" y="190"/>
                </a:cxn>
                <a:cxn ang="0">
                  <a:pos x="126" y="162"/>
                </a:cxn>
                <a:cxn ang="0">
                  <a:pos x="159" y="135"/>
                </a:cxn>
                <a:cxn ang="0">
                  <a:pos x="187" y="111"/>
                </a:cxn>
                <a:cxn ang="0">
                  <a:pos x="236" y="73"/>
                </a:cxn>
                <a:cxn ang="0">
                  <a:pos x="254" y="61"/>
                </a:cxn>
                <a:cxn ang="0">
                  <a:pos x="311" y="23"/>
                </a:cxn>
                <a:cxn ang="0">
                  <a:pos x="344" y="3"/>
                </a:cxn>
                <a:cxn ang="0">
                  <a:pos x="348" y="1"/>
                </a:cxn>
                <a:cxn ang="0">
                  <a:pos x="352" y="0"/>
                </a:cxn>
                <a:cxn ang="0">
                  <a:pos x="358" y="2"/>
                </a:cxn>
                <a:cxn ang="0">
                  <a:pos x="366" y="9"/>
                </a:cxn>
                <a:cxn ang="0">
                  <a:pos x="368" y="14"/>
                </a:cxn>
                <a:cxn ang="0">
                  <a:pos x="369" y="22"/>
                </a:cxn>
                <a:cxn ang="0">
                  <a:pos x="366" y="29"/>
                </a:cxn>
                <a:cxn ang="0">
                  <a:pos x="361" y="35"/>
                </a:cxn>
                <a:cxn ang="0">
                  <a:pos x="325" y="57"/>
                </a:cxn>
                <a:cxn ang="0">
                  <a:pos x="271" y="92"/>
                </a:cxn>
                <a:cxn ang="0">
                  <a:pos x="250" y="107"/>
                </a:cxn>
                <a:cxn ang="0">
                  <a:pos x="190" y="157"/>
                </a:cxn>
                <a:cxn ang="0">
                  <a:pos x="164" y="179"/>
                </a:cxn>
                <a:cxn ang="0">
                  <a:pos x="134" y="203"/>
                </a:cxn>
                <a:cxn ang="0">
                  <a:pos x="102" y="229"/>
                </a:cxn>
                <a:cxn ang="0">
                  <a:pos x="72" y="258"/>
                </a:cxn>
                <a:cxn ang="0">
                  <a:pos x="66" y="264"/>
                </a:cxn>
                <a:cxn ang="0">
                  <a:pos x="51" y="286"/>
                </a:cxn>
                <a:cxn ang="0">
                  <a:pos x="46" y="295"/>
                </a:cxn>
                <a:cxn ang="0">
                  <a:pos x="33" y="312"/>
                </a:cxn>
                <a:cxn ang="0">
                  <a:pos x="24" y="319"/>
                </a:cxn>
                <a:cxn ang="0">
                  <a:pos x="15" y="323"/>
                </a:cxn>
              </a:cxnLst>
              <a:rect l="0" t="0" r="r" b="b"/>
              <a:pathLst>
                <a:path w="369" h="323">
                  <a:moveTo>
                    <a:pt x="15" y="323"/>
                  </a:moveTo>
                  <a:lnTo>
                    <a:pt x="15" y="323"/>
                  </a:lnTo>
                  <a:lnTo>
                    <a:pt x="10" y="322"/>
                  </a:lnTo>
                  <a:lnTo>
                    <a:pt x="6" y="319"/>
                  </a:lnTo>
                  <a:lnTo>
                    <a:pt x="3" y="315"/>
                  </a:lnTo>
                  <a:lnTo>
                    <a:pt x="1" y="309"/>
                  </a:lnTo>
                  <a:lnTo>
                    <a:pt x="1" y="309"/>
                  </a:lnTo>
                  <a:lnTo>
                    <a:pt x="0" y="306"/>
                  </a:lnTo>
                  <a:lnTo>
                    <a:pt x="0" y="300"/>
                  </a:lnTo>
                  <a:lnTo>
                    <a:pt x="0" y="297"/>
                  </a:lnTo>
                  <a:lnTo>
                    <a:pt x="2" y="294"/>
                  </a:lnTo>
                  <a:lnTo>
                    <a:pt x="4" y="290"/>
                  </a:lnTo>
                  <a:lnTo>
                    <a:pt x="7" y="287"/>
                  </a:lnTo>
                  <a:lnTo>
                    <a:pt x="7" y="287"/>
                  </a:lnTo>
                  <a:lnTo>
                    <a:pt x="11" y="283"/>
                  </a:lnTo>
                  <a:lnTo>
                    <a:pt x="15" y="277"/>
                  </a:lnTo>
                  <a:lnTo>
                    <a:pt x="20" y="266"/>
                  </a:lnTo>
                  <a:lnTo>
                    <a:pt x="20" y="266"/>
                  </a:lnTo>
                  <a:lnTo>
                    <a:pt x="24" y="259"/>
                  </a:lnTo>
                  <a:lnTo>
                    <a:pt x="29" y="253"/>
                  </a:lnTo>
                  <a:lnTo>
                    <a:pt x="29" y="253"/>
                  </a:lnTo>
                  <a:lnTo>
                    <a:pt x="48" y="230"/>
                  </a:lnTo>
                  <a:lnTo>
                    <a:pt x="59" y="221"/>
                  </a:lnTo>
                  <a:lnTo>
                    <a:pt x="68" y="211"/>
                  </a:lnTo>
                  <a:lnTo>
                    <a:pt x="68" y="211"/>
                  </a:lnTo>
                  <a:lnTo>
                    <a:pt x="94" y="190"/>
                  </a:lnTo>
                  <a:lnTo>
                    <a:pt x="94" y="190"/>
                  </a:lnTo>
                  <a:lnTo>
                    <a:pt x="126" y="162"/>
                  </a:lnTo>
                  <a:lnTo>
                    <a:pt x="159" y="135"/>
                  </a:lnTo>
                  <a:lnTo>
                    <a:pt x="159" y="135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220" y="85"/>
                  </a:lnTo>
                  <a:lnTo>
                    <a:pt x="236" y="73"/>
                  </a:lnTo>
                  <a:lnTo>
                    <a:pt x="254" y="61"/>
                  </a:lnTo>
                  <a:lnTo>
                    <a:pt x="254" y="61"/>
                  </a:lnTo>
                  <a:lnTo>
                    <a:pt x="282" y="41"/>
                  </a:lnTo>
                  <a:lnTo>
                    <a:pt x="311" y="23"/>
                  </a:lnTo>
                  <a:lnTo>
                    <a:pt x="311" y="23"/>
                  </a:lnTo>
                  <a:lnTo>
                    <a:pt x="344" y="3"/>
                  </a:lnTo>
                  <a:lnTo>
                    <a:pt x="344" y="3"/>
                  </a:lnTo>
                  <a:lnTo>
                    <a:pt x="348" y="1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55" y="1"/>
                  </a:lnTo>
                  <a:lnTo>
                    <a:pt x="358" y="2"/>
                  </a:lnTo>
                  <a:lnTo>
                    <a:pt x="363" y="5"/>
                  </a:lnTo>
                  <a:lnTo>
                    <a:pt x="366" y="9"/>
                  </a:lnTo>
                  <a:lnTo>
                    <a:pt x="368" y="14"/>
                  </a:lnTo>
                  <a:lnTo>
                    <a:pt x="368" y="14"/>
                  </a:lnTo>
                  <a:lnTo>
                    <a:pt x="369" y="17"/>
                  </a:lnTo>
                  <a:lnTo>
                    <a:pt x="369" y="22"/>
                  </a:lnTo>
                  <a:lnTo>
                    <a:pt x="368" y="25"/>
                  </a:lnTo>
                  <a:lnTo>
                    <a:pt x="366" y="29"/>
                  </a:lnTo>
                  <a:lnTo>
                    <a:pt x="364" y="32"/>
                  </a:lnTo>
                  <a:lnTo>
                    <a:pt x="361" y="35"/>
                  </a:lnTo>
                  <a:lnTo>
                    <a:pt x="361" y="35"/>
                  </a:lnTo>
                  <a:lnTo>
                    <a:pt x="325" y="57"/>
                  </a:lnTo>
                  <a:lnTo>
                    <a:pt x="325" y="57"/>
                  </a:lnTo>
                  <a:lnTo>
                    <a:pt x="271" y="92"/>
                  </a:lnTo>
                  <a:lnTo>
                    <a:pt x="271" y="92"/>
                  </a:lnTo>
                  <a:lnTo>
                    <a:pt x="250" y="107"/>
                  </a:lnTo>
                  <a:lnTo>
                    <a:pt x="229" y="123"/>
                  </a:lnTo>
                  <a:lnTo>
                    <a:pt x="190" y="157"/>
                  </a:lnTo>
                  <a:lnTo>
                    <a:pt x="190" y="157"/>
                  </a:lnTo>
                  <a:lnTo>
                    <a:pt x="164" y="179"/>
                  </a:lnTo>
                  <a:lnTo>
                    <a:pt x="164" y="179"/>
                  </a:lnTo>
                  <a:lnTo>
                    <a:pt x="134" y="203"/>
                  </a:lnTo>
                  <a:lnTo>
                    <a:pt x="134" y="203"/>
                  </a:lnTo>
                  <a:lnTo>
                    <a:pt x="102" y="229"/>
                  </a:lnTo>
                  <a:lnTo>
                    <a:pt x="86" y="242"/>
                  </a:lnTo>
                  <a:lnTo>
                    <a:pt x="72" y="258"/>
                  </a:lnTo>
                  <a:lnTo>
                    <a:pt x="72" y="258"/>
                  </a:lnTo>
                  <a:lnTo>
                    <a:pt x="66" y="264"/>
                  </a:lnTo>
                  <a:lnTo>
                    <a:pt x="61" y="271"/>
                  </a:lnTo>
                  <a:lnTo>
                    <a:pt x="51" y="286"/>
                  </a:lnTo>
                  <a:lnTo>
                    <a:pt x="51" y="286"/>
                  </a:lnTo>
                  <a:lnTo>
                    <a:pt x="46" y="295"/>
                  </a:lnTo>
                  <a:lnTo>
                    <a:pt x="40" y="303"/>
                  </a:lnTo>
                  <a:lnTo>
                    <a:pt x="33" y="312"/>
                  </a:lnTo>
                  <a:lnTo>
                    <a:pt x="24" y="319"/>
                  </a:lnTo>
                  <a:lnTo>
                    <a:pt x="24" y="319"/>
                  </a:lnTo>
                  <a:lnTo>
                    <a:pt x="19" y="322"/>
                  </a:lnTo>
                  <a:lnTo>
                    <a:pt x="15" y="323"/>
                  </a:lnTo>
                  <a:lnTo>
                    <a:pt x="15" y="32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55" name="Freeform 209"/>
            <p:cNvSpPr/>
            <p:nvPr/>
          </p:nvSpPr>
          <p:spPr bwMode="auto">
            <a:xfrm>
              <a:off x="4446588" y="2346325"/>
              <a:ext cx="285750" cy="307975"/>
            </a:xfrm>
            <a:custGeom>
              <a:avLst/>
              <a:gdLst/>
              <a:ahLst/>
              <a:cxnLst>
                <a:cxn ang="0">
                  <a:pos x="524" y="583"/>
                </a:cxn>
                <a:cxn ang="0">
                  <a:pos x="515" y="580"/>
                </a:cxn>
                <a:cxn ang="0">
                  <a:pos x="501" y="571"/>
                </a:cxn>
                <a:cxn ang="0">
                  <a:pos x="476" y="549"/>
                </a:cxn>
                <a:cxn ang="0">
                  <a:pos x="437" y="513"/>
                </a:cxn>
                <a:cxn ang="0">
                  <a:pos x="414" y="488"/>
                </a:cxn>
                <a:cxn ang="0">
                  <a:pos x="388" y="460"/>
                </a:cxn>
                <a:cxn ang="0">
                  <a:pos x="339" y="409"/>
                </a:cxn>
                <a:cxn ang="0">
                  <a:pos x="300" y="361"/>
                </a:cxn>
                <a:cxn ang="0">
                  <a:pos x="288" y="344"/>
                </a:cxn>
                <a:cxn ang="0">
                  <a:pos x="246" y="293"/>
                </a:cxn>
                <a:cxn ang="0">
                  <a:pos x="202" y="245"/>
                </a:cxn>
                <a:cxn ang="0">
                  <a:pos x="167" y="208"/>
                </a:cxn>
                <a:cxn ang="0">
                  <a:pos x="134" y="170"/>
                </a:cxn>
                <a:cxn ang="0">
                  <a:pos x="121" y="153"/>
                </a:cxn>
                <a:cxn ang="0">
                  <a:pos x="95" y="121"/>
                </a:cxn>
                <a:cxn ang="0">
                  <a:pos x="54" y="76"/>
                </a:cxn>
                <a:cxn ang="0">
                  <a:pos x="24" y="48"/>
                </a:cxn>
                <a:cxn ang="0">
                  <a:pos x="8" y="36"/>
                </a:cxn>
                <a:cxn ang="0">
                  <a:pos x="3" y="29"/>
                </a:cxn>
                <a:cxn ang="0">
                  <a:pos x="0" y="22"/>
                </a:cxn>
                <a:cxn ang="0">
                  <a:pos x="1" y="13"/>
                </a:cxn>
                <a:cxn ang="0">
                  <a:pos x="4" y="8"/>
                </a:cxn>
                <a:cxn ang="0">
                  <a:pos x="12" y="1"/>
                </a:cxn>
                <a:cxn ang="0">
                  <a:pos x="16" y="0"/>
                </a:cxn>
                <a:cxn ang="0">
                  <a:pos x="25" y="3"/>
                </a:cxn>
                <a:cxn ang="0">
                  <a:pos x="41" y="15"/>
                </a:cxn>
                <a:cxn ang="0">
                  <a:pos x="70" y="41"/>
                </a:cxn>
                <a:cxn ang="0">
                  <a:pos x="110" y="84"/>
                </a:cxn>
                <a:cxn ang="0">
                  <a:pos x="136" y="115"/>
                </a:cxn>
                <a:cxn ang="0">
                  <a:pos x="206" y="198"/>
                </a:cxn>
                <a:cxn ang="0">
                  <a:pos x="290" y="291"/>
                </a:cxn>
                <a:cxn ang="0">
                  <a:pos x="303" y="306"/>
                </a:cxn>
                <a:cxn ang="0">
                  <a:pos x="341" y="353"/>
                </a:cxn>
                <a:cxn ang="0">
                  <a:pos x="371" y="390"/>
                </a:cxn>
                <a:cxn ang="0">
                  <a:pos x="403" y="425"/>
                </a:cxn>
                <a:cxn ang="0">
                  <a:pos x="433" y="457"/>
                </a:cxn>
                <a:cxn ang="0">
                  <a:pos x="457" y="482"/>
                </a:cxn>
                <a:cxn ang="0">
                  <a:pos x="493" y="518"/>
                </a:cxn>
                <a:cxn ang="0">
                  <a:pos x="519" y="540"/>
                </a:cxn>
                <a:cxn ang="0">
                  <a:pos x="532" y="549"/>
                </a:cxn>
                <a:cxn ang="0">
                  <a:pos x="539" y="554"/>
                </a:cxn>
                <a:cxn ang="0">
                  <a:pos x="541" y="560"/>
                </a:cxn>
                <a:cxn ang="0">
                  <a:pos x="541" y="570"/>
                </a:cxn>
                <a:cxn ang="0">
                  <a:pos x="539" y="575"/>
                </a:cxn>
                <a:cxn ang="0">
                  <a:pos x="530" y="582"/>
                </a:cxn>
                <a:cxn ang="0">
                  <a:pos x="524" y="583"/>
                </a:cxn>
              </a:cxnLst>
              <a:rect l="0" t="0" r="r" b="b"/>
              <a:pathLst>
                <a:path w="541" h="583">
                  <a:moveTo>
                    <a:pt x="524" y="583"/>
                  </a:moveTo>
                  <a:lnTo>
                    <a:pt x="524" y="583"/>
                  </a:lnTo>
                  <a:lnTo>
                    <a:pt x="520" y="582"/>
                  </a:lnTo>
                  <a:lnTo>
                    <a:pt x="515" y="580"/>
                  </a:lnTo>
                  <a:lnTo>
                    <a:pt x="515" y="580"/>
                  </a:lnTo>
                  <a:lnTo>
                    <a:pt x="501" y="571"/>
                  </a:lnTo>
                  <a:lnTo>
                    <a:pt x="488" y="560"/>
                  </a:lnTo>
                  <a:lnTo>
                    <a:pt x="476" y="549"/>
                  </a:lnTo>
                  <a:lnTo>
                    <a:pt x="462" y="538"/>
                  </a:lnTo>
                  <a:lnTo>
                    <a:pt x="437" y="513"/>
                  </a:lnTo>
                  <a:lnTo>
                    <a:pt x="414" y="488"/>
                  </a:lnTo>
                  <a:lnTo>
                    <a:pt x="414" y="488"/>
                  </a:lnTo>
                  <a:lnTo>
                    <a:pt x="388" y="460"/>
                  </a:lnTo>
                  <a:lnTo>
                    <a:pt x="388" y="460"/>
                  </a:lnTo>
                  <a:lnTo>
                    <a:pt x="365" y="437"/>
                  </a:lnTo>
                  <a:lnTo>
                    <a:pt x="339" y="409"/>
                  </a:lnTo>
                  <a:lnTo>
                    <a:pt x="313" y="377"/>
                  </a:lnTo>
                  <a:lnTo>
                    <a:pt x="300" y="361"/>
                  </a:lnTo>
                  <a:lnTo>
                    <a:pt x="288" y="344"/>
                  </a:lnTo>
                  <a:lnTo>
                    <a:pt x="288" y="344"/>
                  </a:lnTo>
                  <a:lnTo>
                    <a:pt x="268" y="319"/>
                  </a:lnTo>
                  <a:lnTo>
                    <a:pt x="246" y="293"/>
                  </a:lnTo>
                  <a:lnTo>
                    <a:pt x="224" y="269"/>
                  </a:lnTo>
                  <a:lnTo>
                    <a:pt x="202" y="245"/>
                  </a:lnTo>
                  <a:lnTo>
                    <a:pt x="202" y="245"/>
                  </a:lnTo>
                  <a:lnTo>
                    <a:pt x="167" y="208"/>
                  </a:lnTo>
                  <a:lnTo>
                    <a:pt x="150" y="189"/>
                  </a:lnTo>
                  <a:lnTo>
                    <a:pt x="134" y="170"/>
                  </a:lnTo>
                  <a:lnTo>
                    <a:pt x="134" y="170"/>
                  </a:lnTo>
                  <a:lnTo>
                    <a:pt x="121" y="153"/>
                  </a:lnTo>
                  <a:lnTo>
                    <a:pt x="121" y="153"/>
                  </a:lnTo>
                  <a:lnTo>
                    <a:pt x="95" y="121"/>
                  </a:lnTo>
                  <a:lnTo>
                    <a:pt x="69" y="90"/>
                  </a:lnTo>
                  <a:lnTo>
                    <a:pt x="54" y="76"/>
                  </a:lnTo>
                  <a:lnTo>
                    <a:pt x="40" y="61"/>
                  </a:lnTo>
                  <a:lnTo>
                    <a:pt x="24" y="48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5" y="32"/>
                  </a:lnTo>
                  <a:lnTo>
                    <a:pt x="3" y="29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4" y="8"/>
                  </a:lnTo>
                  <a:lnTo>
                    <a:pt x="7" y="3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41" y="15"/>
                  </a:lnTo>
                  <a:lnTo>
                    <a:pt x="55" y="28"/>
                  </a:lnTo>
                  <a:lnTo>
                    <a:pt x="70" y="41"/>
                  </a:lnTo>
                  <a:lnTo>
                    <a:pt x="83" y="55"/>
                  </a:lnTo>
                  <a:lnTo>
                    <a:pt x="110" y="84"/>
                  </a:lnTo>
                  <a:lnTo>
                    <a:pt x="136" y="115"/>
                  </a:lnTo>
                  <a:lnTo>
                    <a:pt x="136" y="115"/>
                  </a:lnTo>
                  <a:lnTo>
                    <a:pt x="170" y="156"/>
                  </a:lnTo>
                  <a:lnTo>
                    <a:pt x="206" y="198"/>
                  </a:lnTo>
                  <a:lnTo>
                    <a:pt x="246" y="242"/>
                  </a:lnTo>
                  <a:lnTo>
                    <a:pt x="290" y="291"/>
                  </a:lnTo>
                  <a:lnTo>
                    <a:pt x="290" y="291"/>
                  </a:lnTo>
                  <a:lnTo>
                    <a:pt x="303" y="306"/>
                  </a:lnTo>
                  <a:lnTo>
                    <a:pt x="317" y="322"/>
                  </a:lnTo>
                  <a:lnTo>
                    <a:pt x="341" y="353"/>
                  </a:lnTo>
                  <a:lnTo>
                    <a:pt x="341" y="353"/>
                  </a:lnTo>
                  <a:lnTo>
                    <a:pt x="371" y="390"/>
                  </a:lnTo>
                  <a:lnTo>
                    <a:pt x="387" y="407"/>
                  </a:lnTo>
                  <a:lnTo>
                    <a:pt x="403" y="425"/>
                  </a:lnTo>
                  <a:lnTo>
                    <a:pt x="403" y="425"/>
                  </a:lnTo>
                  <a:lnTo>
                    <a:pt x="433" y="457"/>
                  </a:lnTo>
                  <a:lnTo>
                    <a:pt x="433" y="457"/>
                  </a:lnTo>
                  <a:lnTo>
                    <a:pt x="457" y="482"/>
                  </a:lnTo>
                  <a:lnTo>
                    <a:pt x="481" y="507"/>
                  </a:lnTo>
                  <a:lnTo>
                    <a:pt x="493" y="518"/>
                  </a:lnTo>
                  <a:lnTo>
                    <a:pt x="507" y="529"/>
                  </a:lnTo>
                  <a:lnTo>
                    <a:pt x="519" y="540"/>
                  </a:lnTo>
                  <a:lnTo>
                    <a:pt x="532" y="549"/>
                  </a:lnTo>
                  <a:lnTo>
                    <a:pt x="532" y="549"/>
                  </a:lnTo>
                  <a:lnTo>
                    <a:pt x="537" y="552"/>
                  </a:lnTo>
                  <a:lnTo>
                    <a:pt x="539" y="554"/>
                  </a:lnTo>
                  <a:lnTo>
                    <a:pt x="540" y="557"/>
                  </a:lnTo>
                  <a:lnTo>
                    <a:pt x="541" y="560"/>
                  </a:lnTo>
                  <a:lnTo>
                    <a:pt x="541" y="565"/>
                  </a:lnTo>
                  <a:lnTo>
                    <a:pt x="541" y="570"/>
                  </a:lnTo>
                  <a:lnTo>
                    <a:pt x="541" y="570"/>
                  </a:lnTo>
                  <a:lnTo>
                    <a:pt x="539" y="575"/>
                  </a:lnTo>
                  <a:lnTo>
                    <a:pt x="534" y="579"/>
                  </a:lnTo>
                  <a:lnTo>
                    <a:pt x="530" y="582"/>
                  </a:lnTo>
                  <a:lnTo>
                    <a:pt x="527" y="583"/>
                  </a:lnTo>
                  <a:lnTo>
                    <a:pt x="524" y="583"/>
                  </a:lnTo>
                  <a:lnTo>
                    <a:pt x="524" y="58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56" name="Freeform 210"/>
            <p:cNvSpPr/>
            <p:nvPr/>
          </p:nvSpPr>
          <p:spPr bwMode="auto">
            <a:xfrm>
              <a:off x="4349750" y="2435225"/>
              <a:ext cx="273050" cy="288925"/>
            </a:xfrm>
            <a:custGeom>
              <a:avLst/>
              <a:gdLst/>
              <a:ahLst/>
              <a:cxnLst>
                <a:cxn ang="0">
                  <a:pos x="493" y="546"/>
                </a:cxn>
                <a:cxn ang="0">
                  <a:pos x="481" y="537"/>
                </a:cxn>
                <a:cxn ang="0">
                  <a:pos x="475" y="524"/>
                </a:cxn>
                <a:cxn ang="0">
                  <a:pos x="457" y="505"/>
                </a:cxn>
                <a:cxn ang="0">
                  <a:pos x="444" y="490"/>
                </a:cxn>
                <a:cxn ang="0">
                  <a:pos x="436" y="479"/>
                </a:cxn>
                <a:cxn ang="0">
                  <a:pos x="411" y="452"/>
                </a:cxn>
                <a:cxn ang="0">
                  <a:pos x="402" y="443"/>
                </a:cxn>
                <a:cxn ang="0">
                  <a:pos x="387" y="420"/>
                </a:cxn>
                <a:cxn ang="0">
                  <a:pos x="376" y="410"/>
                </a:cxn>
                <a:cxn ang="0">
                  <a:pos x="345" y="378"/>
                </a:cxn>
                <a:cxn ang="0">
                  <a:pos x="321" y="352"/>
                </a:cxn>
                <a:cxn ang="0">
                  <a:pos x="280" y="313"/>
                </a:cxn>
                <a:cxn ang="0">
                  <a:pos x="252" y="285"/>
                </a:cxn>
                <a:cxn ang="0">
                  <a:pos x="151" y="183"/>
                </a:cxn>
                <a:cxn ang="0">
                  <a:pos x="106" y="136"/>
                </a:cxn>
                <a:cxn ang="0">
                  <a:pos x="64" y="92"/>
                </a:cxn>
                <a:cxn ang="0">
                  <a:pos x="33" y="58"/>
                </a:cxn>
                <a:cxn ang="0">
                  <a:pos x="13" y="39"/>
                </a:cxn>
                <a:cxn ang="0">
                  <a:pos x="3" y="26"/>
                </a:cxn>
                <a:cxn ang="0">
                  <a:pos x="0" y="14"/>
                </a:cxn>
                <a:cxn ang="0">
                  <a:pos x="5" y="6"/>
                </a:cxn>
                <a:cxn ang="0">
                  <a:pos x="19" y="0"/>
                </a:cxn>
                <a:cxn ang="0">
                  <a:pos x="26" y="2"/>
                </a:cxn>
                <a:cxn ang="0">
                  <a:pos x="34" y="8"/>
                </a:cxn>
                <a:cxn ang="0">
                  <a:pos x="72" y="47"/>
                </a:cxn>
                <a:cxn ang="0">
                  <a:pos x="94" y="67"/>
                </a:cxn>
                <a:cxn ang="0">
                  <a:pos x="151" y="133"/>
                </a:cxn>
                <a:cxn ang="0">
                  <a:pos x="191" y="176"/>
                </a:cxn>
                <a:cxn ang="0">
                  <a:pos x="275" y="260"/>
                </a:cxn>
                <a:cxn ang="0">
                  <a:pos x="311" y="293"/>
                </a:cxn>
                <a:cxn ang="0">
                  <a:pos x="364" y="343"/>
                </a:cxn>
                <a:cxn ang="0">
                  <a:pos x="407" y="387"/>
                </a:cxn>
                <a:cxn ang="0">
                  <a:pos x="423" y="411"/>
                </a:cxn>
                <a:cxn ang="0">
                  <a:pos x="440" y="429"/>
                </a:cxn>
                <a:cxn ang="0">
                  <a:pos x="452" y="440"/>
                </a:cxn>
                <a:cxn ang="0">
                  <a:pos x="460" y="452"/>
                </a:cxn>
                <a:cxn ang="0">
                  <a:pos x="481" y="478"/>
                </a:cxn>
                <a:cxn ang="0">
                  <a:pos x="496" y="493"/>
                </a:cxn>
                <a:cxn ang="0">
                  <a:pos x="508" y="510"/>
                </a:cxn>
                <a:cxn ang="0">
                  <a:pos x="512" y="513"/>
                </a:cxn>
                <a:cxn ang="0">
                  <a:pos x="515" y="524"/>
                </a:cxn>
                <a:cxn ang="0">
                  <a:pos x="515" y="533"/>
                </a:cxn>
                <a:cxn ang="0">
                  <a:pos x="510" y="542"/>
                </a:cxn>
                <a:cxn ang="0">
                  <a:pos x="499" y="546"/>
                </a:cxn>
              </a:cxnLst>
              <a:rect l="0" t="0" r="r" b="b"/>
              <a:pathLst>
                <a:path w="515" h="546">
                  <a:moveTo>
                    <a:pt x="499" y="546"/>
                  </a:moveTo>
                  <a:lnTo>
                    <a:pt x="499" y="546"/>
                  </a:lnTo>
                  <a:lnTo>
                    <a:pt x="493" y="546"/>
                  </a:lnTo>
                  <a:lnTo>
                    <a:pt x="488" y="543"/>
                  </a:lnTo>
                  <a:lnTo>
                    <a:pt x="483" y="540"/>
                  </a:lnTo>
                  <a:lnTo>
                    <a:pt x="481" y="537"/>
                  </a:lnTo>
                  <a:lnTo>
                    <a:pt x="480" y="534"/>
                  </a:lnTo>
                  <a:lnTo>
                    <a:pt x="480" y="534"/>
                  </a:lnTo>
                  <a:lnTo>
                    <a:pt x="475" y="524"/>
                  </a:lnTo>
                  <a:lnTo>
                    <a:pt x="470" y="517"/>
                  </a:lnTo>
                  <a:lnTo>
                    <a:pt x="463" y="511"/>
                  </a:lnTo>
                  <a:lnTo>
                    <a:pt x="457" y="505"/>
                  </a:lnTo>
                  <a:lnTo>
                    <a:pt x="457" y="505"/>
                  </a:lnTo>
                  <a:lnTo>
                    <a:pt x="450" y="498"/>
                  </a:lnTo>
                  <a:lnTo>
                    <a:pt x="444" y="490"/>
                  </a:lnTo>
                  <a:lnTo>
                    <a:pt x="444" y="490"/>
                  </a:lnTo>
                  <a:lnTo>
                    <a:pt x="436" y="479"/>
                  </a:lnTo>
                  <a:lnTo>
                    <a:pt x="436" y="479"/>
                  </a:lnTo>
                  <a:lnTo>
                    <a:pt x="425" y="466"/>
                  </a:lnTo>
                  <a:lnTo>
                    <a:pt x="419" y="458"/>
                  </a:lnTo>
                  <a:lnTo>
                    <a:pt x="411" y="452"/>
                  </a:lnTo>
                  <a:lnTo>
                    <a:pt x="411" y="452"/>
                  </a:lnTo>
                  <a:lnTo>
                    <a:pt x="407" y="448"/>
                  </a:lnTo>
                  <a:lnTo>
                    <a:pt x="402" y="443"/>
                  </a:lnTo>
                  <a:lnTo>
                    <a:pt x="395" y="433"/>
                  </a:lnTo>
                  <a:lnTo>
                    <a:pt x="395" y="433"/>
                  </a:lnTo>
                  <a:lnTo>
                    <a:pt x="387" y="420"/>
                  </a:lnTo>
                  <a:lnTo>
                    <a:pt x="382" y="415"/>
                  </a:lnTo>
                  <a:lnTo>
                    <a:pt x="376" y="410"/>
                  </a:lnTo>
                  <a:lnTo>
                    <a:pt x="376" y="410"/>
                  </a:lnTo>
                  <a:lnTo>
                    <a:pt x="367" y="404"/>
                  </a:lnTo>
                  <a:lnTo>
                    <a:pt x="360" y="395"/>
                  </a:lnTo>
                  <a:lnTo>
                    <a:pt x="345" y="378"/>
                  </a:lnTo>
                  <a:lnTo>
                    <a:pt x="345" y="378"/>
                  </a:lnTo>
                  <a:lnTo>
                    <a:pt x="333" y="364"/>
                  </a:lnTo>
                  <a:lnTo>
                    <a:pt x="321" y="352"/>
                  </a:lnTo>
                  <a:lnTo>
                    <a:pt x="321" y="352"/>
                  </a:lnTo>
                  <a:lnTo>
                    <a:pt x="299" y="332"/>
                  </a:lnTo>
                  <a:lnTo>
                    <a:pt x="280" y="313"/>
                  </a:lnTo>
                  <a:lnTo>
                    <a:pt x="280" y="313"/>
                  </a:lnTo>
                  <a:lnTo>
                    <a:pt x="252" y="285"/>
                  </a:lnTo>
                  <a:lnTo>
                    <a:pt x="252" y="285"/>
                  </a:lnTo>
                  <a:lnTo>
                    <a:pt x="225" y="260"/>
                  </a:lnTo>
                  <a:lnTo>
                    <a:pt x="200" y="234"/>
                  </a:lnTo>
                  <a:lnTo>
                    <a:pt x="151" y="183"/>
                  </a:lnTo>
                  <a:lnTo>
                    <a:pt x="151" y="183"/>
                  </a:lnTo>
                  <a:lnTo>
                    <a:pt x="106" y="136"/>
                  </a:lnTo>
                  <a:lnTo>
                    <a:pt x="106" y="136"/>
                  </a:lnTo>
                  <a:lnTo>
                    <a:pt x="87" y="116"/>
                  </a:lnTo>
                  <a:lnTo>
                    <a:pt x="87" y="116"/>
                  </a:lnTo>
                  <a:lnTo>
                    <a:pt x="64" y="9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3" y="58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13" y="39"/>
                  </a:lnTo>
                  <a:lnTo>
                    <a:pt x="8" y="33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5" y="6"/>
                  </a:lnTo>
                  <a:lnTo>
                    <a:pt x="9" y="3"/>
                  </a:lnTo>
                  <a:lnTo>
                    <a:pt x="14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2" y="1"/>
                  </a:lnTo>
                  <a:lnTo>
                    <a:pt x="26" y="2"/>
                  </a:lnTo>
                  <a:lnTo>
                    <a:pt x="31" y="4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42" y="18"/>
                  </a:lnTo>
                  <a:lnTo>
                    <a:pt x="51" y="29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83" y="57"/>
                  </a:lnTo>
                  <a:lnTo>
                    <a:pt x="94" y="67"/>
                  </a:lnTo>
                  <a:lnTo>
                    <a:pt x="94" y="67"/>
                  </a:lnTo>
                  <a:lnTo>
                    <a:pt x="124" y="100"/>
                  </a:lnTo>
                  <a:lnTo>
                    <a:pt x="151" y="133"/>
                  </a:lnTo>
                  <a:lnTo>
                    <a:pt x="164" y="146"/>
                  </a:lnTo>
                  <a:lnTo>
                    <a:pt x="164" y="146"/>
                  </a:lnTo>
                  <a:lnTo>
                    <a:pt x="191" y="176"/>
                  </a:lnTo>
                  <a:lnTo>
                    <a:pt x="219" y="205"/>
                  </a:lnTo>
                  <a:lnTo>
                    <a:pt x="247" y="232"/>
                  </a:lnTo>
                  <a:lnTo>
                    <a:pt x="275" y="260"/>
                  </a:lnTo>
                  <a:lnTo>
                    <a:pt x="275" y="260"/>
                  </a:lnTo>
                  <a:lnTo>
                    <a:pt x="311" y="293"/>
                  </a:lnTo>
                  <a:lnTo>
                    <a:pt x="311" y="293"/>
                  </a:lnTo>
                  <a:lnTo>
                    <a:pt x="342" y="321"/>
                  </a:lnTo>
                  <a:lnTo>
                    <a:pt x="342" y="321"/>
                  </a:lnTo>
                  <a:lnTo>
                    <a:pt x="364" y="343"/>
                  </a:lnTo>
                  <a:lnTo>
                    <a:pt x="386" y="363"/>
                  </a:lnTo>
                  <a:lnTo>
                    <a:pt x="396" y="375"/>
                  </a:lnTo>
                  <a:lnTo>
                    <a:pt x="407" y="387"/>
                  </a:lnTo>
                  <a:lnTo>
                    <a:pt x="415" y="398"/>
                  </a:lnTo>
                  <a:lnTo>
                    <a:pt x="423" y="411"/>
                  </a:lnTo>
                  <a:lnTo>
                    <a:pt x="423" y="411"/>
                  </a:lnTo>
                  <a:lnTo>
                    <a:pt x="426" y="416"/>
                  </a:lnTo>
                  <a:lnTo>
                    <a:pt x="430" y="421"/>
                  </a:lnTo>
                  <a:lnTo>
                    <a:pt x="440" y="429"/>
                  </a:lnTo>
                  <a:lnTo>
                    <a:pt x="440" y="429"/>
                  </a:lnTo>
                  <a:lnTo>
                    <a:pt x="446" y="435"/>
                  </a:lnTo>
                  <a:lnTo>
                    <a:pt x="452" y="440"/>
                  </a:lnTo>
                  <a:lnTo>
                    <a:pt x="452" y="440"/>
                  </a:lnTo>
                  <a:lnTo>
                    <a:pt x="460" y="452"/>
                  </a:lnTo>
                  <a:lnTo>
                    <a:pt x="460" y="452"/>
                  </a:lnTo>
                  <a:lnTo>
                    <a:pt x="470" y="466"/>
                  </a:lnTo>
                  <a:lnTo>
                    <a:pt x="475" y="472"/>
                  </a:lnTo>
                  <a:lnTo>
                    <a:pt x="481" y="478"/>
                  </a:lnTo>
                  <a:lnTo>
                    <a:pt x="481" y="478"/>
                  </a:lnTo>
                  <a:lnTo>
                    <a:pt x="489" y="486"/>
                  </a:lnTo>
                  <a:lnTo>
                    <a:pt x="496" y="493"/>
                  </a:lnTo>
                  <a:lnTo>
                    <a:pt x="502" y="501"/>
                  </a:lnTo>
                  <a:lnTo>
                    <a:pt x="507" y="509"/>
                  </a:lnTo>
                  <a:lnTo>
                    <a:pt x="508" y="510"/>
                  </a:lnTo>
                  <a:lnTo>
                    <a:pt x="509" y="511"/>
                  </a:lnTo>
                  <a:lnTo>
                    <a:pt x="509" y="511"/>
                  </a:lnTo>
                  <a:lnTo>
                    <a:pt x="512" y="513"/>
                  </a:lnTo>
                  <a:lnTo>
                    <a:pt x="514" y="516"/>
                  </a:lnTo>
                  <a:lnTo>
                    <a:pt x="515" y="520"/>
                  </a:lnTo>
                  <a:lnTo>
                    <a:pt x="515" y="524"/>
                  </a:lnTo>
                  <a:lnTo>
                    <a:pt x="515" y="530"/>
                  </a:lnTo>
                  <a:lnTo>
                    <a:pt x="515" y="530"/>
                  </a:lnTo>
                  <a:lnTo>
                    <a:pt x="515" y="533"/>
                  </a:lnTo>
                  <a:lnTo>
                    <a:pt x="514" y="537"/>
                  </a:lnTo>
                  <a:lnTo>
                    <a:pt x="513" y="540"/>
                  </a:lnTo>
                  <a:lnTo>
                    <a:pt x="510" y="542"/>
                  </a:lnTo>
                  <a:lnTo>
                    <a:pt x="510" y="542"/>
                  </a:lnTo>
                  <a:lnTo>
                    <a:pt x="506" y="545"/>
                  </a:lnTo>
                  <a:lnTo>
                    <a:pt x="499" y="546"/>
                  </a:lnTo>
                  <a:lnTo>
                    <a:pt x="499" y="54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57" name="Freeform 211"/>
            <p:cNvSpPr/>
            <p:nvPr/>
          </p:nvSpPr>
          <p:spPr bwMode="auto">
            <a:xfrm>
              <a:off x="4708525" y="2740025"/>
              <a:ext cx="77788" cy="74613"/>
            </a:xfrm>
            <a:custGeom>
              <a:avLst/>
              <a:gdLst/>
              <a:ahLst/>
              <a:cxnLst>
                <a:cxn ang="0">
                  <a:pos x="116" y="142"/>
                </a:cxn>
                <a:cxn ang="0">
                  <a:pos x="111" y="142"/>
                </a:cxn>
                <a:cxn ang="0">
                  <a:pos x="101" y="140"/>
                </a:cxn>
                <a:cxn ang="0">
                  <a:pos x="90" y="136"/>
                </a:cxn>
                <a:cxn ang="0">
                  <a:pos x="88" y="139"/>
                </a:cxn>
                <a:cxn ang="0">
                  <a:pos x="79" y="141"/>
                </a:cxn>
                <a:cxn ang="0">
                  <a:pos x="77" y="141"/>
                </a:cxn>
                <a:cxn ang="0">
                  <a:pos x="63" y="139"/>
                </a:cxn>
                <a:cxn ang="0">
                  <a:pos x="49" y="136"/>
                </a:cxn>
                <a:cxn ang="0">
                  <a:pos x="42" y="134"/>
                </a:cxn>
                <a:cxn ang="0">
                  <a:pos x="33" y="127"/>
                </a:cxn>
                <a:cxn ang="0">
                  <a:pos x="30" y="129"/>
                </a:cxn>
                <a:cxn ang="0">
                  <a:pos x="21" y="131"/>
                </a:cxn>
                <a:cxn ang="0">
                  <a:pos x="18" y="130"/>
                </a:cxn>
                <a:cxn ang="0">
                  <a:pos x="12" y="127"/>
                </a:cxn>
                <a:cxn ang="0">
                  <a:pos x="7" y="122"/>
                </a:cxn>
                <a:cxn ang="0">
                  <a:pos x="6" y="117"/>
                </a:cxn>
                <a:cxn ang="0">
                  <a:pos x="5" y="115"/>
                </a:cxn>
                <a:cxn ang="0">
                  <a:pos x="1" y="108"/>
                </a:cxn>
                <a:cxn ang="0">
                  <a:pos x="1" y="101"/>
                </a:cxn>
                <a:cxn ang="0">
                  <a:pos x="3" y="95"/>
                </a:cxn>
                <a:cxn ang="0">
                  <a:pos x="13" y="83"/>
                </a:cxn>
                <a:cxn ang="0">
                  <a:pos x="31" y="62"/>
                </a:cxn>
                <a:cxn ang="0">
                  <a:pos x="63" y="34"/>
                </a:cxn>
                <a:cxn ang="0">
                  <a:pos x="92" y="13"/>
                </a:cxn>
                <a:cxn ang="0">
                  <a:pos x="98" y="8"/>
                </a:cxn>
                <a:cxn ang="0">
                  <a:pos x="113" y="1"/>
                </a:cxn>
                <a:cxn ang="0">
                  <a:pos x="121" y="0"/>
                </a:cxn>
                <a:cxn ang="0">
                  <a:pos x="131" y="2"/>
                </a:cxn>
                <a:cxn ang="0">
                  <a:pos x="137" y="5"/>
                </a:cxn>
                <a:cxn ang="0">
                  <a:pos x="143" y="15"/>
                </a:cxn>
                <a:cxn ang="0">
                  <a:pos x="147" y="29"/>
                </a:cxn>
                <a:cxn ang="0">
                  <a:pos x="148" y="35"/>
                </a:cxn>
                <a:cxn ang="0">
                  <a:pos x="147" y="53"/>
                </a:cxn>
                <a:cxn ang="0">
                  <a:pos x="148" y="84"/>
                </a:cxn>
                <a:cxn ang="0">
                  <a:pos x="148" y="100"/>
                </a:cxn>
                <a:cxn ang="0">
                  <a:pos x="146" y="116"/>
                </a:cxn>
                <a:cxn ang="0">
                  <a:pos x="145" y="125"/>
                </a:cxn>
                <a:cxn ang="0">
                  <a:pos x="141" y="132"/>
                </a:cxn>
                <a:cxn ang="0">
                  <a:pos x="136" y="136"/>
                </a:cxn>
                <a:cxn ang="0">
                  <a:pos x="128" y="141"/>
                </a:cxn>
                <a:cxn ang="0">
                  <a:pos x="126" y="141"/>
                </a:cxn>
                <a:cxn ang="0">
                  <a:pos x="121" y="142"/>
                </a:cxn>
                <a:cxn ang="0">
                  <a:pos x="116" y="142"/>
                </a:cxn>
              </a:cxnLst>
              <a:rect l="0" t="0" r="r" b="b"/>
              <a:pathLst>
                <a:path w="148" h="142">
                  <a:moveTo>
                    <a:pt x="116" y="142"/>
                  </a:moveTo>
                  <a:lnTo>
                    <a:pt x="116" y="142"/>
                  </a:lnTo>
                  <a:lnTo>
                    <a:pt x="111" y="142"/>
                  </a:lnTo>
                  <a:lnTo>
                    <a:pt x="111" y="142"/>
                  </a:lnTo>
                  <a:lnTo>
                    <a:pt x="101" y="140"/>
                  </a:lnTo>
                  <a:lnTo>
                    <a:pt x="101" y="140"/>
                  </a:lnTo>
                  <a:lnTo>
                    <a:pt x="93" y="136"/>
                  </a:lnTo>
                  <a:lnTo>
                    <a:pt x="90" y="136"/>
                  </a:lnTo>
                  <a:lnTo>
                    <a:pt x="88" y="139"/>
                  </a:lnTo>
                  <a:lnTo>
                    <a:pt x="88" y="139"/>
                  </a:lnTo>
                  <a:lnTo>
                    <a:pt x="84" y="141"/>
                  </a:lnTo>
                  <a:lnTo>
                    <a:pt x="79" y="141"/>
                  </a:lnTo>
                  <a:lnTo>
                    <a:pt x="79" y="141"/>
                  </a:lnTo>
                  <a:lnTo>
                    <a:pt x="77" y="141"/>
                  </a:lnTo>
                  <a:lnTo>
                    <a:pt x="77" y="141"/>
                  </a:lnTo>
                  <a:lnTo>
                    <a:pt x="63" y="139"/>
                  </a:lnTo>
                  <a:lnTo>
                    <a:pt x="63" y="139"/>
                  </a:lnTo>
                  <a:lnTo>
                    <a:pt x="49" y="136"/>
                  </a:lnTo>
                  <a:lnTo>
                    <a:pt x="49" y="136"/>
                  </a:lnTo>
                  <a:lnTo>
                    <a:pt x="42" y="134"/>
                  </a:lnTo>
                  <a:lnTo>
                    <a:pt x="36" y="130"/>
                  </a:lnTo>
                  <a:lnTo>
                    <a:pt x="33" y="127"/>
                  </a:lnTo>
                  <a:lnTo>
                    <a:pt x="30" y="129"/>
                  </a:lnTo>
                  <a:lnTo>
                    <a:pt x="30" y="129"/>
                  </a:lnTo>
                  <a:lnTo>
                    <a:pt x="25" y="130"/>
                  </a:lnTo>
                  <a:lnTo>
                    <a:pt x="21" y="131"/>
                  </a:lnTo>
                  <a:lnTo>
                    <a:pt x="21" y="131"/>
                  </a:lnTo>
                  <a:lnTo>
                    <a:pt x="18" y="130"/>
                  </a:lnTo>
                  <a:lnTo>
                    <a:pt x="13" y="129"/>
                  </a:lnTo>
                  <a:lnTo>
                    <a:pt x="12" y="127"/>
                  </a:lnTo>
                  <a:lnTo>
                    <a:pt x="10" y="125"/>
                  </a:lnTo>
                  <a:lnTo>
                    <a:pt x="7" y="122"/>
                  </a:lnTo>
                  <a:lnTo>
                    <a:pt x="6" y="119"/>
                  </a:lnTo>
                  <a:lnTo>
                    <a:pt x="6" y="117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2" y="112"/>
                  </a:lnTo>
                  <a:lnTo>
                    <a:pt x="1" y="108"/>
                  </a:lnTo>
                  <a:lnTo>
                    <a:pt x="0" y="104"/>
                  </a:lnTo>
                  <a:lnTo>
                    <a:pt x="1" y="101"/>
                  </a:lnTo>
                  <a:lnTo>
                    <a:pt x="2" y="98"/>
                  </a:lnTo>
                  <a:lnTo>
                    <a:pt x="3" y="95"/>
                  </a:lnTo>
                  <a:lnTo>
                    <a:pt x="3" y="95"/>
                  </a:lnTo>
                  <a:lnTo>
                    <a:pt x="13" y="83"/>
                  </a:lnTo>
                  <a:lnTo>
                    <a:pt x="22" y="72"/>
                  </a:lnTo>
                  <a:lnTo>
                    <a:pt x="31" y="62"/>
                  </a:lnTo>
                  <a:lnTo>
                    <a:pt x="42" y="52"/>
                  </a:lnTo>
                  <a:lnTo>
                    <a:pt x="63" y="34"/>
                  </a:lnTo>
                  <a:lnTo>
                    <a:pt x="87" y="17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98" y="8"/>
                  </a:lnTo>
                  <a:lnTo>
                    <a:pt x="105" y="4"/>
                  </a:lnTo>
                  <a:lnTo>
                    <a:pt x="113" y="1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26" y="1"/>
                  </a:lnTo>
                  <a:lnTo>
                    <a:pt x="131" y="2"/>
                  </a:lnTo>
                  <a:lnTo>
                    <a:pt x="131" y="2"/>
                  </a:lnTo>
                  <a:lnTo>
                    <a:pt x="137" y="5"/>
                  </a:lnTo>
                  <a:lnTo>
                    <a:pt x="141" y="9"/>
                  </a:lnTo>
                  <a:lnTo>
                    <a:pt x="143" y="15"/>
                  </a:lnTo>
                  <a:lnTo>
                    <a:pt x="145" y="20"/>
                  </a:lnTo>
                  <a:lnTo>
                    <a:pt x="147" y="29"/>
                  </a:lnTo>
                  <a:lnTo>
                    <a:pt x="148" y="35"/>
                  </a:lnTo>
                  <a:lnTo>
                    <a:pt x="148" y="35"/>
                  </a:lnTo>
                  <a:lnTo>
                    <a:pt x="147" y="53"/>
                  </a:lnTo>
                  <a:lnTo>
                    <a:pt x="147" y="53"/>
                  </a:lnTo>
                  <a:lnTo>
                    <a:pt x="147" y="81"/>
                  </a:lnTo>
                  <a:lnTo>
                    <a:pt x="148" y="84"/>
                  </a:lnTo>
                  <a:lnTo>
                    <a:pt x="148" y="84"/>
                  </a:lnTo>
                  <a:lnTo>
                    <a:pt x="148" y="100"/>
                  </a:lnTo>
                  <a:lnTo>
                    <a:pt x="147" y="108"/>
                  </a:lnTo>
                  <a:lnTo>
                    <a:pt x="146" y="116"/>
                  </a:lnTo>
                  <a:lnTo>
                    <a:pt x="146" y="116"/>
                  </a:lnTo>
                  <a:lnTo>
                    <a:pt x="145" y="125"/>
                  </a:lnTo>
                  <a:lnTo>
                    <a:pt x="143" y="128"/>
                  </a:lnTo>
                  <a:lnTo>
                    <a:pt x="141" y="132"/>
                  </a:lnTo>
                  <a:lnTo>
                    <a:pt x="139" y="134"/>
                  </a:lnTo>
                  <a:lnTo>
                    <a:pt x="136" y="136"/>
                  </a:lnTo>
                  <a:lnTo>
                    <a:pt x="128" y="141"/>
                  </a:lnTo>
                  <a:lnTo>
                    <a:pt x="128" y="141"/>
                  </a:lnTo>
                  <a:lnTo>
                    <a:pt x="127" y="141"/>
                  </a:lnTo>
                  <a:lnTo>
                    <a:pt x="126" y="141"/>
                  </a:lnTo>
                  <a:lnTo>
                    <a:pt x="126" y="141"/>
                  </a:lnTo>
                  <a:lnTo>
                    <a:pt x="121" y="142"/>
                  </a:lnTo>
                  <a:lnTo>
                    <a:pt x="116" y="142"/>
                  </a:lnTo>
                  <a:lnTo>
                    <a:pt x="116" y="14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  <p:sp>
          <p:nvSpPr>
            <p:cNvPr id="58" name="Freeform 212"/>
            <p:cNvSpPr/>
            <p:nvPr/>
          </p:nvSpPr>
          <p:spPr bwMode="auto">
            <a:xfrm>
              <a:off x="4197350" y="2182813"/>
              <a:ext cx="260350" cy="244475"/>
            </a:xfrm>
            <a:custGeom>
              <a:avLst/>
              <a:gdLst/>
              <a:ahLst/>
              <a:cxnLst>
                <a:cxn ang="0">
                  <a:pos x="106" y="462"/>
                </a:cxn>
                <a:cxn ang="0">
                  <a:pos x="96" y="455"/>
                </a:cxn>
                <a:cxn ang="0">
                  <a:pos x="94" y="452"/>
                </a:cxn>
                <a:cxn ang="0">
                  <a:pos x="85" y="442"/>
                </a:cxn>
                <a:cxn ang="0">
                  <a:pos x="76" y="430"/>
                </a:cxn>
                <a:cxn ang="0">
                  <a:pos x="53" y="411"/>
                </a:cxn>
                <a:cxn ang="0">
                  <a:pos x="35" y="386"/>
                </a:cxn>
                <a:cxn ang="0">
                  <a:pos x="15" y="339"/>
                </a:cxn>
                <a:cxn ang="0">
                  <a:pos x="5" y="299"/>
                </a:cxn>
                <a:cxn ang="0">
                  <a:pos x="0" y="253"/>
                </a:cxn>
                <a:cxn ang="0">
                  <a:pos x="3" y="202"/>
                </a:cxn>
                <a:cxn ang="0">
                  <a:pos x="8" y="172"/>
                </a:cxn>
                <a:cxn ang="0">
                  <a:pos x="24" y="124"/>
                </a:cxn>
                <a:cxn ang="0">
                  <a:pos x="48" y="85"/>
                </a:cxn>
                <a:cxn ang="0">
                  <a:pos x="68" y="64"/>
                </a:cxn>
                <a:cxn ang="0">
                  <a:pos x="124" y="25"/>
                </a:cxn>
                <a:cxn ang="0">
                  <a:pos x="193" y="4"/>
                </a:cxn>
                <a:cxn ang="0">
                  <a:pos x="241" y="0"/>
                </a:cxn>
                <a:cxn ang="0">
                  <a:pos x="298" y="5"/>
                </a:cxn>
                <a:cxn ang="0">
                  <a:pos x="352" y="20"/>
                </a:cxn>
                <a:cxn ang="0">
                  <a:pos x="401" y="44"/>
                </a:cxn>
                <a:cxn ang="0">
                  <a:pos x="445" y="76"/>
                </a:cxn>
                <a:cxn ang="0">
                  <a:pos x="480" y="115"/>
                </a:cxn>
                <a:cxn ang="0">
                  <a:pos x="492" y="135"/>
                </a:cxn>
                <a:cxn ang="0">
                  <a:pos x="491" y="146"/>
                </a:cxn>
                <a:cxn ang="0">
                  <a:pos x="483" y="153"/>
                </a:cxn>
                <a:cxn ang="0">
                  <a:pos x="473" y="157"/>
                </a:cxn>
                <a:cxn ang="0">
                  <a:pos x="465" y="154"/>
                </a:cxn>
                <a:cxn ang="0">
                  <a:pos x="458" y="147"/>
                </a:cxn>
                <a:cxn ang="0">
                  <a:pos x="429" y="112"/>
                </a:cxn>
                <a:cxn ang="0">
                  <a:pos x="395" y="85"/>
                </a:cxn>
                <a:cxn ang="0">
                  <a:pos x="356" y="65"/>
                </a:cxn>
                <a:cxn ang="0">
                  <a:pos x="289" y="42"/>
                </a:cxn>
                <a:cxn ang="0">
                  <a:pos x="247" y="34"/>
                </a:cxn>
                <a:cxn ang="0">
                  <a:pos x="219" y="34"/>
                </a:cxn>
                <a:cxn ang="0">
                  <a:pos x="182" y="40"/>
                </a:cxn>
                <a:cxn ang="0">
                  <a:pos x="144" y="53"/>
                </a:cxn>
                <a:cxn ang="0">
                  <a:pos x="109" y="74"/>
                </a:cxn>
                <a:cxn ang="0">
                  <a:pos x="80" y="100"/>
                </a:cxn>
                <a:cxn ang="0">
                  <a:pos x="59" y="133"/>
                </a:cxn>
                <a:cxn ang="0">
                  <a:pos x="48" y="163"/>
                </a:cxn>
                <a:cxn ang="0">
                  <a:pos x="39" y="210"/>
                </a:cxn>
                <a:cxn ang="0">
                  <a:pos x="38" y="259"/>
                </a:cxn>
                <a:cxn ang="0">
                  <a:pos x="45" y="304"/>
                </a:cxn>
                <a:cxn ang="0">
                  <a:pos x="60" y="348"/>
                </a:cxn>
                <a:cxn ang="0">
                  <a:pos x="76" y="373"/>
                </a:cxn>
                <a:cxn ang="0">
                  <a:pos x="101" y="402"/>
                </a:cxn>
                <a:cxn ang="0">
                  <a:pos x="122" y="429"/>
                </a:cxn>
                <a:cxn ang="0">
                  <a:pos x="125" y="431"/>
                </a:cxn>
                <a:cxn ang="0">
                  <a:pos x="131" y="446"/>
                </a:cxn>
                <a:cxn ang="0">
                  <a:pos x="129" y="455"/>
                </a:cxn>
                <a:cxn ang="0">
                  <a:pos x="121" y="462"/>
                </a:cxn>
                <a:cxn ang="0">
                  <a:pos x="110" y="463"/>
                </a:cxn>
              </a:cxnLst>
              <a:rect l="0" t="0" r="r" b="b"/>
              <a:pathLst>
                <a:path w="492" h="463">
                  <a:moveTo>
                    <a:pt x="110" y="463"/>
                  </a:moveTo>
                  <a:lnTo>
                    <a:pt x="110" y="463"/>
                  </a:lnTo>
                  <a:lnTo>
                    <a:pt x="106" y="462"/>
                  </a:lnTo>
                  <a:lnTo>
                    <a:pt x="102" y="461"/>
                  </a:lnTo>
                  <a:lnTo>
                    <a:pt x="98" y="458"/>
                  </a:lnTo>
                  <a:lnTo>
                    <a:pt x="96" y="455"/>
                  </a:lnTo>
                  <a:lnTo>
                    <a:pt x="96" y="455"/>
                  </a:lnTo>
                  <a:lnTo>
                    <a:pt x="94" y="453"/>
                  </a:lnTo>
                  <a:lnTo>
                    <a:pt x="94" y="452"/>
                  </a:lnTo>
                  <a:lnTo>
                    <a:pt x="91" y="450"/>
                  </a:lnTo>
                  <a:lnTo>
                    <a:pt x="91" y="450"/>
                  </a:lnTo>
                  <a:lnTo>
                    <a:pt x="85" y="442"/>
                  </a:lnTo>
                  <a:lnTo>
                    <a:pt x="85" y="442"/>
                  </a:lnTo>
                  <a:lnTo>
                    <a:pt x="80" y="435"/>
                  </a:lnTo>
                  <a:lnTo>
                    <a:pt x="76" y="430"/>
                  </a:lnTo>
                  <a:lnTo>
                    <a:pt x="65" y="421"/>
                  </a:lnTo>
                  <a:lnTo>
                    <a:pt x="65" y="421"/>
                  </a:lnTo>
                  <a:lnTo>
                    <a:pt x="53" y="411"/>
                  </a:lnTo>
                  <a:lnTo>
                    <a:pt x="53" y="411"/>
                  </a:lnTo>
                  <a:lnTo>
                    <a:pt x="44" y="399"/>
                  </a:lnTo>
                  <a:lnTo>
                    <a:pt x="35" y="386"/>
                  </a:lnTo>
                  <a:lnTo>
                    <a:pt x="27" y="370"/>
                  </a:lnTo>
                  <a:lnTo>
                    <a:pt x="21" y="355"/>
                  </a:lnTo>
                  <a:lnTo>
                    <a:pt x="15" y="339"/>
                  </a:lnTo>
                  <a:lnTo>
                    <a:pt x="11" y="325"/>
                  </a:lnTo>
                  <a:lnTo>
                    <a:pt x="5" y="299"/>
                  </a:lnTo>
                  <a:lnTo>
                    <a:pt x="5" y="299"/>
                  </a:lnTo>
                  <a:lnTo>
                    <a:pt x="3" y="285"/>
                  </a:lnTo>
                  <a:lnTo>
                    <a:pt x="0" y="269"/>
                  </a:lnTo>
                  <a:lnTo>
                    <a:pt x="0" y="253"/>
                  </a:lnTo>
                  <a:lnTo>
                    <a:pt x="0" y="235"/>
                  </a:lnTo>
                  <a:lnTo>
                    <a:pt x="0" y="218"/>
                  </a:lnTo>
                  <a:lnTo>
                    <a:pt x="3" y="202"/>
                  </a:lnTo>
                  <a:lnTo>
                    <a:pt x="5" y="186"/>
                  </a:lnTo>
                  <a:lnTo>
                    <a:pt x="8" y="172"/>
                  </a:lnTo>
                  <a:lnTo>
                    <a:pt x="8" y="172"/>
                  </a:lnTo>
                  <a:lnTo>
                    <a:pt x="13" y="154"/>
                  </a:lnTo>
                  <a:lnTo>
                    <a:pt x="18" y="139"/>
                  </a:lnTo>
                  <a:lnTo>
                    <a:pt x="24" y="124"/>
                  </a:lnTo>
                  <a:lnTo>
                    <a:pt x="31" y="110"/>
                  </a:lnTo>
                  <a:lnTo>
                    <a:pt x="39" y="98"/>
                  </a:lnTo>
                  <a:lnTo>
                    <a:pt x="48" y="85"/>
                  </a:lnTo>
                  <a:lnTo>
                    <a:pt x="57" y="7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85" y="49"/>
                  </a:lnTo>
                  <a:lnTo>
                    <a:pt x="105" y="36"/>
                  </a:lnTo>
                  <a:lnTo>
                    <a:pt x="124" y="25"/>
                  </a:lnTo>
                  <a:lnTo>
                    <a:pt x="146" y="16"/>
                  </a:lnTo>
                  <a:lnTo>
                    <a:pt x="169" y="9"/>
                  </a:lnTo>
                  <a:lnTo>
                    <a:pt x="193" y="4"/>
                  </a:lnTo>
                  <a:lnTo>
                    <a:pt x="216" y="1"/>
                  </a:lnTo>
                  <a:lnTo>
                    <a:pt x="241" y="0"/>
                  </a:lnTo>
                  <a:lnTo>
                    <a:pt x="241" y="0"/>
                  </a:lnTo>
                  <a:lnTo>
                    <a:pt x="260" y="1"/>
                  </a:lnTo>
                  <a:lnTo>
                    <a:pt x="279" y="2"/>
                  </a:lnTo>
                  <a:lnTo>
                    <a:pt x="298" y="5"/>
                  </a:lnTo>
                  <a:lnTo>
                    <a:pt x="316" y="9"/>
                  </a:lnTo>
                  <a:lnTo>
                    <a:pt x="334" y="14"/>
                  </a:lnTo>
                  <a:lnTo>
                    <a:pt x="352" y="20"/>
                  </a:lnTo>
                  <a:lnTo>
                    <a:pt x="368" y="27"/>
                  </a:lnTo>
                  <a:lnTo>
                    <a:pt x="385" y="35"/>
                  </a:lnTo>
                  <a:lnTo>
                    <a:pt x="401" y="44"/>
                  </a:lnTo>
                  <a:lnTo>
                    <a:pt x="416" y="54"/>
                  </a:lnTo>
                  <a:lnTo>
                    <a:pt x="430" y="65"/>
                  </a:lnTo>
                  <a:lnTo>
                    <a:pt x="445" y="76"/>
                  </a:lnTo>
                  <a:lnTo>
                    <a:pt x="457" y="88"/>
                  </a:lnTo>
                  <a:lnTo>
                    <a:pt x="469" y="102"/>
                  </a:lnTo>
                  <a:lnTo>
                    <a:pt x="480" y="115"/>
                  </a:lnTo>
                  <a:lnTo>
                    <a:pt x="490" y="130"/>
                  </a:lnTo>
                  <a:lnTo>
                    <a:pt x="490" y="130"/>
                  </a:lnTo>
                  <a:lnTo>
                    <a:pt x="492" y="135"/>
                  </a:lnTo>
                  <a:lnTo>
                    <a:pt x="492" y="139"/>
                  </a:lnTo>
                  <a:lnTo>
                    <a:pt x="492" y="143"/>
                  </a:lnTo>
                  <a:lnTo>
                    <a:pt x="491" y="146"/>
                  </a:lnTo>
                  <a:lnTo>
                    <a:pt x="491" y="146"/>
                  </a:lnTo>
                  <a:lnTo>
                    <a:pt x="487" y="150"/>
                  </a:lnTo>
                  <a:lnTo>
                    <a:pt x="483" y="153"/>
                  </a:lnTo>
                  <a:lnTo>
                    <a:pt x="478" y="155"/>
                  </a:lnTo>
                  <a:lnTo>
                    <a:pt x="473" y="157"/>
                  </a:lnTo>
                  <a:lnTo>
                    <a:pt x="473" y="157"/>
                  </a:lnTo>
                  <a:lnTo>
                    <a:pt x="473" y="157"/>
                  </a:lnTo>
                  <a:lnTo>
                    <a:pt x="469" y="155"/>
                  </a:lnTo>
                  <a:lnTo>
                    <a:pt x="465" y="154"/>
                  </a:lnTo>
                  <a:lnTo>
                    <a:pt x="462" y="151"/>
                  </a:lnTo>
                  <a:lnTo>
                    <a:pt x="458" y="147"/>
                  </a:lnTo>
                  <a:lnTo>
                    <a:pt x="458" y="147"/>
                  </a:lnTo>
                  <a:lnTo>
                    <a:pt x="450" y="135"/>
                  </a:lnTo>
                  <a:lnTo>
                    <a:pt x="439" y="123"/>
                  </a:lnTo>
                  <a:lnTo>
                    <a:pt x="429" y="112"/>
                  </a:lnTo>
                  <a:lnTo>
                    <a:pt x="419" y="102"/>
                  </a:lnTo>
                  <a:lnTo>
                    <a:pt x="407" y="94"/>
                  </a:lnTo>
                  <a:lnTo>
                    <a:pt x="395" y="85"/>
                  </a:lnTo>
                  <a:lnTo>
                    <a:pt x="383" y="77"/>
                  </a:lnTo>
                  <a:lnTo>
                    <a:pt x="369" y="71"/>
                  </a:lnTo>
                  <a:lnTo>
                    <a:pt x="356" y="65"/>
                  </a:lnTo>
                  <a:lnTo>
                    <a:pt x="342" y="59"/>
                  </a:lnTo>
                  <a:lnTo>
                    <a:pt x="316" y="50"/>
                  </a:lnTo>
                  <a:lnTo>
                    <a:pt x="289" y="42"/>
                  </a:lnTo>
                  <a:lnTo>
                    <a:pt x="263" y="36"/>
                  </a:lnTo>
                  <a:lnTo>
                    <a:pt x="263" y="36"/>
                  </a:lnTo>
                  <a:lnTo>
                    <a:pt x="247" y="34"/>
                  </a:lnTo>
                  <a:lnTo>
                    <a:pt x="232" y="33"/>
                  </a:lnTo>
                  <a:lnTo>
                    <a:pt x="232" y="33"/>
                  </a:lnTo>
                  <a:lnTo>
                    <a:pt x="219" y="34"/>
                  </a:lnTo>
                  <a:lnTo>
                    <a:pt x="207" y="35"/>
                  </a:lnTo>
                  <a:lnTo>
                    <a:pt x="195" y="37"/>
                  </a:lnTo>
                  <a:lnTo>
                    <a:pt x="182" y="40"/>
                  </a:lnTo>
                  <a:lnTo>
                    <a:pt x="169" y="44"/>
                  </a:lnTo>
                  <a:lnTo>
                    <a:pt x="156" y="48"/>
                  </a:lnTo>
                  <a:lnTo>
                    <a:pt x="144" y="53"/>
                  </a:lnTo>
                  <a:lnTo>
                    <a:pt x="133" y="59"/>
                  </a:lnTo>
                  <a:lnTo>
                    <a:pt x="120" y="66"/>
                  </a:lnTo>
                  <a:lnTo>
                    <a:pt x="109" y="74"/>
                  </a:lnTo>
                  <a:lnTo>
                    <a:pt x="99" y="82"/>
                  </a:lnTo>
                  <a:lnTo>
                    <a:pt x="89" y="90"/>
                  </a:lnTo>
                  <a:lnTo>
                    <a:pt x="80" y="100"/>
                  </a:lnTo>
                  <a:lnTo>
                    <a:pt x="72" y="110"/>
                  </a:lnTo>
                  <a:lnTo>
                    <a:pt x="66" y="121"/>
                  </a:lnTo>
                  <a:lnTo>
                    <a:pt x="59" y="133"/>
                  </a:lnTo>
                  <a:lnTo>
                    <a:pt x="59" y="133"/>
                  </a:lnTo>
                  <a:lnTo>
                    <a:pt x="53" y="147"/>
                  </a:lnTo>
                  <a:lnTo>
                    <a:pt x="48" y="163"/>
                  </a:lnTo>
                  <a:lnTo>
                    <a:pt x="44" y="178"/>
                  </a:lnTo>
                  <a:lnTo>
                    <a:pt x="41" y="195"/>
                  </a:lnTo>
                  <a:lnTo>
                    <a:pt x="39" y="210"/>
                  </a:lnTo>
                  <a:lnTo>
                    <a:pt x="38" y="227"/>
                  </a:lnTo>
                  <a:lnTo>
                    <a:pt x="37" y="242"/>
                  </a:lnTo>
                  <a:lnTo>
                    <a:pt x="38" y="259"/>
                  </a:lnTo>
                  <a:lnTo>
                    <a:pt x="39" y="274"/>
                  </a:lnTo>
                  <a:lnTo>
                    <a:pt x="42" y="290"/>
                  </a:lnTo>
                  <a:lnTo>
                    <a:pt x="45" y="304"/>
                  </a:lnTo>
                  <a:lnTo>
                    <a:pt x="49" y="320"/>
                  </a:lnTo>
                  <a:lnTo>
                    <a:pt x="54" y="334"/>
                  </a:lnTo>
                  <a:lnTo>
                    <a:pt x="60" y="348"/>
                  </a:lnTo>
                  <a:lnTo>
                    <a:pt x="68" y="361"/>
                  </a:lnTo>
                  <a:lnTo>
                    <a:pt x="76" y="373"/>
                  </a:lnTo>
                  <a:lnTo>
                    <a:pt x="76" y="373"/>
                  </a:lnTo>
                  <a:lnTo>
                    <a:pt x="87" y="389"/>
                  </a:lnTo>
                  <a:lnTo>
                    <a:pt x="101" y="402"/>
                  </a:lnTo>
                  <a:lnTo>
                    <a:pt x="101" y="402"/>
                  </a:lnTo>
                  <a:lnTo>
                    <a:pt x="112" y="416"/>
                  </a:lnTo>
                  <a:lnTo>
                    <a:pt x="121" y="428"/>
                  </a:lnTo>
                  <a:lnTo>
                    <a:pt x="122" y="429"/>
                  </a:lnTo>
                  <a:lnTo>
                    <a:pt x="123" y="430"/>
                  </a:lnTo>
                  <a:lnTo>
                    <a:pt x="123" y="430"/>
                  </a:lnTo>
                  <a:lnTo>
                    <a:pt x="125" y="431"/>
                  </a:lnTo>
                  <a:lnTo>
                    <a:pt x="128" y="434"/>
                  </a:lnTo>
                  <a:lnTo>
                    <a:pt x="130" y="440"/>
                  </a:lnTo>
                  <a:lnTo>
                    <a:pt x="131" y="446"/>
                  </a:lnTo>
                  <a:lnTo>
                    <a:pt x="130" y="451"/>
                  </a:lnTo>
                  <a:lnTo>
                    <a:pt x="130" y="451"/>
                  </a:lnTo>
                  <a:lnTo>
                    <a:pt x="129" y="455"/>
                  </a:lnTo>
                  <a:lnTo>
                    <a:pt x="125" y="458"/>
                  </a:lnTo>
                  <a:lnTo>
                    <a:pt x="123" y="460"/>
                  </a:lnTo>
                  <a:lnTo>
                    <a:pt x="121" y="462"/>
                  </a:lnTo>
                  <a:lnTo>
                    <a:pt x="117" y="463"/>
                  </a:lnTo>
                  <a:lnTo>
                    <a:pt x="114" y="463"/>
                  </a:lnTo>
                  <a:lnTo>
                    <a:pt x="110" y="46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latin typeface="Georgi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992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accel="50667" decel="49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-0.90768 -0.00162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9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9767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8407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6847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5512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presentationgo.com/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88689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226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20000"/>
            <a:lumOff val="8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800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3" y="-73804"/>
            <a:ext cx="1977373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6112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4288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6017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1100" b="0" i="0" u="none" strike="noStrike" dirty="0">
                <a:solidFill>
                  <a:srgbClr val="A5CD28"/>
                </a:solidFill>
                <a:effectLst/>
                <a:latin typeface="Open Sans" panose="020B0606030504020204" pitchFamily="34" charset="0"/>
                <a:hlinkClick r:id="rId4" tooltip="PresentationGo!"/>
              </a:rPr>
              <a:t>presentationgo.com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213177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F8CDA-517A-4E7B-AAF7-32DC181EAA9F}" type="datetime1">
              <a:rPr lang="zh-TW" altLang="en-US" smtClean="0"/>
              <a:t>2021/1/25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902F0-AFCE-47CD-A6EA-8F804319AA5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8048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4" r:id="rId12"/>
    <p:sldLayoutId id="2147483720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DF6149-DDE3-45EF-91E7-EF81DCD26C34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2021/1/25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46068-6173-4BCB-987B-408BBF85F94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154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69AED03F-B5BF-4BD1-A51E-4D493DA68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6A20DF4-C159-45F5-8C04-F33D58077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858700C-5AF3-44A2-9435-1C5C9DC748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3A1C0E-3A59-4E76-9BDA-082AFB722B32}" type="datetime1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2021/1/25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D0DCB81-0ADA-42AC-B4C8-95EF877E6D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107_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彈性學習課程規劃與課程發展種子培訓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藍偉瑩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94A3FC7-5D51-40DB-9914-CF82C1A12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6D1B4-698E-45AD-99B1-BC1EA2B636AC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7" name="圖片 6" descr="一張含有 螢幕擷取畫面 的圖片&#10;&#10;自動產生的描述">
            <a:extLst>
              <a:ext uri="{FF2B5EF4-FFF2-40B4-BE49-F238E27FC236}">
                <a16:creationId xmlns:a16="http://schemas.microsoft.com/office/drawing/2014/main" id="{830FD493-BE7D-E842-9DF6-8B95288B62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1" b="26541"/>
          <a:stretch/>
        </p:blipFill>
        <p:spPr>
          <a:xfrm>
            <a:off x="3491248" y="7248256"/>
            <a:ext cx="4662152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6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s://youtu.be/MjHnGClQfJ0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microsoft.com/office/2007/relationships/hdphoto" Target="../media/hdphoto4.wdp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1IBV5xJZago#t=1m10s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Tw0LoiPb7Zw#t=1m13s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4.jfif"/><Relationship Id="rId4" Type="http://schemas.openxmlformats.org/officeDocument/2006/relationships/image" Target="../media/image53.jp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6F409AB-E14B-4EE9-9684-B651E793A29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41D912F3-8DC5-404E-9763-B6FE5C185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0500" y="722157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TW" sz="5200" b="1" dirty="0">
                <a:solidFill>
                  <a:srgbClr val="FF614C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PBL</a:t>
            </a:r>
            <a:r>
              <a:rPr lang="zh-TW" altLang="en-US" sz="5200" b="1" dirty="0">
                <a:solidFill>
                  <a:srgbClr val="FF614C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 </a:t>
            </a:r>
            <a:r>
              <a:rPr lang="en-US" altLang="zh-TW" sz="5200" b="1" dirty="0">
                <a:solidFill>
                  <a:srgbClr val="FF614C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(Project-Based Learning)</a:t>
            </a:r>
          </a:p>
          <a:p>
            <a:pPr algn="ctr">
              <a:lnSpc>
                <a:spcPts val="7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5200" b="1" dirty="0">
                <a:solidFill>
                  <a:srgbClr val="FF614C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專題式學習課程實作工作坊</a:t>
            </a:r>
            <a:endParaRPr lang="en-US" altLang="ko-KR" sz="5200" b="1" dirty="0">
              <a:solidFill>
                <a:srgbClr val="FF614C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j-cs"/>
            </a:endParaRPr>
          </a:p>
        </p:txBody>
      </p:sp>
      <p:sp>
        <p:nvSpPr>
          <p:cNvPr id="4" name="標題 2">
            <a:extLst>
              <a:ext uri="{FF2B5EF4-FFF2-40B4-BE49-F238E27FC236}">
                <a16:creationId xmlns:a16="http://schemas.microsoft.com/office/drawing/2014/main" id="{6ADC79F1-ECC0-407C-B8D0-97D7CAD671ED}"/>
              </a:ext>
            </a:extLst>
          </p:cNvPr>
          <p:cNvSpPr txBox="1">
            <a:spLocks/>
          </p:cNvSpPr>
          <p:nvPr/>
        </p:nvSpPr>
        <p:spPr>
          <a:xfrm>
            <a:off x="8045803" y="808092"/>
            <a:ext cx="2412486" cy="285701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sz="2000" b="1" dirty="0">
              <a:solidFill>
                <a:srgbClr val="202C4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469356B-CC17-425D-9256-06B285A74133}"/>
              </a:ext>
            </a:extLst>
          </p:cNvPr>
          <p:cNvSpPr txBox="1"/>
          <p:nvPr/>
        </p:nvSpPr>
        <p:spPr>
          <a:xfrm>
            <a:off x="7721125" y="5860556"/>
            <a:ext cx="4013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0070C0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新課綱專案辦公室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1031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50401FDB-3660-4F91-9E55-C4476309E0A5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47" y="95843"/>
            <a:ext cx="12191980" cy="685799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9F9EC33-7DEA-4EA2-8509-418AC1734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51164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TW" sz="2800" b="1">
                <a:solidFill>
                  <a:schemeClr val="tx1">
                    <a:lumMod val="85000"/>
                    <a:lumOff val="15000"/>
                  </a:schemeClr>
                </a:solidFill>
              </a:rPr>
              <a:t>OECD(</a:t>
            </a:r>
            <a:r>
              <a:rPr lang="zh-TW" altLang="en-US" sz="2800" b="1">
                <a:solidFill>
                  <a:schemeClr val="tx1">
                    <a:lumMod val="85000"/>
                    <a:lumOff val="15000"/>
                  </a:schemeClr>
                </a:solidFill>
              </a:rPr>
              <a:t>經濟合作暨發展組織</a:t>
            </a:r>
            <a:r>
              <a:rPr lang="en-US" altLang="zh-TW" sz="2800" b="1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r>
              <a:rPr lang="zh-TW" altLang="en-US" sz="2800" b="1">
                <a:solidFill>
                  <a:schemeClr val="tx1">
                    <a:lumMod val="85000"/>
                    <a:lumOff val="15000"/>
                  </a:schemeClr>
                </a:solidFill>
              </a:rPr>
              <a:t>對於素養</a:t>
            </a:r>
            <a:r>
              <a:rPr lang="en-US" altLang="zh-TW" sz="2800" b="1">
                <a:solidFill>
                  <a:schemeClr val="tx1">
                    <a:lumMod val="85000"/>
                    <a:lumOff val="15000"/>
                  </a:schemeClr>
                </a:solidFill>
              </a:rPr>
              <a:t>(Competencies)</a:t>
            </a:r>
            <a:r>
              <a:rPr lang="zh-TW" altLang="en-US" sz="2800" b="1">
                <a:solidFill>
                  <a:schemeClr val="tx1">
                    <a:lumMod val="85000"/>
                    <a:lumOff val="15000"/>
                  </a:schemeClr>
                </a:solidFill>
              </a:rPr>
              <a:t>的觀點</a:t>
            </a:r>
            <a:endParaRPr lang="en-US" altLang="zh-TW" sz="28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4A12F70-8F9B-4A3E-943E-B4F78043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E52446-9297-4CC0-A728-390E0BF9801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eorgia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CEC1A7E-E474-43CD-94F7-078C7B904B86}"/>
              </a:ext>
            </a:extLst>
          </p:cNvPr>
          <p:cNvSpPr/>
          <p:nvPr/>
        </p:nvSpPr>
        <p:spPr>
          <a:xfrm>
            <a:off x="8839200" y="1897002"/>
            <a:ext cx="3048000" cy="990596"/>
          </a:xfrm>
          <a:prstGeom prst="rect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以大概念作為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eorgia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課程的終極目標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603D5F0-4578-4100-B9CB-F5D806EB305F}"/>
              </a:ext>
            </a:extLst>
          </p:cNvPr>
          <p:cNvSpPr/>
          <p:nvPr/>
        </p:nvSpPr>
        <p:spPr>
          <a:xfrm>
            <a:off x="5800492" y="1909474"/>
            <a:ext cx="2895600" cy="990596"/>
          </a:xfrm>
          <a:prstGeom prst="rect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以真實情境安排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eorgia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/>
                <a:ea typeface="微軟正黑體" panose="020B0604030504040204" pitchFamily="34" charset="-120"/>
                <a:cs typeface="+mn-cs"/>
              </a:rPr>
              <a:t>學生能主動學習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259B8D5-BB21-4735-8E3A-D5BD83A46E98}"/>
              </a:ext>
            </a:extLst>
          </p:cNvPr>
          <p:cNvSpPr txBox="1"/>
          <p:nvPr/>
        </p:nvSpPr>
        <p:spPr>
          <a:xfrm>
            <a:off x="821575" y="6005484"/>
            <a:ext cx="4698722" cy="701731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解決生活真實問題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A5D6978-5CF4-4984-98CA-D75071EE1049}"/>
              </a:ext>
            </a:extLst>
          </p:cNvPr>
          <p:cNvSpPr txBox="1"/>
          <p:nvPr/>
        </p:nvSpPr>
        <p:spPr>
          <a:xfrm>
            <a:off x="6101197" y="6050742"/>
            <a:ext cx="5827236" cy="7017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 rtl="0">
              <a:defRPr lang="zh-TW"/>
            </a:defPPr>
            <a:lvl1pPr>
              <a:lnSpc>
                <a:spcPct val="90000"/>
              </a:lnSpc>
              <a:defRPr sz="3200">
                <a:solidFill>
                  <a:schemeClr val="lt1"/>
                </a:solidFill>
                <a:latin typeface="華康楷書體 Std W9" panose="03000900000000000000" pitchFamily="66" charset="-120"/>
                <a:ea typeface="華康楷書體 Std W9" panose="03000900000000000000" pitchFamily="66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產生學習遷移有效創新</a:t>
            </a: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C8AF32B5-B50E-4B1E-A89A-41C3D112CCE3}"/>
              </a:ext>
            </a:extLst>
          </p:cNvPr>
          <p:cNvSpPr txBox="1">
            <a:spLocks/>
          </p:cNvSpPr>
          <p:nvPr/>
        </p:nvSpPr>
        <p:spPr>
          <a:xfrm>
            <a:off x="197438" y="150785"/>
            <a:ext cx="5320145" cy="1758689"/>
          </a:xfrm>
          <a:prstGeom prst="rect">
            <a:avLst/>
          </a:prstGeom>
          <a:solidFill>
            <a:srgbClr val="5D83AE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「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BA31C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核心素養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」</a:t>
            </a:r>
            <a:b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</a:b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是指一個人為適應現在生活及面對未來挑戰，所應具備的知識、能力與態度</a:t>
            </a:r>
          </a:p>
        </p:txBody>
      </p:sp>
    </p:spTree>
    <p:extLst>
      <p:ext uri="{BB962C8B-B14F-4D97-AF65-F5344CB8AC3E}">
        <p14:creationId xmlns:p14="http://schemas.microsoft.com/office/powerpoint/2010/main" val="406774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4ABE23C-84EB-4D72-9151-F415DEE5B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11</a:t>
            </a:fld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4A7A0EE-2F9E-4817-8442-6EEF1B1AB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065" y="392694"/>
            <a:ext cx="10233752" cy="614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34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72D2495-5D25-4924-BD26-DDD1A0B76B8C}"/>
              </a:ext>
            </a:extLst>
          </p:cNvPr>
          <p:cNvSpPr/>
          <p:nvPr/>
        </p:nvSpPr>
        <p:spPr>
          <a:xfrm>
            <a:off x="5311931" y="309200"/>
            <a:ext cx="6728124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defRPr/>
            </a:pPr>
            <a:r>
              <a:rPr kumimoji="1" lang="zh-TW" altLang="en-US" sz="4400" b="1" dirty="0">
                <a:solidFill>
                  <a:srgbClr val="01738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統整性探究課程  品質提升</a:t>
            </a:r>
            <a:endParaRPr kumimoji="1" lang="zh-TW" altLang="zh-TW" sz="4400" b="1" dirty="0">
              <a:solidFill>
                <a:srgbClr val="01738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j-cs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D496CAD8-E715-4071-B789-84B9AAA32E54}"/>
              </a:ext>
            </a:extLst>
          </p:cNvPr>
          <p:cNvGrpSpPr/>
          <p:nvPr/>
        </p:nvGrpSpPr>
        <p:grpSpPr>
          <a:xfrm>
            <a:off x="151945" y="102679"/>
            <a:ext cx="4996629" cy="1173786"/>
            <a:chOff x="1000551" y="477229"/>
            <a:chExt cx="6594319" cy="1220480"/>
          </a:xfrm>
        </p:grpSpPr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DFFB9A88-9620-4AC5-9198-E4727E3E17E5}"/>
                </a:ext>
              </a:extLst>
            </p:cNvPr>
            <p:cNvGrpSpPr/>
            <p:nvPr/>
          </p:nvGrpSpPr>
          <p:grpSpPr>
            <a:xfrm>
              <a:off x="1000551" y="477229"/>
              <a:ext cx="6594319" cy="1220480"/>
              <a:chOff x="384618" y="779832"/>
              <a:chExt cx="6594319" cy="1220480"/>
            </a:xfrm>
          </p:grpSpPr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D4251FCC-9D01-4355-A6FC-762976314CAB}"/>
                  </a:ext>
                </a:extLst>
              </p:cNvPr>
              <p:cNvSpPr/>
              <p:nvPr/>
            </p:nvSpPr>
            <p:spPr>
              <a:xfrm>
                <a:off x="384618" y="779832"/>
                <a:ext cx="6518860" cy="1220480"/>
              </a:xfrm>
              <a:prstGeom prst="rect">
                <a:avLst/>
              </a:prstGeom>
              <a:solidFill>
                <a:srgbClr val="202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02002044-C644-432E-9CAA-26729E6E38C9}"/>
                  </a:ext>
                </a:extLst>
              </p:cNvPr>
              <p:cNvSpPr txBox="1"/>
              <p:nvPr/>
            </p:nvSpPr>
            <p:spPr>
              <a:xfrm>
                <a:off x="1860015" y="963650"/>
                <a:ext cx="5118922" cy="811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TW" altLang="en-US" sz="4400" b="1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彈性學習課程</a:t>
                </a:r>
              </a:p>
            </p:txBody>
          </p:sp>
        </p:grpSp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C59F7006-2A6C-42A7-9560-DE0978F00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1246" y="681963"/>
              <a:ext cx="719686" cy="719686"/>
            </a:xfrm>
            <a:prstGeom prst="rect">
              <a:avLst/>
            </a:prstGeom>
          </p:spPr>
        </p:pic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F8DD3C78-DB5F-4766-95B7-104C51B4C308}"/>
              </a:ext>
            </a:extLst>
          </p:cNvPr>
          <p:cNvGrpSpPr/>
          <p:nvPr/>
        </p:nvGrpSpPr>
        <p:grpSpPr>
          <a:xfrm>
            <a:off x="410908" y="1700252"/>
            <a:ext cx="7900151" cy="4689014"/>
            <a:chOff x="2573692" y="5185197"/>
            <a:chExt cx="10100313" cy="3992718"/>
          </a:xfrm>
        </p:grpSpPr>
        <p:sp>
          <p:nvSpPr>
            <p:cNvPr id="27" name="圓角矩形 34">
              <a:extLst>
                <a:ext uri="{FF2B5EF4-FFF2-40B4-BE49-F238E27FC236}">
                  <a16:creationId xmlns:a16="http://schemas.microsoft.com/office/drawing/2014/main" id="{A53AA484-F5EB-4EED-8F70-95EA9AB79EF8}"/>
                </a:ext>
              </a:extLst>
            </p:cNvPr>
            <p:cNvSpPr/>
            <p:nvPr/>
          </p:nvSpPr>
          <p:spPr>
            <a:xfrm>
              <a:off x="2573692" y="6059378"/>
              <a:ext cx="10100313" cy="3118537"/>
            </a:xfrm>
            <a:custGeom>
              <a:avLst/>
              <a:gdLst>
                <a:gd name="connsiteX0" fmla="*/ 0 w 10100313"/>
                <a:gd name="connsiteY0" fmla="*/ 519767 h 3118537"/>
                <a:gd name="connsiteX1" fmla="*/ 519767 w 10100313"/>
                <a:gd name="connsiteY1" fmla="*/ 0 h 3118537"/>
                <a:gd name="connsiteX2" fmla="*/ 1086066 w 10100313"/>
                <a:gd name="connsiteY2" fmla="*/ 0 h 3118537"/>
                <a:gd name="connsiteX3" fmla="*/ 1833580 w 10100313"/>
                <a:gd name="connsiteY3" fmla="*/ 0 h 3118537"/>
                <a:gd name="connsiteX4" fmla="*/ 2399879 w 10100313"/>
                <a:gd name="connsiteY4" fmla="*/ 0 h 3118537"/>
                <a:gd name="connsiteX5" fmla="*/ 3147393 w 10100313"/>
                <a:gd name="connsiteY5" fmla="*/ 0 h 3118537"/>
                <a:gd name="connsiteX6" fmla="*/ 3623084 w 10100313"/>
                <a:gd name="connsiteY6" fmla="*/ 0 h 3118537"/>
                <a:gd name="connsiteX7" fmla="*/ 4008167 w 10100313"/>
                <a:gd name="connsiteY7" fmla="*/ 0 h 3118537"/>
                <a:gd name="connsiteX8" fmla="*/ 4574466 w 10100313"/>
                <a:gd name="connsiteY8" fmla="*/ 0 h 3118537"/>
                <a:gd name="connsiteX9" fmla="*/ 5231372 w 10100313"/>
                <a:gd name="connsiteY9" fmla="*/ 0 h 3118537"/>
                <a:gd name="connsiteX10" fmla="*/ 5978886 w 10100313"/>
                <a:gd name="connsiteY10" fmla="*/ 0 h 3118537"/>
                <a:gd name="connsiteX11" fmla="*/ 6635793 w 10100313"/>
                <a:gd name="connsiteY11" fmla="*/ 0 h 3118537"/>
                <a:gd name="connsiteX12" fmla="*/ 7383307 w 10100313"/>
                <a:gd name="connsiteY12" fmla="*/ 0 h 3118537"/>
                <a:gd name="connsiteX13" fmla="*/ 8040214 w 10100313"/>
                <a:gd name="connsiteY13" fmla="*/ 0 h 3118537"/>
                <a:gd name="connsiteX14" fmla="*/ 8425297 w 10100313"/>
                <a:gd name="connsiteY14" fmla="*/ 0 h 3118537"/>
                <a:gd name="connsiteX15" fmla="*/ 9082203 w 10100313"/>
                <a:gd name="connsiteY15" fmla="*/ 0 h 3118537"/>
                <a:gd name="connsiteX16" fmla="*/ 9580546 w 10100313"/>
                <a:gd name="connsiteY16" fmla="*/ 0 h 3118537"/>
                <a:gd name="connsiteX17" fmla="*/ 10100313 w 10100313"/>
                <a:gd name="connsiteY17" fmla="*/ 519767 h 3118537"/>
                <a:gd name="connsiteX18" fmla="*/ 10100313 w 10100313"/>
                <a:gd name="connsiteY18" fmla="*/ 1018728 h 3118537"/>
                <a:gd name="connsiteX19" fmla="*/ 10100313 w 10100313"/>
                <a:gd name="connsiteY19" fmla="*/ 1496898 h 3118537"/>
                <a:gd name="connsiteX20" fmla="*/ 10100313 w 10100313"/>
                <a:gd name="connsiteY20" fmla="*/ 2016649 h 3118537"/>
                <a:gd name="connsiteX21" fmla="*/ 10100313 w 10100313"/>
                <a:gd name="connsiteY21" fmla="*/ 2598770 h 3118537"/>
                <a:gd name="connsiteX22" fmla="*/ 9580546 w 10100313"/>
                <a:gd name="connsiteY22" fmla="*/ 3118537 h 3118537"/>
                <a:gd name="connsiteX23" fmla="*/ 9286071 w 10100313"/>
                <a:gd name="connsiteY23" fmla="*/ 3118537 h 3118537"/>
                <a:gd name="connsiteX24" fmla="*/ 8538556 w 10100313"/>
                <a:gd name="connsiteY24" fmla="*/ 3118537 h 3118537"/>
                <a:gd name="connsiteX25" fmla="*/ 8153473 w 10100313"/>
                <a:gd name="connsiteY25" fmla="*/ 3118537 h 3118537"/>
                <a:gd name="connsiteX26" fmla="*/ 7496567 w 10100313"/>
                <a:gd name="connsiteY26" fmla="*/ 3118537 h 3118537"/>
                <a:gd name="connsiteX27" fmla="*/ 6749053 w 10100313"/>
                <a:gd name="connsiteY27" fmla="*/ 3118537 h 3118537"/>
                <a:gd name="connsiteX28" fmla="*/ 6454577 w 10100313"/>
                <a:gd name="connsiteY28" fmla="*/ 3118537 h 3118537"/>
                <a:gd name="connsiteX29" fmla="*/ 5707063 w 10100313"/>
                <a:gd name="connsiteY29" fmla="*/ 3118537 h 3118537"/>
                <a:gd name="connsiteX30" fmla="*/ 4959549 w 10100313"/>
                <a:gd name="connsiteY30" fmla="*/ 3118537 h 3118537"/>
                <a:gd name="connsiteX31" fmla="*/ 4665073 w 10100313"/>
                <a:gd name="connsiteY31" fmla="*/ 3118537 h 3118537"/>
                <a:gd name="connsiteX32" fmla="*/ 4098775 w 10100313"/>
                <a:gd name="connsiteY32" fmla="*/ 3118537 h 3118537"/>
                <a:gd name="connsiteX33" fmla="*/ 3623084 w 10100313"/>
                <a:gd name="connsiteY33" fmla="*/ 3118537 h 3118537"/>
                <a:gd name="connsiteX34" fmla="*/ 3147393 w 10100313"/>
                <a:gd name="connsiteY34" fmla="*/ 3118537 h 3118537"/>
                <a:gd name="connsiteX35" fmla="*/ 2671702 w 10100313"/>
                <a:gd name="connsiteY35" fmla="*/ 3118537 h 3118537"/>
                <a:gd name="connsiteX36" fmla="*/ 2377227 w 10100313"/>
                <a:gd name="connsiteY36" fmla="*/ 3118537 h 3118537"/>
                <a:gd name="connsiteX37" fmla="*/ 1629712 w 10100313"/>
                <a:gd name="connsiteY37" fmla="*/ 3118537 h 3118537"/>
                <a:gd name="connsiteX38" fmla="*/ 519767 w 10100313"/>
                <a:gd name="connsiteY38" fmla="*/ 3118537 h 3118537"/>
                <a:gd name="connsiteX39" fmla="*/ 0 w 10100313"/>
                <a:gd name="connsiteY39" fmla="*/ 2598770 h 3118537"/>
                <a:gd name="connsiteX40" fmla="*/ 0 w 10100313"/>
                <a:gd name="connsiteY40" fmla="*/ 2058229 h 3118537"/>
                <a:gd name="connsiteX41" fmla="*/ 0 w 10100313"/>
                <a:gd name="connsiteY41" fmla="*/ 1517688 h 3118537"/>
                <a:gd name="connsiteX42" fmla="*/ 0 w 10100313"/>
                <a:gd name="connsiteY42" fmla="*/ 1018728 h 3118537"/>
                <a:gd name="connsiteX43" fmla="*/ 0 w 10100313"/>
                <a:gd name="connsiteY43" fmla="*/ 519767 h 311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0100313" h="3118537" fill="none" extrusionOk="0">
                  <a:moveTo>
                    <a:pt x="0" y="519767"/>
                  </a:moveTo>
                  <a:cubicBezTo>
                    <a:pt x="793" y="268805"/>
                    <a:pt x="261548" y="-25878"/>
                    <a:pt x="519767" y="0"/>
                  </a:cubicBezTo>
                  <a:cubicBezTo>
                    <a:pt x="745616" y="-5511"/>
                    <a:pt x="807473" y="58298"/>
                    <a:pt x="1086066" y="0"/>
                  </a:cubicBezTo>
                  <a:cubicBezTo>
                    <a:pt x="1364659" y="-58298"/>
                    <a:pt x="1637997" y="67966"/>
                    <a:pt x="1833580" y="0"/>
                  </a:cubicBezTo>
                  <a:cubicBezTo>
                    <a:pt x="2029163" y="-67966"/>
                    <a:pt x="2129706" y="8430"/>
                    <a:pt x="2399879" y="0"/>
                  </a:cubicBezTo>
                  <a:cubicBezTo>
                    <a:pt x="2670052" y="-8430"/>
                    <a:pt x="2806340" y="29017"/>
                    <a:pt x="3147393" y="0"/>
                  </a:cubicBezTo>
                  <a:cubicBezTo>
                    <a:pt x="3488446" y="-29017"/>
                    <a:pt x="3483096" y="9768"/>
                    <a:pt x="3623084" y="0"/>
                  </a:cubicBezTo>
                  <a:cubicBezTo>
                    <a:pt x="3763072" y="-9768"/>
                    <a:pt x="3817280" y="13850"/>
                    <a:pt x="4008167" y="0"/>
                  </a:cubicBezTo>
                  <a:cubicBezTo>
                    <a:pt x="4199054" y="-13850"/>
                    <a:pt x="4431173" y="61661"/>
                    <a:pt x="4574466" y="0"/>
                  </a:cubicBezTo>
                  <a:cubicBezTo>
                    <a:pt x="4717759" y="-61661"/>
                    <a:pt x="4961709" y="40320"/>
                    <a:pt x="5231372" y="0"/>
                  </a:cubicBezTo>
                  <a:cubicBezTo>
                    <a:pt x="5501035" y="-40320"/>
                    <a:pt x="5670686" y="38520"/>
                    <a:pt x="5978886" y="0"/>
                  </a:cubicBezTo>
                  <a:cubicBezTo>
                    <a:pt x="6287086" y="-38520"/>
                    <a:pt x="6500563" y="29584"/>
                    <a:pt x="6635793" y="0"/>
                  </a:cubicBezTo>
                  <a:cubicBezTo>
                    <a:pt x="6771023" y="-29584"/>
                    <a:pt x="7231623" y="35580"/>
                    <a:pt x="7383307" y="0"/>
                  </a:cubicBezTo>
                  <a:cubicBezTo>
                    <a:pt x="7534991" y="-35580"/>
                    <a:pt x="7759457" y="51076"/>
                    <a:pt x="8040214" y="0"/>
                  </a:cubicBezTo>
                  <a:cubicBezTo>
                    <a:pt x="8320971" y="-51076"/>
                    <a:pt x="8247108" y="9341"/>
                    <a:pt x="8425297" y="0"/>
                  </a:cubicBezTo>
                  <a:cubicBezTo>
                    <a:pt x="8603486" y="-9341"/>
                    <a:pt x="8757400" y="22542"/>
                    <a:pt x="9082203" y="0"/>
                  </a:cubicBezTo>
                  <a:cubicBezTo>
                    <a:pt x="9407006" y="-22542"/>
                    <a:pt x="9335536" y="56485"/>
                    <a:pt x="9580546" y="0"/>
                  </a:cubicBezTo>
                  <a:cubicBezTo>
                    <a:pt x="9790043" y="18635"/>
                    <a:pt x="10110582" y="260874"/>
                    <a:pt x="10100313" y="519767"/>
                  </a:cubicBezTo>
                  <a:cubicBezTo>
                    <a:pt x="10137333" y="663800"/>
                    <a:pt x="10051428" y="848825"/>
                    <a:pt x="10100313" y="1018728"/>
                  </a:cubicBezTo>
                  <a:cubicBezTo>
                    <a:pt x="10149198" y="1188631"/>
                    <a:pt x="10074061" y="1388699"/>
                    <a:pt x="10100313" y="1496898"/>
                  </a:cubicBezTo>
                  <a:cubicBezTo>
                    <a:pt x="10126565" y="1605097"/>
                    <a:pt x="10040034" y="1791960"/>
                    <a:pt x="10100313" y="2016649"/>
                  </a:cubicBezTo>
                  <a:cubicBezTo>
                    <a:pt x="10160592" y="2241338"/>
                    <a:pt x="10068947" y="2454723"/>
                    <a:pt x="10100313" y="2598770"/>
                  </a:cubicBezTo>
                  <a:cubicBezTo>
                    <a:pt x="10158335" y="2831509"/>
                    <a:pt x="9885350" y="3119628"/>
                    <a:pt x="9580546" y="3118537"/>
                  </a:cubicBezTo>
                  <a:cubicBezTo>
                    <a:pt x="9519260" y="3126750"/>
                    <a:pt x="9396640" y="3112940"/>
                    <a:pt x="9286071" y="3118537"/>
                  </a:cubicBezTo>
                  <a:cubicBezTo>
                    <a:pt x="9175503" y="3124134"/>
                    <a:pt x="8867089" y="3102266"/>
                    <a:pt x="8538556" y="3118537"/>
                  </a:cubicBezTo>
                  <a:cubicBezTo>
                    <a:pt x="8210024" y="3134808"/>
                    <a:pt x="8252719" y="3114338"/>
                    <a:pt x="8153473" y="3118537"/>
                  </a:cubicBezTo>
                  <a:cubicBezTo>
                    <a:pt x="8054227" y="3122736"/>
                    <a:pt x="7676035" y="3087035"/>
                    <a:pt x="7496567" y="3118537"/>
                  </a:cubicBezTo>
                  <a:cubicBezTo>
                    <a:pt x="7317099" y="3150039"/>
                    <a:pt x="7079309" y="3072229"/>
                    <a:pt x="6749053" y="3118537"/>
                  </a:cubicBezTo>
                  <a:cubicBezTo>
                    <a:pt x="6418797" y="3164845"/>
                    <a:pt x="6593661" y="3115471"/>
                    <a:pt x="6454577" y="3118537"/>
                  </a:cubicBezTo>
                  <a:cubicBezTo>
                    <a:pt x="6315493" y="3121603"/>
                    <a:pt x="5929301" y="3086059"/>
                    <a:pt x="5707063" y="3118537"/>
                  </a:cubicBezTo>
                  <a:cubicBezTo>
                    <a:pt x="5484825" y="3151015"/>
                    <a:pt x="5220758" y="3040738"/>
                    <a:pt x="4959549" y="3118537"/>
                  </a:cubicBezTo>
                  <a:cubicBezTo>
                    <a:pt x="4698340" y="3196336"/>
                    <a:pt x="4750051" y="3092951"/>
                    <a:pt x="4665073" y="3118537"/>
                  </a:cubicBezTo>
                  <a:cubicBezTo>
                    <a:pt x="4580095" y="3144123"/>
                    <a:pt x="4355462" y="3066158"/>
                    <a:pt x="4098775" y="3118537"/>
                  </a:cubicBezTo>
                  <a:cubicBezTo>
                    <a:pt x="3842088" y="3170916"/>
                    <a:pt x="3858863" y="3065713"/>
                    <a:pt x="3623084" y="3118537"/>
                  </a:cubicBezTo>
                  <a:cubicBezTo>
                    <a:pt x="3387305" y="3171361"/>
                    <a:pt x="3284078" y="3088061"/>
                    <a:pt x="3147393" y="3118537"/>
                  </a:cubicBezTo>
                  <a:cubicBezTo>
                    <a:pt x="3010708" y="3149013"/>
                    <a:pt x="2876613" y="3105348"/>
                    <a:pt x="2671702" y="3118537"/>
                  </a:cubicBezTo>
                  <a:cubicBezTo>
                    <a:pt x="2466791" y="3131726"/>
                    <a:pt x="2515687" y="3109136"/>
                    <a:pt x="2377227" y="3118537"/>
                  </a:cubicBezTo>
                  <a:cubicBezTo>
                    <a:pt x="2238767" y="3127938"/>
                    <a:pt x="1987210" y="3060605"/>
                    <a:pt x="1629712" y="3118537"/>
                  </a:cubicBezTo>
                  <a:cubicBezTo>
                    <a:pt x="1272215" y="3176469"/>
                    <a:pt x="795723" y="3104561"/>
                    <a:pt x="519767" y="3118537"/>
                  </a:cubicBezTo>
                  <a:cubicBezTo>
                    <a:pt x="219623" y="3115404"/>
                    <a:pt x="-2364" y="2821464"/>
                    <a:pt x="0" y="2598770"/>
                  </a:cubicBezTo>
                  <a:cubicBezTo>
                    <a:pt x="-57165" y="2367599"/>
                    <a:pt x="43251" y="2208215"/>
                    <a:pt x="0" y="2058229"/>
                  </a:cubicBezTo>
                  <a:cubicBezTo>
                    <a:pt x="-43251" y="1908243"/>
                    <a:pt x="4012" y="1751764"/>
                    <a:pt x="0" y="1517688"/>
                  </a:cubicBezTo>
                  <a:cubicBezTo>
                    <a:pt x="-4012" y="1283612"/>
                    <a:pt x="29024" y="1239349"/>
                    <a:pt x="0" y="1018728"/>
                  </a:cubicBezTo>
                  <a:cubicBezTo>
                    <a:pt x="-29024" y="798107"/>
                    <a:pt x="45598" y="666715"/>
                    <a:pt x="0" y="519767"/>
                  </a:cubicBezTo>
                  <a:close/>
                </a:path>
                <a:path w="10100313" h="3118537" stroke="0" extrusionOk="0">
                  <a:moveTo>
                    <a:pt x="0" y="519767"/>
                  </a:moveTo>
                  <a:cubicBezTo>
                    <a:pt x="-58215" y="196799"/>
                    <a:pt x="226954" y="2159"/>
                    <a:pt x="519767" y="0"/>
                  </a:cubicBezTo>
                  <a:cubicBezTo>
                    <a:pt x="857779" y="-51206"/>
                    <a:pt x="1059691" y="31908"/>
                    <a:pt x="1267281" y="0"/>
                  </a:cubicBezTo>
                  <a:cubicBezTo>
                    <a:pt x="1474871" y="-31908"/>
                    <a:pt x="1577799" y="13539"/>
                    <a:pt x="1742972" y="0"/>
                  </a:cubicBezTo>
                  <a:cubicBezTo>
                    <a:pt x="1908145" y="-13539"/>
                    <a:pt x="1996944" y="21008"/>
                    <a:pt x="2128055" y="0"/>
                  </a:cubicBezTo>
                  <a:cubicBezTo>
                    <a:pt x="2259166" y="-21008"/>
                    <a:pt x="2631526" y="32474"/>
                    <a:pt x="2784962" y="0"/>
                  </a:cubicBezTo>
                  <a:cubicBezTo>
                    <a:pt x="2938398" y="-32474"/>
                    <a:pt x="3059932" y="24404"/>
                    <a:pt x="3260653" y="0"/>
                  </a:cubicBezTo>
                  <a:cubicBezTo>
                    <a:pt x="3461374" y="-24404"/>
                    <a:pt x="3707656" y="36058"/>
                    <a:pt x="4008167" y="0"/>
                  </a:cubicBezTo>
                  <a:cubicBezTo>
                    <a:pt x="4308678" y="-36058"/>
                    <a:pt x="4279600" y="34100"/>
                    <a:pt x="4393250" y="0"/>
                  </a:cubicBezTo>
                  <a:cubicBezTo>
                    <a:pt x="4506900" y="-34100"/>
                    <a:pt x="4844381" y="32923"/>
                    <a:pt x="5140764" y="0"/>
                  </a:cubicBezTo>
                  <a:cubicBezTo>
                    <a:pt x="5437147" y="-32923"/>
                    <a:pt x="5342359" y="29839"/>
                    <a:pt x="5435240" y="0"/>
                  </a:cubicBezTo>
                  <a:cubicBezTo>
                    <a:pt x="5528121" y="-29839"/>
                    <a:pt x="5854184" y="52225"/>
                    <a:pt x="6001538" y="0"/>
                  </a:cubicBezTo>
                  <a:cubicBezTo>
                    <a:pt x="6148892" y="-52225"/>
                    <a:pt x="6438190" y="13778"/>
                    <a:pt x="6567837" y="0"/>
                  </a:cubicBezTo>
                  <a:cubicBezTo>
                    <a:pt x="6697484" y="-13778"/>
                    <a:pt x="6807569" y="35432"/>
                    <a:pt x="7043528" y="0"/>
                  </a:cubicBezTo>
                  <a:cubicBezTo>
                    <a:pt x="7279487" y="-35432"/>
                    <a:pt x="7588208" y="29845"/>
                    <a:pt x="7791042" y="0"/>
                  </a:cubicBezTo>
                  <a:cubicBezTo>
                    <a:pt x="7993876" y="-29845"/>
                    <a:pt x="8379859" y="42163"/>
                    <a:pt x="8538556" y="0"/>
                  </a:cubicBezTo>
                  <a:cubicBezTo>
                    <a:pt x="8697253" y="-42163"/>
                    <a:pt x="8734152" y="13959"/>
                    <a:pt x="8923640" y="0"/>
                  </a:cubicBezTo>
                  <a:cubicBezTo>
                    <a:pt x="9113128" y="-13959"/>
                    <a:pt x="9283613" y="48919"/>
                    <a:pt x="9580546" y="0"/>
                  </a:cubicBezTo>
                  <a:cubicBezTo>
                    <a:pt x="9851618" y="-32588"/>
                    <a:pt x="10102870" y="198122"/>
                    <a:pt x="10100313" y="519767"/>
                  </a:cubicBezTo>
                  <a:cubicBezTo>
                    <a:pt x="10137594" y="660110"/>
                    <a:pt x="10094262" y="837755"/>
                    <a:pt x="10100313" y="1060308"/>
                  </a:cubicBezTo>
                  <a:cubicBezTo>
                    <a:pt x="10106364" y="1282861"/>
                    <a:pt x="10078207" y="1331942"/>
                    <a:pt x="10100313" y="1538478"/>
                  </a:cubicBezTo>
                  <a:cubicBezTo>
                    <a:pt x="10122419" y="1745014"/>
                    <a:pt x="10096313" y="1875762"/>
                    <a:pt x="10100313" y="2099809"/>
                  </a:cubicBezTo>
                  <a:cubicBezTo>
                    <a:pt x="10104313" y="2323856"/>
                    <a:pt x="10098762" y="2466893"/>
                    <a:pt x="10100313" y="2598770"/>
                  </a:cubicBezTo>
                  <a:cubicBezTo>
                    <a:pt x="10106192" y="2897470"/>
                    <a:pt x="9843136" y="3131441"/>
                    <a:pt x="9580546" y="3118537"/>
                  </a:cubicBezTo>
                  <a:cubicBezTo>
                    <a:pt x="9256426" y="3144234"/>
                    <a:pt x="9159915" y="3064506"/>
                    <a:pt x="8923640" y="3118537"/>
                  </a:cubicBezTo>
                  <a:cubicBezTo>
                    <a:pt x="8687365" y="3172568"/>
                    <a:pt x="8694022" y="3100570"/>
                    <a:pt x="8629164" y="3118537"/>
                  </a:cubicBezTo>
                  <a:cubicBezTo>
                    <a:pt x="8564306" y="3136504"/>
                    <a:pt x="8266896" y="3058994"/>
                    <a:pt x="8062866" y="3118537"/>
                  </a:cubicBezTo>
                  <a:cubicBezTo>
                    <a:pt x="7858836" y="3178080"/>
                    <a:pt x="7779773" y="3086053"/>
                    <a:pt x="7677782" y="3118537"/>
                  </a:cubicBezTo>
                  <a:cubicBezTo>
                    <a:pt x="7575791" y="3151021"/>
                    <a:pt x="7199699" y="3051046"/>
                    <a:pt x="7020876" y="3118537"/>
                  </a:cubicBezTo>
                  <a:cubicBezTo>
                    <a:pt x="6842053" y="3186028"/>
                    <a:pt x="6822930" y="3076904"/>
                    <a:pt x="6635793" y="3118537"/>
                  </a:cubicBezTo>
                  <a:cubicBezTo>
                    <a:pt x="6448656" y="3160170"/>
                    <a:pt x="6278188" y="3077642"/>
                    <a:pt x="5978886" y="3118537"/>
                  </a:cubicBezTo>
                  <a:cubicBezTo>
                    <a:pt x="5679584" y="3159432"/>
                    <a:pt x="5781699" y="3102258"/>
                    <a:pt x="5684411" y="3118537"/>
                  </a:cubicBezTo>
                  <a:cubicBezTo>
                    <a:pt x="5587123" y="3134816"/>
                    <a:pt x="5218560" y="3113336"/>
                    <a:pt x="5027505" y="3118537"/>
                  </a:cubicBezTo>
                  <a:cubicBezTo>
                    <a:pt x="4836450" y="3123738"/>
                    <a:pt x="4724857" y="3107125"/>
                    <a:pt x="4642421" y="3118537"/>
                  </a:cubicBezTo>
                  <a:cubicBezTo>
                    <a:pt x="4559985" y="3129949"/>
                    <a:pt x="4410401" y="3116591"/>
                    <a:pt x="4347946" y="3118537"/>
                  </a:cubicBezTo>
                  <a:cubicBezTo>
                    <a:pt x="4285491" y="3120483"/>
                    <a:pt x="4151906" y="3096529"/>
                    <a:pt x="3962863" y="3118537"/>
                  </a:cubicBezTo>
                  <a:cubicBezTo>
                    <a:pt x="3773820" y="3140545"/>
                    <a:pt x="3572388" y="3072228"/>
                    <a:pt x="3305957" y="3118537"/>
                  </a:cubicBezTo>
                  <a:cubicBezTo>
                    <a:pt x="3039526" y="3164846"/>
                    <a:pt x="3049519" y="3084666"/>
                    <a:pt x="2920873" y="3118537"/>
                  </a:cubicBezTo>
                  <a:cubicBezTo>
                    <a:pt x="2792227" y="3152408"/>
                    <a:pt x="2694168" y="3115093"/>
                    <a:pt x="2626398" y="3118537"/>
                  </a:cubicBezTo>
                  <a:cubicBezTo>
                    <a:pt x="2558628" y="3121981"/>
                    <a:pt x="2361520" y="3107224"/>
                    <a:pt x="2241315" y="3118537"/>
                  </a:cubicBezTo>
                  <a:cubicBezTo>
                    <a:pt x="2121110" y="3129850"/>
                    <a:pt x="1964420" y="3110359"/>
                    <a:pt x="1765624" y="3118537"/>
                  </a:cubicBezTo>
                  <a:cubicBezTo>
                    <a:pt x="1566828" y="3126715"/>
                    <a:pt x="1466349" y="3084800"/>
                    <a:pt x="1199325" y="3118537"/>
                  </a:cubicBezTo>
                  <a:cubicBezTo>
                    <a:pt x="932301" y="3152274"/>
                    <a:pt x="760976" y="3068052"/>
                    <a:pt x="519767" y="3118537"/>
                  </a:cubicBezTo>
                  <a:cubicBezTo>
                    <a:pt x="238911" y="3134482"/>
                    <a:pt x="63208" y="2915234"/>
                    <a:pt x="0" y="2598770"/>
                  </a:cubicBezTo>
                  <a:cubicBezTo>
                    <a:pt x="-46033" y="2379692"/>
                    <a:pt x="19604" y="2283447"/>
                    <a:pt x="0" y="2079019"/>
                  </a:cubicBezTo>
                  <a:cubicBezTo>
                    <a:pt x="-19604" y="1874591"/>
                    <a:pt x="5232" y="1682928"/>
                    <a:pt x="0" y="1538478"/>
                  </a:cubicBezTo>
                  <a:cubicBezTo>
                    <a:pt x="-5232" y="1394028"/>
                    <a:pt x="3793" y="1221373"/>
                    <a:pt x="0" y="1039518"/>
                  </a:cubicBezTo>
                  <a:cubicBezTo>
                    <a:pt x="-3793" y="857663"/>
                    <a:pt x="48317" y="712184"/>
                    <a:pt x="0" y="519767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809BDB3C-6A03-4C36-B29F-50ADA898DC4B}"/>
                </a:ext>
              </a:extLst>
            </p:cNvPr>
            <p:cNvSpPr txBox="1"/>
            <p:nvPr/>
          </p:nvSpPr>
          <p:spPr>
            <a:xfrm>
              <a:off x="4626352" y="5185197"/>
              <a:ext cx="5321588" cy="69631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zh-TW" sz="4400" b="1" dirty="0">
                  <a:solidFill>
                    <a:schemeClr val="accent3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PBL</a:t>
              </a:r>
              <a:r>
                <a:rPr kumimoji="1" lang="zh-TW" altLang="en-US" sz="4400" b="1" dirty="0">
                  <a:solidFill>
                    <a:schemeClr val="accent3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專題式學習</a:t>
              </a:r>
            </a:p>
          </p:txBody>
        </p:sp>
      </p:grpSp>
      <p:pic>
        <p:nvPicPr>
          <p:cNvPr id="29" name="圖片 28">
            <a:extLst>
              <a:ext uri="{FF2B5EF4-FFF2-40B4-BE49-F238E27FC236}">
                <a16:creationId xmlns:a16="http://schemas.microsoft.com/office/drawing/2014/main" id="{9FC9A7A8-3AE5-4784-A4C5-5127F5363F1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8770" y="3026123"/>
            <a:ext cx="2037273" cy="2037273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B64ADE07-5B8C-4245-9120-C44AA7280EB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674" y="3006456"/>
            <a:ext cx="2496305" cy="2230819"/>
          </a:xfrm>
          <a:prstGeom prst="rect">
            <a:avLst/>
          </a:prstGeom>
        </p:spPr>
      </p:pic>
      <p:grpSp>
        <p:nvGrpSpPr>
          <p:cNvPr id="31" name="群組 30">
            <a:extLst>
              <a:ext uri="{FF2B5EF4-FFF2-40B4-BE49-F238E27FC236}">
                <a16:creationId xmlns:a16="http://schemas.microsoft.com/office/drawing/2014/main" id="{86DA6C25-23AF-4BBE-971C-B2D8534BF133}"/>
              </a:ext>
            </a:extLst>
          </p:cNvPr>
          <p:cNvGrpSpPr/>
          <p:nvPr/>
        </p:nvGrpSpPr>
        <p:grpSpPr>
          <a:xfrm>
            <a:off x="1469428" y="5253388"/>
            <a:ext cx="2239325" cy="586731"/>
            <a:chOff x="4182067" y="6330700"/>
            <a:chExt cx="2239325" cy="586731"/>
          </a:xfrm>
        </p:grpSpPr>
        <p:sp>
          <p:nvSpPr>
            <p:cNvPr id="32" name="圓角矩形 30">
              <a:extLst>
                <a:ext uri="{FF2B5EF4-FFF2-40B4-BE49-F238E27FC236}">
                  <a16:creationId xmlns:a16="http://schemas.microsoft.com/office/drawing/2014/main" id="{98C1A564-16BA-4A2C-B2C2-19765ACF3AD8}"/>
                </a:ext>
              </a:extLst>
            </p:cNvPr>
            <p:cNvSpPr/>
            <p:nvPr/>
          </p:nvSpPr>
          <p:spPr>
            <a:xfrm>
              <a:off x="4182067" y="6330700"/>
              <a:ext cx="2135384" cy="586731"/>
            </a:xfrm>
            <a:prstGeom prst="roundRect">
              <a:avLst/>
            </a:prstGeom>
            <a:solidFill>
              <a:srgbClr val="0173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A56A83BD-1F56-4A8E-8ECF-5DC5CA4A4B89}"/>
                </a:ext>
              </a:extLst>
            </p:cNvPr>
            <p:cNvSpPr txBox="1"/>
            <p:nvPr/>
          </p:nvSpPr>
          <p:spPr>
            <a:xfrm>
              <a:off x="4286008" y="6414033"/>
              <a:ext cx="21353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聯合國</a:t>
              </a:r>
              <a:r>
                <a:rPr kumimoji="1" lang="en-US" altLang="zh-TW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SDGs</a:t>
              </a:r>
              <a:endParaRPr kumimoji="1"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4" name="矩形 33">
            <a:extLst>
              <a:ext uri="{FF2B5EF4-FFF2-40B4-BE49-F238E27FC236}">
                <a16:creationId xmlns:a16="http://schemas.microsoft.com/office/drawing/2014/main" id="{5B6D7CFF-75FE-42C2-ADAB-50F7E5C9B1F2}"/>
              </a:ext>
            </a:extLst>
          </p:cNvPr>
          <p:cNvSpPr/>
          <p:nvPr/>
        </p:nvSpPr>
        <p:spPr>
          <a:xfrm>
            <a:off x="1669286" y="5855547"/>
            <a:ext cx="24434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國際共同語言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13B40530-0881-44FF-AB85-DFDA756CCC11}"/>
              </a:ext>
            </a:extLst>
          </p:cNvPr>
          <p:cNvGrpSpPr/>
          <p:nvPr/>
        </p:nvGrpSpPr>
        <p:grpSpPr>
          <a:xfrm>
            <a:off x="5648909" y="5237275"/>
            <a:ext cx="2393569" cy="706325"/>
            <a:chOff x="8082871" y="4938902"/>
            <a:chExt cx="2252765" cy="586731"/>
          </a:xfrm>
        </p:grpSpPr>
        <p:sp>
          <p:nvSpPr>
            <p:cNvPr id="36" name="圓角矩形 45">
              <a:extLst>
                <a:ext uri="{FF2B5EF4-FFF2-40B4-BE49-F238E27FC236}">
                  <a16:creationId xmlns:a16="http://schemas.microsoft.com/office/drawing/2014/main" id="{A4BE3788-561C-4A32-9A95-64DC91C70784}"/>
                </a:ext>
              </a:extLst>
            </p:cNvPr>
            <p:cNvSpPr/>
            <p:nvPr/>
          </p:nvSpPr>
          <p:spPr>
            <a:xfrm>
              <a:off x="8082871" y="4938902"/>
              <a:ext cx="2135384" cy="586731"/>
            </a:xfrm>
            <a:prstGeom prst="roundRect">
              <a:avLst/>
            </a:prstGeom>
            <a:solidFill>
              <a:srgbClr val="0173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7378482A-9FD2-45E0-A22B-34E2F5BEE280}"/>
                </a:ext>
              </a:extLst>
            </p:cNvPr>
            <p:cNvSpPr txBox="1"/>
            <p:nvPr/>
          </p:nvSpPr>
          <p:spPr>
            <a:xfrm>
              <a:off x="8124481" y="5025060"/>
              <a:ext cx="2211155" cy="4090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zh-TW" altLang="en-US" sz="26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國際教育議題</a:t>
              </a:r>
            </a:p>
          </p:txBody>
        </p:sp>
      </p:grpSp>
      <p:sp>
        <p:nvSpPr>
          <p:cNvPr id="38" name="矩形 37">
            <a:extLst>
              <a:ext uri="{FF2B5EF4-FFF2-40B4-BE49-F238E27FC236}">
                <a16:creationId xmlns:a16="http://schemas.microsoft.com/office/drawing/2014/main" id="{FBE844C4-F3A7-457F-8D05-5367B2411613}"/>
              </a:ext>
            </a:extLst>
          </p:cNvPr>
          <p:cNvSpPr/>
          <p:nvPr/>
        </p:nvSpPr>
        <p:spPr>
          <a:xfrm>
            <a:off x="8604669" y="2737691"/>
            <a:ext cx="32525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en-US" altLang="zh-TW" sz="28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2030</a:t>
            </a:r>
            <a:r>
              <a:rPr lang="zh-TW" altLang="en-US" sz="28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雙語國家</a:t>
            </a:r>
            <a:endParaRPr lang="zh-TW" altLang="zh-TW" sz="2800" b="1" dirty="0">
              <a:solidFill>
                <a:srgbClr val="7030A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17550D9E-6D6A-4558-BB81-61CE73EDE25A}"/>
              </a:ext>
            </a:extLst>
          </p:cNvPr>
          <p:cNvSpPr/>
          <p:nvPr/>
        </p:nvSpPr>
        <p:spPr>
          <a:xfrm>
            <a:off x="8606203" y="3276442"/>
            <a:ext cx="26803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zh-TW" altLang="en-US" sz="28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國際教育白皮書</a:t>
            </a:r>
            <a:r>
              <a:rPr lang="en-US" altLang="zh-TW" sz="28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2.0</a:t>
            </a:r>
            <a:endParaRPr lang="zh-TW" altLang="zh-TW" sz="2800" b="1" dirty="0">
              <a:solidFill>
                <a:srgbClr val="7030A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C581F034-6400-4B88-B6FE-A6F2D0F7A416}"/>
              </a:ext>
            </a:extLst>
          </p:cNvPr>
          <p:cNvSpPr/>
          <p:nvPr/>
        </p:nvSpPr>
        <p:spPr>
          <a:xfrm>
            <a:off x="8302794" y="4104254"/>
            <a:ext cx="38892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國小英語文向下延伸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defTabSz="457200">
              <a:defRPr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80%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具有國際教育內涵</a:t>
            </a:r>
            <a:endParaRPr lang="zh-TW" altLang="zh-TW" sz="6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1987395B-33E8-4455-9B46-F20BDDF485CA}"/>
              </a:ext>
            </a:extLst>
          </p:cNvPr>
          <p:cNvGrpSpPr/>
          <p:nvPr/>
        </p:nvGrpSpPr>
        <p:grpSpPr>
          <a:xfrm>
            <a:off x="286190" y="1585520"/>
            <a:ext cx="1839595" cy="1328336"/>
            <a:chOff x="5079008" y="3308300"/>
            <a:chExt cx="1839595" cy="1328336"/>
          </a:xfrm>
          <a:solidFill>
            <a:srgbClr val="8A4608"/>
          </a:solidFill>
        </p:grpSpPr>
        <p:sp>
          <p:nvSpPr>
            <p:cNvPr id="42" name="橢圓 41">
              <a:extLst>
                <a:ext uri="{FF2B5EF4-FFF2-40B4-BE49-F238E27FC236}">
                  <a16:creationId xmlns:a16="http://schemas.microsoft.com/office/drawing/2014/main" id="{BCD70C5E-FE57-43D7-AD8E-5BE62528E99E}"/>
                </a:ext>
              </a:extLst>
            </p:cNvPr>
            <p:cNvSpPr/>
            <p:nvPr/>
          </p:nvSpPr>
          <p:spPr>
            <a:xfrm>
              <a:off x="5079008" y="3308300"/>
              <a:ext cx="1839595" cy="1328336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" name="TextBox 6">
              <a:extLst>
                <a:ext uri="{FF2B5EF4-FFF2-40B4-BE49-F238E27FC236}">
                  <a16:creationId xmlns:a16="http://schemas.microsoft.com/office/drawing/2014/main" id="{386CCD7D-F836-476D-A396-B27BD01B19C1}"/>
                </a:ext>
              </a:extLst>
            </p:cNvPr>
            <p:cNvSpPr txBox="1"/>
            <p:nvPr/>
          </p:nvSpPr>
          <p:spPr>
            <a:xfrm>
              <a:off x="5144408" y="3548392"/>
              <a:ext cx="1708796" cy="861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問題解決</a:t>
              </a:r>
              <a:endPara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能力素養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endParaRPr>
            </a:p>
          </p:txBody>
        </p:sp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B70A77E8-8E1C-41E5-BB8B-35DAAC415042}"/>
              </a:ext>
            </a:extLst>
          </p:cNvPr>
          <p:cNvGrpSpPr/>
          <p:nvPr/>
        </p:nvGrpSpPr>
        <p:grpSpPr>
          <a:xfrm>
            <a:off x="3443064" y="2973349"/>
            <a:ext cx="2247455" cy="606185"/>
            <a:chOff x="4182067" y="6330700"/>
            <a:chExt cx="2247455" cy="606185"/>
          </a:xfrm>
        </p:grpSpPr>
        <p:sp>
          <p:nvSpPr>
            <p:cNvPr id="45" name="圓角矩形 30">
              <a:extLst>
                <a:ext uri="{FF2B5EF4-FFF2-40B4-BE49-F238E27FC236}">
                  <a16:creationId xmlns:a16="http://schemas.microsoft.com/office/drawing/2014/main" id="{5A0D113C-C12D-4A91-BC4D-3624F08FB17D}"/>
                </a:ext>
              </a:extLst>
            </p:cNvPr>
            <p:cNvSpPr/>
            <p:nvPr/>
          </p:nvSpPr>
          <p:spPr>
            <a:xfrm>
              <a:off x="4182067" y="6330700"/>
              <a:ext cx="2135384" cy="586731"/>
            </a:xfrm>
            <a:prstGeom prst="roundRect">
              <a:avLst/>
            </a:prstGeom>
            <a:solidFill>
              <a:srgbClr val="0173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46" name="文字方塊 45">
              <a:extLst>
                <a:ext uri="{FF2B5EF4-FFF2-40B4-BE49-F238E27FC236}">
                  <a16:creationId xmlns:a16="http://schemas.microsoft.com/office/drawing/2014/main" id="{37CDAF57-C9C2-4C2C-B766-C6DE23E98B80}"/>
                </a:ext>
              </a:extLst>
            </p:cNvPr>
            <p:cNvSpPr txBox="1"/>
            <p:nvPr/>
          </p:nvSpPr>
          <p:spPr>
            <a:xfrm>
              <a:off x="4294138" y="6352110"/>
              <a:ext cx="21353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課程內容</a:t>
              </a:r>
              <a:endParaRPr kumimoji="1"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0AD072B6-D67F-47D6-89F4-D7013E4F4147}"/>
              </a:ext>
            </a:extLst>
          </p:cNvPr>
          <p:cNvGrpSpPr/>
          <p:nvPr/>
        </p:nvGrpSpPr>
        <p:grpSpPr>
          <a:xfrm>
            <a:off x="6178816" y="1824072"/>
            <a:ext cx="3013614" cy="597285"/>
            <a:chOff x="4182067" y="6330700"/>
            <a:chExt cx="3127028" cy="597287"/>
          </a:xfrm>
        </p:grpSpPr>
        <p:sp>
          <p:nvSpPr>
            <p:cNvPr id="48" name="圓角矩形 30">
              <a:extLst>
                <a:ext uri="{FF2B5EF4-FFF2-40B4-BE49-F238E27FC236}">
                  <a16:creationId xmlns:a16="http://schemas.microsoft.com/office/drawing/2014/main" id="{E5B5218F-FC19-44DF-A52F-42E292A1055B}"/>
                </a:ext>
              </a:extLst>
            </p:cNvPr>
            <p:cNvSpPr/>
            <p:nvPr/>
          </p:nvSpPr>
          <p:spPr>
            <a:xfrm>
              <a:off x="4182067" y="6330700"/>
              <a:ext cx="3127028" cy="586731"/>
            </a:xfrm>
            <a:prstGeom prst="roundRect">
              <a:avLst/>
            </a:prstGeom>
            <a:solidFill>
              <a:srgbClr val="0173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49" name="文字方塊 48">
              <a:extLst>
                <a:ext uri="{FF2B5EF4-FFF2-40B4-BE49-F238E27FC236}">
                  <a16:creationId xmlns:a16="http://schemas.microsoft.com/office/drawing/2014/main" id="{E9FC4111-F6F1-4C5D-9C25-9E0B4A5F259D}"/>
                </a:ext>
              </a:extLst>
            </p:cNvPr>
            <p:cNvSpPr txBox="1"/>
            <p:nvPr/>
          </p:nvSpPr>
          <p:spPr>
            <a:xfrm>
              <a:off x="4344945" y="6343210"/>
              <a:ext cx="2794029" cy="584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課程發展工具</a:t>
              </a:r>
              <a:endParaRPr kumimoji="1"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8743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2">
            <a:extLst>
              <a:ext uri="{FF2B5EF4-FFF2-40B4-BE49-F238E27FC236}">
                <a16:creationId xmlns:a16="http://schemas.microsoft.com/office/drawing/2014/main" id="{CA1B8D5D-63D3-406A-A355-871EAB0F1682}"/>
              </a:ext>
            </a:extLst>
          </p:cNvPr>
          <p:cNvSpPr txBox="1">
            <a:spLocks/>
          </p:cNvSpPr>
          <p:nvPr/>
        </p:nvSpPr>
        <p:spPr>
          <a:xfrm>
            <a:off x="1624638" y="747318"/>
            <a:ext cx="6938685" cy="650027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>
                <a:solidFill>
                  <a:srgbClr val="202C4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問題解決力</a:t>
            </a:r>
            <a:r>
              <a:rPr lang="en-US" altLang="zh-TW" sz="2800" b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-</a:t>
            </a:r>
            <a:r>
              <a:rPr lang="en-US" altLang="zh-TW" sz="280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PBL</a:t>
            </a:r>
            <a:r>
              <a:rPr lang="zh-TW" altLang="en-US" sz="280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專題式課程</a:t>
            </a:r>
            <a:r>
              <a:rPr lang="zh-TW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設計推動架構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EBB8E62-B65B-4505-A4E5-7EA75F40FDFC}"/>
              </a:ext>
            </a:extLst>
          </p:cNvPr>
          <p:cNvSpPr txBox="1"/>
          <p:nvPr/>
        </p:nvSpPr>
        <p:spPr>
          <a:xfrm>
            <a:off x="642751" y="747318"/>
            <a:ext cx="677108" cy="57563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TW" altLang="en-US" sz="3200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以學生為學習主體的未來課程</a:t>
            </a:r>
          </a:p>
        </p:txBody>
      </p:sp>
      <p:sp>
        <p:nvSpPr>
          <p:cNvPr id="4" name="標題 2">
            <a:extLst>
              <a:ext uri="{FF2B5EF4-FFF2-40B4-BE49-F238E27FC236}">
                <a16:creationId xmlns:a16="http://schemas.microsoft.com/office/drawing/2014/main" id="{6ADC79F1-ECC0-407C-B8D0-97D7CAD671ED}"/>
              </a:ext>
            </a:extLst>
          </p:cNvPr>
          <p:cNvSpPr txBox="1">
            <a:spLocks/>
          </p:cNvSpPr>
          <p:nvPr/>
        </p:nvSpPr>
        <p:spPr>
          <a:xfrm>
            <a:off x="8045803" y="808092"/>
            <a:ext cx="2412486" cy="285701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sz="2000" b="1" dirty="0">
              <a:solidFill>
                <a:srgbClr val="202C4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十字形 4">
            <a:extLst>
              <a:ext uri="{FF2B5EF4-FFF2-40B4-BE49-F238E27FC236}">
                <a16:creationId xmlns:a16="http://schemas.microsoft.com/office/drawing/2014/main" id="{500C0925-593E-4986-9201-BD5C81FC811B}"/>
              </a:ext>
            </a:extLst>
          </p:cNvPr>
          <p:cNvSpPr/>
          <p:nvPr/>
        </p:nvSpPr>
        <p:spPr>
          <a:xfrm>
            <a:off x="8563324" y="816911"/>
            <a:ext cx="288000" cy="288000"/>
          </a:xfrm>
          <a:prstGeom prst="plus">
            <a:avLst/>
          </a:prstGeom>
          <a:solidFill>
            <a:srgbClr val="8A4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280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530415E-DD42-418D-BE65-3C2E9291C11A}"/>
              </a:ext>
            </a:extLst>
          </p:cNvPr>
          <p:cNvSpPr/>
          <p:nvPr/>
        </p:nvSpPr>
        <p:spPr>
          <a:xfrm>
            <a:off x="9047665" y="689332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rgbClr val="202C4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彈性學習課程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AFD8378-B923-461D-94F0-C3A14A0C7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3493" y="1619796"/>
            <a:ext cx="9190034" cy="4784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7410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6B8F36A-15CE-46AB-9365-853765E60CF1}"/>
              </a:ext>
            </a:extLst>
          </p:cNvPr>
          <p:cNvSpPr/>
          <p:nvPr/>
        </p:nvSpPr>
        <p:spPr>
          <a:xfrm>
            <a:off x="1767215" y="158706"/>
            <a:ext cx="7569701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defRPr/>
            </a:pPr>
            <a:r>
              <a:rPr kumimoji="1" lang="zh-TW" altLang="en-US" sz="2400">
                <a:latin typeface="Microsoft YaHei" panose="020B0503020204020204" pitchFamily="34" charset="-122"/>
                <a:ea typeface="Microsoft YaHei" panose="020B0503020204020204" pitchFamily="34" charset="-122"/>
              </a:rPr>
              <a:t>現在未來</a:t>
            </a:r>
            <a:r>
              <a:rPr kumimoji="1" lang="en-US" alt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kumimoji="1" lang="zh-TW" altLang="en-US" sz="4400" b="1" dirty="0">
                <a:solidFill>
                  <a:srgbClr val="01738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  <a:sym typeface="Arial"/>
              </a:rPr>
              <a:t>解決問題能力</a:t>
            </a:r>
            <a:r>
              <a:rPr kumimoji="1" lang="en-US" altLang="zh-TW" sz="4400" b="1" dirty="0">
                <a:solidFill>
                  <a:srgbClr val="01738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  <a:sym typeface="Arial"/>
              </a:rPr>
              <a:t>-12</a:t>
            </a:r>
            <a:r>
              <a:rPr kumimoji="1" lang="zh-TW" altLang="en-US" sz="4400" b="1" dirty="0">
                <a:solidFill>
                  <a:srgbClr val="01738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  <a:sym typeface="Arial"/>
              </a:rPr>
              <a:t>年一貫</a:t>
            </a:r>
            <a:endParaRPr kumimoji="1" lang="zh-TW" altLang="zh-TW" sz="4400" b="1" dirty="0">
              <a:solidFill>
                <a:srgbClr val="01738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j-cs"/>
              <a:sym typeface="Arial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143A06A6-0BFA-43C4-9D8A-B3946CE7F9EA}"/>
              </a:ext>
            </a:extLst>
          </p:cNvPr>
          <p:cNvGrpSpPr/>
          <p:nvPr/>
        </p:nvGrpSpPr>
        <p:grpSpPr>
          <a:xfrm>
            <a:off x="750623" y="1270788"/>
            <a:ext cx="4964376" cy="2665108"/>
            <a:chOff x="895364" y="1426719"/>
            <a:chExt cx="4443683" cy="266510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BD5A5A0A-1E5A-4F59-8581-172FE9D2A5F2}"/>
                </a:ext>
              </a:extLst>
            </p:cNvPr>
            <p:cNvSpPr/>
            <p:nvPr/>
          </p:nvSpPr>
          <p:spPr>
            <a:xfrm>
              <a:off x="895364" y="1426719"/>
              <a:ext cx="4443683" cy="2665108"/>
            </a:xfrm>
            <a:prstGeom prst="rect">
              <a:avLst/>
            </a:prstGeom>
            <a:solidFill>
              <a:srgbClr val="202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5" name="文本框 13">
              <a:extLst>
                <a:ext uri="{FF2B5EF4-FFF2-40B4-BE49-F238E27FC236}">
                  <a16:creationId xmlns:a16="http://schemas.microsoft.com/office/drawing/2014/main" id="{5B4D5CF4-EB9F-465B-A6C5-5755F6C58C85}"/>
                </a:ext>
              </a:extLst>
            </p:cNvPr>
            <p:cNvSpPr txBox="1"/>
            <p:nvPr/>
          </p:nvSpPr>
          <p:spPr>
            <a:xfrm>
              <a:off x="1099987" y="1497934"/>
              <a:ext cx="4239060" cy="2522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altLang="zh-CN" sz="3200" kern="0" spc="3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/>
                  <a:sym typeface="Arial"/>
                </a:rPr>
                <a:t>5-9</a:t>
              </a:r>
              <a:r>
                <a:rPr lang="zh-TW" altLang="en-US" sz="3200" kern="0" spc="3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/>
                  <a:sym typeface="Arial"/>
                </a:rPr>
                <a:t>年級至少</a:t>
              </a:r>
              <a:endParaRPr lang="en-US" altLang="zh-TW" sz="3200" kern="0" spc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altLang="zh-TW" sz="3600" kern="0" spc="3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/>
                  <a:sym typeface="Arial"/>
                </a:rPr>
                <a:t>1</a:t>
              </a:r>
              <a:r>
                <a:rPr lang="zh-TW" altLang="en-US" sz="3600" kern="0" spc="3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/>
                  <a:sym typeface="Arial"/>
                </a:rPr>
                <a:t>節校訂課程</a:t>
              </a:r>
              <a:endParaRPr lang="en-US" altLang="zh-TW" sz="3200" kern="0" spc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endParaRPr>
            </a:p>
            <a:p>
              <a:pPr marL="0" marR="0" lvl="0" indent="0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altLang="zh-TW" sz="4200" b="1" kern="0" spc="300" dirty="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/>
                  <a:sym typeface="Arial"/>
                </a:rPr>
                <a:t>PBL</a:t>
              </a:r>
              <a:r>
                <a:rPr lang="zh-TW" altLang="en-US" sz="4200" b="1" kern="0" spc="300" dirty="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/>
                  <a:sym typeface="Arial"/>
                </a:rPr>
                <a:t>學習模式</a:t>
              </a:r>
              <a:r>
                <a:rPr lang="zh-TW" altLang="en-US" sz="4000" b="1" kern="0" spc="3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/>
                  <a:sym typeface="Arial"/>
                </a:rPr>
                <a:t>進行</a:t>
              </a:r>
              <a:endParaRPr kumimoji="0" lang="zh-CN" altLang="en-US" sz="4000" b="1" i="0" u="none" strike="noStrike" kern="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endParaRPr>
            </a:p>
          </p:txBody>
        </p:sp>
      </p:grpSp>
      <p:pic>
        <p:nvPicPr>
          <p:cNvPr id="6" name="圖片 5">
            <a:extLst>
              <a:ext uri="{FF2B5EF4-FFF2-40B4-BE49-F238E27FC236}">
                <a16:creationId xmlns:a16="http://schemas.microsoft.com/office/drawing/2014/main" id="{EA552CF8-8105-4210-982B-FCD7D6E11D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0353" y="2186394"/>
            <a:ext cx="8992841" cy="4671606"/>
          </a:xfrm>
          <a:prstGeom prst="rect">
            <a:avLst/>
          </a:prstGeo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299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24">
            <a:extLst>
              <a:ext uri="{FF2B5EF4-FFF2-40B4-BE49-F238E27FC236}">
                <a16:creationId xmlns:a16="http://schemas.microsoft.com/office/drawing/2014/main" id="{A559FCF9-8A2F-459A-9FAA-E7B90A48581C}"/>
              </a:ext>
            </a:extLst>
          </p:cNvPr>
          <p:cNvSpPr txBox="1"/>
          <p:nvPr/>
        </p:nvSpPr>
        <p:spPr>
          <a:xfrm>
            <a:off x="1851950" y="1915762"/>
            <a:ext cx="95491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algn="ctr"/>
            <a:r>
              <a:rPr lang="en-US" altLang="zh-TW" sz="8000" b="1" dirty="0">
                <a:solidFill>
                  <a:srgbClr val="F5C63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What is PBL?</a:t>
            </a:r>
            <a:endParaRPr lang="zh-TW" altLang="en-US" sz="8000" b="1" dirty="0">
              <a:solidFill>
                <a:srgbClr val="F5C63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0CB5500-A9CB-41FF-A72F-8BE9F8BBC993}"/>
              </a:ext>
            </a:extLst>
          </p:cNvPr>
          <p:cNvSpPr/>
          <p:nvPr/>
        </p:nvSpPr>
        <p:spPr>
          <a:xfrm>
            <a:off x="7788592" y="4046915"/>
            <a:ext cx="3612471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4800" dirty="0">
                <a:solidFill>
                  <a:prstClr val="black"/>
                </a:solidFill>
                <a:latin typeface="Arial"/>
                <a:ea typeface="微軟正黑體"/>
              </a:rPr>
              <a:t>PBL</a:t>
            </a:r>
            <a:r>
              <a:rPr kumimoji="0" lang="zh-TW" altLang="en-US" sz="4800" dirty="0">
                <a:solidFill>
                  <a:prstClr val="black"/>
                </a:solidFill>
                <a:latin typeface="Arial"/>
                <a:ea typeface="微軟正黑體"/>
              </a:rPr>
              <a:t>是什麼</a:t>
            </a:r>
            <a:r>
              <a:rPr kumimoji="0" lang="en-US" altLang="zh-TW" sz="4800" dirty="0">
                <a:solidFill>
                  <a:prstClr val="black"/>
                </a:solidFill>
                <a:latin typeface="Arial"/>
                <a:ea typeface="微軟正黑體"/>
              </a:rPr>
              <a:t>?</a:t>
            </a:r>
            <a:endParaRPr kumimoji="0" lang="zh-TW" altLang="en-US" sz="4800" dirty="0">
              <a:solidFill>
                <a:prstClr val="black"/>
              </a:solidFill>
              <a:latin typeface="Arial"/>
              <a:ea typeface="微軟正黑體"/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3D9BF60D-3E64-4033-B90C-91BE7FDACDC3}"/>
              </a:ext>
            </a:extLst>
          </p:cNvPr>
          <p:cNvSpPr/>
          <p:nvPr/>
        </p:nvSpPr>
        <p:spPr>
          <a:xfrm>
            <a:off x="1523721" y="2743200"/>
            <a:ext cx="1300502" cy="1303715"/>
          </a:xfrm>
          <a:prstGeom prst="ellipse">
            <a:avLst/>
          </a:prstGeom>
          <a:solidFill>
            <a:srgbClr val="F5C636"/>
          </a:solidFill>
          <a:ln w="25400" cap="flat" cmpd="sng" algn="ctr">
            <a:solidFill>
              <a:srgbClr val="F5C636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64D85F83-56AA-4FE7-80A9-E51160B17E65}"/>
              </a:ext>
            </a:extLst>
          </p:cNvPr>
          <p:cNvCxnSpPr>
            <a:cxnSpLocks/>
          </p:cNvCxnSpPr>
          <p:nvPr/>
        </p:nvCxnSpPr>
        <p:spPr>
          <a:xfrm>
            <a:off x="2172409" y="3385595"/>
            <a:ext cx="3504281" cy="0"/>
          </a:xfrm>
          <a:prstGeom prst="line">
            <a:avLst/>
          </a:prstGeom>
          <a:noFill/>
          <a:ln w="38100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lg" len="lg"/>
            <a:tailEnd type="oval" w="lg" len="lg"/>
          </a:ln>
          <a:effectLst/>
        </p:spPr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3274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46D7B30F-B666-4F19-9BB6-E3B08691D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t="4583" b="7477"/>
          <a:stretch/>
        </p:blipFill>
        <p:spPr>
          <a:xfrm>
            <a:off x="6941970" y="212006"/>
            <a:ext cx="4981575" cy="603088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2FA2FC7-3423-4183-A9CC-B23A274FFA32}"/>
              </a:ext>
            </a:extLst>
          </p:cNvPr>
          <p:cNvSpPr/>
          <p:nvPr/>
        </p:nvSpPr>
        <p:spPr>
          <a:xfrm>
            <a:off x="470880" y="56219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3600" b="1" dirty="0">
                <a:solidFill>
                  <a:srgbClr val="01738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好的專題式學習</a:t>
            </a:r>
            <a:endParaRPr lang="en-US" altLang="zh-TW" sz="3600" b="1" dirty="0">
              <a:solidFill>
                <a:srgbClr val="01738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TW" altLang="en-US" sz="3600" b="1" dirty="0">
                <a:solidFill>
                  <a:srgbClr val="9F293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要從真實世界的需求出發</a:t>
            </a:r>
            <a:endParaRPr lang="en-US" altLang="zh-TW" sz="3600" b="1" dirty="0">
              <a:solidFill>
                <a:srgbClr val="9F2936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B68BF18-111F-4969-8069-75C2B36DC498}"/>
              </a:ext>
            </a:extLst>
          </p:cNvPr>
          <p:cNvSpPr/>
          <p:nvPr/>
        </p:nvSpPr>
        <p:spPr>
          <a:xfrm>
            <a:off x="1115923" y="1995569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000" b="1" dirty="0">
                <a:solidFill>
                  <a:srgbClr val="01738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專題不是複雜的作業</a:t>
            </a:r>
            <a:endParaRPr lang="en-US" altLang="zh-TW" sz="3000" b="1" dirty="0">
              <a:solidFill>
                <a:srgbClr val="01738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000" b="1" dirty="0">
                <a:solidFill>
                  <a:srgbClr val="01738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也不是另一種型態的考試</a:t>
            </a:r>
            <a:endParaRPr lang="en-US" altLang="zh-TW" sz="3000" b="1" dirty="0">
              <a:solidFill>
                <a:srgbClr val="01738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3000" b="1" dirty="0">
              <a:solidFill>
                <a:srgbClr val="01738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000" b="1" dirty="0">
                <a:solidFill>
                  <a:srgbClr val="01738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而是能激發孩子自學的動力</a:t>
            </a:r>
            <a:endParaRPr lang="en-US" altLang="zh-TW" sz="3000" b="1" dirty="0">
              <a:solidFill>
                <a:srgbClr val="01738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000" b="1" dirty="0">
                <a:solidFill>
                  <a:srgbClr val="01738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培養未來需要的能力</a:t>
            </a:r>
            <a:endParaRPr lang="en-US" altLang="zh-TW" sz="3000" b="1" dirty="0">
              <a:solidFill>
                <a:srgbClr val="01738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3000" b="1" dirty="0">
              <a:solidFill>
                <a:srgbClr val="01738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000" b="1" dirty="0">
                <a:solidFill>
                  <a:srgbClr val="01738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關鍵在於專題要做得對</a:t>
            </a:r>
            <a:endParaRPr lang="en-US" altLang="zh-TW" sz="3000" b="1" dirty="0">
              <a:solidFill>
                <a:srgbClr val="01738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000" b="1" dirty="0">
                <a:solidFill>
                  <a:srgbClr val="9F293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從「任務設計」就很重要</a:t>
            </a:r>
            <a:endParaRPr lang="en-US" altLang="zh-TW" sz="3000" b="1" dirty="0">
              <a:solidFill>
                <a:srgbClr val="9F2936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000" b="1" dirty="0">
                <a:solidFill>
                  <a:srgbClr val="9F293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真實問題激發好奇與動機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B53D3F2-43E3-410F-B194-7C452361FF72}"/>
              </a:ext>
            </a:extLst>
          </p:cNvPr>
          <p:cNvSpPr txBox="1"/>
          <p:nvPr/>
        </p:nvSpPr>
        <p:spPr>
          <a:xfrm>
            <a:off x="7763840" y="6359010"/>
            <a:ext cx="3784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摘自親子天下雜誌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116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期 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2021/01/07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462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41B01635-B150-4589-BDE1-B8BA1137D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4" b="90206" l="9653" r="89961">
                        <a14:foregroundMark x1="59846" y1="42268" x2="59846" y2="42268"/>
                        <a14:foregroundMark x1="54826" y1="61340" x2="54826" y2="61340"/>
                        <a14:foregroundMark x1="75290" y1="69588" x2="75290" y2="69588"/>
                        <a14:foregroundMark x1="64479" y1="62887" x2="64479" y2="62887"/>
                        <a14:foregroundMark x1="49421" y1="82990" x2="49421" y2="82990"/>
                        <a14:foregroundMark x1="37452" y1="78866" x2="37452" y2="78866"/>
                        <a14:foregroundMark x1="33977" y1="73196" x2="33977" y2="73196"/>
                        <a14:foregroundMark x1="28185" y1="63402" x2="28185" y2="63402"/>
                        <a14:foregroundMark x1="24324" y1="57732" x2="24324" y2="57732"/>
                        <a14:foregroundMark x1="31660" y1="34021" x2="31660" y2="34021"/>
                        <a14:foregroundMark x1="57143" y1="30928" x2="57143" y2="30928"/>
                        <a14:foregroundMark x1="67568" y1="42784" x2="67568" y2="42784"/>
                        <a14:foregroundMark x1="66023" y1="48969" x2="66023" y2="48969"/>
                        <a14:foregroundMark x1="66023" y1="85052" x2="66023" y2="85052"/>
                        <a14:foregroundMark x1="21622" y1="90206" x2="21622" y2="90206"/>
                        <a14:foregroundMark x1="64479" y1="64433" x2="64479" y2="64433"/>
                        <a14:foregroundMark x1="69112" y1="73196" x2="69112" y2="73196"/>
                        <a14:foregroundMark x1="64479" y1="72165" x2="64479" y2="72165"/>
                        <a14:foregroundMark x1="64093" y1="71649" x2="64093" y2="71649"/>
                        <a14:foregroundMark x1="39382" y1="70103" x2="39382" y2="70103"/>
                        <a14:foregroundMark x1="39382" y1="70103" x2="39382" y2="70103"/>
                        <a14:foregroundMark x1="33977" y1="47938" x2="33977" y2="47938"/>
                        <a14:foregroundMark x1="33977" y1="47938" x2="33977" y2="47938"/>
                        <a14:foregroundMark x1="36680" y1="53093" x2="36680" y2="53093"/>
                        <a14:foregroundMark x1="36680" y1="53093" x2="36680" y2="53093"/>
                        <a14:foregroundMark x1="44015" y1="58247" x2="44015" y2="58247"/>
                        <a14:foregroundMark x1="44015" y1="58247" x2="44015" y2="58247"/>
                        <a14:foregroundMark x1="42857" y1="42268" x2="42857" y2="42268"/>
                        <a14:foregroundMark x1="42857" y1="42268" x2="42857" y2="42268"/>
                        <a14:foregroundMark x1="44788" y1="51546" x2="44788" y2="51546"/>
                        <a14:foregroundMark x1="28185" y1="61340" x2="28185" y2="61340"/>
                        <a14:foregroundMark x1="25483" y1="64433" x2="25483" y2="64433"/>
                        <a14:foregroundMark x1="25483" y1="67010" x2="25483" y2="670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5331" y="679220"/>
            <a:ext cx="5885001" cy="4408071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DD7D5D03-6DBF-44C3-8BB2-40D076B1DA82}"/>
              </a:ext>
            </a:extLst>
          </p:cNvPr>
          <p:cNvSpPr txBox="1"/>
          <p:nvPr/>
        </p:nvSpPr>
        <p:spPr>
          <a:xfrm>
            <a:off x="881269" y="1265316"/>
            <a:ext cx="5885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Read &amp; Find</a:t>
            </a:r>
            <a:endParaRPr lang="zh-TW" altLang="en-US" sz="54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01285E6-5200-4B85-9C77-8C1E5634674F}"/>
              </a:ext>
            </a:extLst>
          </p:cNvPr>
          <p:cNvSpPr/>
          <p:nvPr/>
        </p:nvSpPr>
        <p:spPr>
          <a:xfrm>
            <a:off x="814062" y="2597265"/>
            <a:ext cx="5721438" cy="21849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600"/>
              </a:lnSpc>
            </a:pPr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請利用</a:t>
            </a:r>
            <a:r>
              <a:rPr lang="en-US" altLang="zh-TW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  <a:endParaRPr lang="en-US" altLang="zh-TW" sz="4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5600"/>
              </a:lnSpc>
            </a:pPr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閱讀</a:t>
            </a:r>
            <a:r>
              <a:rPr lang="en-US" altLang="zh-TW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PBL</a:t>
            </a:r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定義 </a:t>
            </a:r>
            <a:endParaRPr lang="en-US" altLang="zh-TW" sz="4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5600"/>
              </a:lnSpc>
            </a:pPr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聚焦於</a:t>
            </a:r>
            <a:r>
              <a:rPr lang="en-US" altLang="zh-TW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PBL</a:t>
            </a:r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課程重要元素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9091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06;p3">
            <a:extLst>
              <a:ext uri="{FF2B5EF4-FFF2-40B4-BE49-F238E27FC236}">
                <a16:creationId xmlns:a16="http://schemas.microsoft.com/office/drawing/2014/main" id="{E469F621-EF00-4ADB-A1E5-638FAD20835D}"/>
              </a:ext>
            </a:extLst>
          </p:cNvPr>
          <p:cNvSpPr txBox="1">
            <a:spLocks noGrp="1"/>
          </p:cNvSpPr>
          <p:nvPr/>
        </p:nvSpPr>
        <p:spPr>
          <a:xfrm>
            <a:off x="436180" y="561840"/>
            <a:ext cx="7280464" cy="4306067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  <a:defRPr sz="44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3663" lvl="0" indent="0">
              <a:lnSpc>
                <a:spcPts val="64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Pts val="2400"/>
            </a:pPr>
            <a:r>
              <a:rPr lang="en-US" altLang="zh-TW" sz="4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/>
              </a:rPr>
              <a:t>Q</a:t>
            </a:r>
            <a:r>
              <a:rPr lang="zh-TW" altLang="en-US" sz="4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/>
              </a:rPr>
              <a:t>：</a:t>
            </a:r>
            <a:r>
              <a:rPr lang="zh-TW" altLang="en-US" sz="4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請問各種</a:t>
            </a:r>
            <a:r>
              <a:rPr lang="en-US" altLang="zh-TW" sz="4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PBL</a:t>
            </a:r>
            <a:r>
              <a:rPr lang="zh-TW" altLang="en-US" sz="4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的定義</a:t>
            </a:r>
            <a:r>
              <a:rPr lang="en-US" altLang="zh-TW" sz="4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TW" altLang="en-US" sz="4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解釋，包含哪些重要元素</a:t>
            </a:r>
            <a:r>
              <a:rPr lang="en-US" altLang="zh-TW" sz="42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?</a:t>
            </a:r>
            <a:endParaRPr lang="en-US" sz="4200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BFD129A-5C41-46E3-8BE6-2F113FDB7326}"/>
              </a:ext>
            </a:extLst>
          </p:cNvPr>
          <p:cNvSpPr txBox="1"/>
          <p:nvPr/>
        </p:nvSpPr>
        <p:spPr>
          <a:xfrm>
            <a:off x="762228" y="3036636"/>
            <a:ext cx="555828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個別將想法寫在便利貼上，每張一個重要元素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1min</a:t>
            </a:r>
          </a:p>
          <a:p>
            <a:pPr marL="742950" indent="-742950">
              <a:buAutoNum type="arabicPeriod"/>
            </a:pP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buAutoNum type="arabicPeriod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組內分享答案，討論各元素意涵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3min</a:t>
            </a:r>
          </a:p>
          <a:p>
            <a:pPr marL="742950" indent="-742950">
              <a:buAutoNum type="arabicPeriod"/>
            </a:pPr>
            <a:endParaRPr lang="en-US" altLang="zh-TW" sz="3600" dirty="0"/>
          </a:p>
          <a:p>
            <a:pPr marL="742950" indent="-742950">
              <a:buAutoNum type="arabicPeriod"/>
            </a:pPr>
            <a:endParaRPr lang="zh-TW" altLang="en-US" sz="3600" dirty="0"/>
          </a:p>
        </p:txBody>
      </p:sp>
      <p:pic>
        <p:nvPicPr>
          <p:cNvPr id="1026" name="Picture 2" descr="Library Cartoon png download - 1314*1006 - Free Transparent Book Discussion  Club png Download. - CleanPNG / KissPNG">
            <a:extLst>
              <a:ext uri="{FF2B5EF4-FFF2-40B4-BE49-F238E27FC236}">
                <a16:creationId xmlns:a16="http://schemas.microsoft.com/office/drawing/2014/main" id="{7B984EE8-1C3D-4ECB-B4BE-D0E7CD274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417" y="2427011"/>
            <a:ext cx="4734080" cy="367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5944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文字方塊 2">
            <a:extLst>
              <a:ext uri="{FF2B5EF4-FFF2-40B4-BE49-F238E27FC236}">
                <a16:creationId xmlns:a16="http://schemas.microsoft.com/office/drawing/2014/main" id="{799BEBCC-5675-4055-9362-C81F70CE3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388" y="618814"/>
            <a:ext cx="11781612" cy="627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lnSpc>
                <a:spcPts val="4100"/>
              </a:lnSpc>
              <a:spcBef>
                <a:spcPct val="0"/>
              </a:spcBef>
              <a:buFontTx/>
              <a:buNone/>
            </a:pPr>
            <a:r>
              <a:rPr lang="en-US" altLang="zh-TW" sz="48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PBL</a:t>
            </a:r>
            <a:r>
              <a:rPr lang="zh-TW" altLang="en-US" sz="48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專題式學習－</a:t>
            </a:r>
            <a:r>
              <a:rPr lang="zh-TW" altLang="en-US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國家教育研究院雙語詞彙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EB1BFE1-7432-4525-AA7E-126F2E56C11A}"/>
              </a:ext>
            </a:extLst>
          </p:cNvPr>
          <p:cNvSpPr txBox="1"/>
          <p:nvPr/>
        </p:nvSpPr>
        <p:spPr>
          <a:xfrm>
            <a:off x="1186440" y="1543848"/>
            <a:ext cx="9987082" cy="4960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kumimoji="1" lang="zh-TW" altLang="en-US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利用高</a:t>
            </a:r>
            <a:r>
              <a:rPr kumimoji="1" lang="zh-TW" altLang="en-US" sz="40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真實性</a:t>
            </a:r>
            <a:r>
              <a:rPr kumimoji="1" lang="zh-TW" altLang="en-US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的內容、</a:t>
            </a:r>
            <a:r>
              <a:rPr kumimoji="1" lang="zh-TW" altLang="en-US" sz="40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真實性</a:t>
            </a:r>
            <a:r>
              <a:rPr kumimoji="1" lang="zh-TW" altLang="en-US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評量、</a:t>
            </a:r>
            <a:r>
              <a:rPr kumimoji="1" lang="zh-TW" altLang="en-US" sz="40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學習者導向</a:t>
            </a:r>
            <a:r>
              <a:rPr kumimoji="1" lang="zh-TW" altLang="en-US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的學習活動，提供學習者</a:t>
            </a:r>
            <a:r>
              <a:rPr kumimoji="1" lang="zh-TW" altLang="en-US" sz="40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擬真而複雜</a:t>
            </a:r>
            <a:r>
              <a:rPr kumimoji="1" lang="zh-TW" altLang="en-US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的專題計劃與</a:t>
            </a:r>
            <a:r>
              <a:rPr kumimoji="1" lang="zh-TW" altLang="en-US" sz="40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引導問題</a:t>
            </a:r>
            <a:r>
              <a:rPr kumimoji="1" lang="zh-TW" altLang="en-US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kumimoji="1" lang="en-US" altLang="zh-TW" sz="2800" kern="1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kumimoji="1" lang="zh-TW" altLang="en-US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是根基於建構主義理念的一種學習方式，其目的在消除在學習後知識僵化的現象，藉由專題安排複雜且真實的任務，</a:t>
            </a:r>
            <a:r>
              <a:rPr kumimoji="1" lang="zh-TW" altLang="en-US" sz="40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統整</a:t>
            </a:r>
            <a:r>
              <a:rPr kumimoji="1" lang="zh-TW" altLang="en-US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不同學科領域知識的學習，學習者經由一連串的探索行動，以及</a:t>
            </a:r>
            <a:r>
              <a:rPr kumimoji="1" lang="zh-TW" altLang="en-US" sz="40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合作學習</a:t>
            </a:r>
            <a:r>
              <a:rPr kumimoji="1" lang="zh-TW" altLang="en-US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的情境，學習問題解決的知能以及知識活用的技能。</a:t>
            </a:r>
            <a:endParaRPr kumimoji="1" lang="en-US" altLang="zh-TW" sz="3200" kern="1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3277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83D316EF-F0F7-4E78-8447-3C722E6F15AC}"/>
              </a:ext>
            </a:extLst>
          </p:cNvPr>
          <p:cNvGrpSpPr/>
          <p:nvPr/>
        </p:nvGrpSpPr>
        <p:grpSpPr>
          <a:xfrm>
            <a:off x="4028141" y="1272424"/>
            <a:ext cx="4539916" cy="1216748"/>
            <a:chOff x="3962400" y="1844842"/>
            <a:chExt cx="4539916" cy="1216748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F68F89AD-A240-44A4-BD77-81F95A4EDE44}"/>
                </a:ext>
              </a:extLst>
            </p:cNvPr>
            <p:cNvSpPr/>
            <p:nvPr/>
          </p:nvSpPr>
          <p:spPr>
            <a:xfrm>
              <a:off x="4398186" y="2945228"/>
              <a:ext cx="3636000" cy="116362"/>
            </a:xfrm>
            <a:prstGeom prst="rect">
              <a:avLst/>
            </a:prstGeom>
            <a:gradFill flip="none" rotWithShape="1">
              <a:gsLst>
                <a:gs pos="61000">
                  <a:srgbClr val="49C0A0"/>
                </a:gs>
                <a:gs pos="0">
                  <a:srgbClr val="92D050"/>
                </a:gs>
                <a:gs pos="99000">
                  <a:srgbClr val="00B0F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2800"/>
            </a:p>
          </p:txBody>
        </p:sp>
        <p:sp>
          <p:nvSpPr>
            <p:cNvPr id="21" name="文字方塊 24">
              <a:extLst>
                <a:ext uri="{FF2B5EF4-FFF2-40B4-BE49-F238E27FC236}">
                  <a16:creationId xmlns:a16="http://schemas.microsoft.com/office/drawing/2014/main" id="{097375D0-7E47-4697-997B-FE872432A30F}"/>
                </a:ext>
              </a:extLst>
            </p:cNvPr>
            <p:cNvSpPr txBox="1"/>
            <p:nvPr/>
          </p:nvSpPr>
          <p:spPr>
            <a:xfrm>
              <a:off x="3962400" y="1844842"/>
              <a:ext cx="45399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0"/>
                  <a:cs typeface="Arial Unicode MS" panose="020B0604020202020204" pitchFamily="34" charset="-12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0"/>
                  <a:cs typeface="Arial Unicode MS" panose="020B0604020202020204" pitchFamily="34" charset="-12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0"/>
                  <a:cs typeface="Arial Unicode MS" panose="020B0604020202020204" pitchFamily="34" charset="-12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0"/>
                  <a:cs typeface="Arial Unicode MS" panose="020B0604020202020204" pitchFamily="34" charset="-12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0"/>
                  <a:cs typeface="Arial Unicode MS" panose="020B0604020202020204" pitchFamily="34" charset="-120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0"/>
                  <a:cs typeface="Arial Unicode MS" panose="020B0604020202020204" pitchFamily="34" charset="-120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0"/>
                  <a:cs typeface="Arial Unicode MS" panose="020B0604020202020204" pitchFamily="34" charset="-120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0"/>
                  <a:cs typeface="Arial Unicode MS" panose="020B0604020202020204" pitchFamily="34" charset="-120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0"/>
                  <a:cs typeface="Arial Unicode MS" panose="020B0604020202020204" pitchFamily="34" charset="-120"/>
                </a:defRPr>
              </a:lvl9pPr>
            </a:lstStyle>
            <a:p>
              <a:pPr algn="ctr"/>
              <a:r>
                <a:rPr lang="zh-TW" altLang="en-US" sz="7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簡報大綱</a:t>
              </a:r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B0B192BE-8052-412E-B8B1-252B1071F83C}"/>
              </a:ext>
            </a:extLst>
          </p:cNvPr>
          <p:cNvSpPr/>
          <p:nvPr/>
        </p:nvSpPr>
        <p:spPr>
          <a:xfrm>
            <a:off x="2740861" y="3677743"/>
            <a:ext cx="2584994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dirty="0">
                <a:solidFill>
                  <a:prstClr val="black"/>
                </a:solidFill>
                <a:latin typeface="Arial"/>
                <a:ea typeface="微軟正黑體"/>
              </a:rPr>
              <a:t>為什麼推動</a:t>
            </a:r>
            <a:r>
              <a:rPr kumimoji="0" lang="en-US" altLang="zh-TW" sz="2000" dirty="0">
                <a:solidFill>
                  <a:prstClr val="black"/>
                </a:solidFill>
                <a:latin typeface="Arial"/>
                <a:ea typeface="微軟正黑體"/>
              </a:rPr>
              <a:t>PBL?</a:t>
            </a:r>
            <a:endParaRPr kumimoji="0" lang="zh-TW" altLang="en-US" sz="2000" dirty="0">
              <a:solidFill>
                <a:prstClr val="black"/>
              </a:solidFill>
              <a:latin typeface="Arial"/>
              <a:ea typeface="微軟正黑體"/>
            </a:endParaRP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4D899B58-B06C-440B-A5B5-684A48FD3B84}"/>
              </a:ext>
            </a:extLst>
          </p:cNvPr>
          <p:cNvSpPr/>
          <p:nvPr/>
        </p:nvSpPr>
        <p:spPr>
          <a:xfrm>
            <a:off x="1523721" y="3212525"/>
            <a:ext cx="834390" cy="834390"/>
          </a:xfrm>
          <a:prstGeom prst="ellipse">
            <a:avLst/>
          </a:prstGeom>
          <a:solidFill>
            <a:srgbClr val="6BCBC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2CF0B2A5-338C-40C6-B561-A68E90CBE8CF}"/>
              </a:ext>
            </a:extLst>
          </p:cNvPr>
          <p:cNvCxnSpPr>
            <a:cxnSpLocks/>
          </p:cNvCxnSpPr>
          <p:nvPr/>
        </p:nvCxnSpPr>
        <p:spPr>
          <a:xfrm>
            <a:off x="1946631" y="3629720"/>
            <a:ext cx="3504281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lg" len="lg"/>
            <a:tailEnd type="oval" w="lg" len="lg"/>
          </a:ln>
          <a:effectLst/>
        </p:spPr>
      </p:cxnSp>
      <p:sp>
        <p:nvSpPr>
          <p:cNvPr id="7" name="文字方塊 88">
            <a:extLst>
              <a:ext uri="{FF2B5EF4-FFF2-40B4-BE49-F238E27FC236}">
                <a16:creationId xmlns:a16="http://schemas.microsoft.com/office/drawing/2014/main" id="{816C2CE2-9FE6-4B28-A762-B5E351A1AFD6}"/>
              </a:ext>
            </a:extLst>
          </p:cNvPr>
          <p:cNvSpPr txBox="1"/>
          <p:nvPr/>
        </p:nvSpPr>
        <p:spPr>
          <a:xfrm>
            <a:off x="2358111" y="3139262"/>
            <a:ext cx="3350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800" b="1" dirty="0">
                <a:solidFill>
                  <a:srgbClr val="6BCBC5"/>
                </a:solidFill>
                <a:latin typeface="Arial"/>
                <a:ea typeface="微軟正黑體"/>
              </a:rPr>
              <a:t>1.</a:t>
            </a:r>
            <a:r>
              <a:rPr kumimoji="0" lang="zh-TW" altLang="en-US" sz="2800" b="1" dirty="0">
                <a:solidFill>
                  <a:srgbClr val="6BCBC5"/>
                </a:solidFill>
                <a:latin typeface="Arial"/>
                <a:ea typeface="微軟正黑體"/>
              </a:rPr>
              <a:t> 彈性課程</a:t>
            </a:r>
            <a:r>
              <a:rPr kumimoji="0" lang="en-US" altLang="zh-TW" sz="2800" b="1" dirty="0" err="1">
                <a:solidFill>
                  <a:srgbClr val="6BCBC5"/>
                </a:solidFill>
                <a:latin typeface="Arial"/>
                <a:ea typeface="微軟正黑體"/>
              </a:rPr>
              <a:t>vsPBL</a:t>
            </a:r>
            <a:endParaRPr kumimoji="0" lang="zh-TW" altLang="en-US" sz="2800" b="1" dirty="0">
              <a:solidFill>
                <a:srgbClr val="6BCBC5"/>
              </a:solidFill>
              <a:latin typeface="Arial"/>
              <a:ea typeface="微軟正黑體"/>
            </a:endParaRP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D9537BA4-D114-4C07-800D-A46900A54B9F}"/>
              </a:ext>
            </a:extLst>
          </p:cNvPr>
          <p:cNvSpPr/>
          <p:nvPr/>
        </p:nvSpPr>
        <p:spPr>
          <a:xfrm>
            <a:off x="1594828" y="4629218"/>
            <a:ext cx="834390" cy="834390"/>
          </a:xfrm>
          <a:prstGeom prst="ellipse">
            <a:avLst/>
          </a:prstGeom>
          <a:solidFill>
            <a:srgbClr val="F5C63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C533EB8E-5F2D-496B-9D22-65E48AF1DFF5}"/>
              </a:ext>
            </a:extLst>
          </p:cNvPr>
          <p:cNvCxnSpPr>
            <a:cxnSpLocks/>
          </p:cNvCxnSpPr>
          <p:nvPr/>
        </p:nvCxnSpPr>
        <p:spPr>
          <a:xfrm>
            <a:off x="1971740" y="5062738"/>
            <a:ext cx="3510703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lg" len="lg"/>
            <a:tailEnd type="oval" w="lg" len="lg"/>
          </a:ln>
          <a:effectLst/>
        </p:spPr>
      </p:cxnSp>
      <p:sp>
        <p:nvSpPr>
          <p:cNvPr id="11" name="文字方塊 88">
            <a:extLst>
              <a:ext uri="{FF2B5EF4-FFF2-40B4-BE49-F238E27FC236}">
                <a16:creationId xmlns:a16="http://schemas.microsoft.com/office/drawing/2014/main" id="{D2445A19-DCAB-453A-A9AA-289B1E30E6D8}"/>
              </a:ext>
            </a:extLst>
          </p:cNvPr>
          <p:cNvSpPr txBox="1"/>
          <p:nvPr/>
        </p:nvSpPr>
        <p:spPr>
          <a:xfrm>
            <a:off x="2429218" y="4539518"/>
            <a:ext cx="2961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800" b="1" dirty="0">
                <a:solidFill>
                  <a:srgbClr val="F5C636"/>
                </a:solidFill>
                <a:latin typeface="Arial"/>
                <a:ea typeface="微軟正黑體"/>
              </a:rPr>
              <a:t>2.</a:t>
            </a:r>
            <a:r>
              <a:rPr kumimoji="0" lang="zh-TW" altLang="en-US" sz="2800" b="1" dirty="0">
                <a:solidFill>
                  <a:srgbClr val="F5C636"/>
                </a:solidFill>
                <a:latin typeface="Arial"/>
                <a:ea typeface="微軟正黑體"/>
              </a:rPr>
              <a:t> </a:t>
            </a:r>
            <a:r>
              <a:rPr kumimoji="0" lang="en-US" altLang="zh-TW" sz="2800" b="1" dirty="0">
                <a:solidFill>
                  <a:srgbClr val="F5C636"/>
                </a:solidFill>
                <a:latin typeface="Arial"/>
                <a:ea typeface="微軟正黑體"/>
              </a:rPr>
              <a:t>What is PBL?</a:t>
            </a:r>
            <a:endParaRPr kumimoji="0" lang="zh-TW" altLang="en-US" sz="2800" b="1" dirty="0">
              <a:solidFill>
                <a:srgbClr val="F5C636"/>
              </a:solidFill>
              <a:latin typeface="Arial"/>
              <a:ea typeface="微軟正黑體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349610D-6D42-4ED1-9B3F-272A3947F8E1}"/>
              </a:ext>
            </a:extLst>
          </p:cNvPr>
          <p:cNvSpPr/>
          <p:nvPr/>
        </p:nvSpPr>
        <p:spPr>
          <a:xfrm>
            <a:off x="7739147" y="3760410"/>
            <a:ext cx="3107527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如何把現有彈性課程轉化符合</a:t>
            </a:r>
            <a:r>
              <a:rPr kumimoji="0"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PBL</a:t>
            </a:r>
            <a:r>
              <a:rPr kumimoji="0"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精神</a:t>
            </a:r>
            <a:r>
              <a:rPr kumimoji="0"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kumimoji="0" lang="zh-TW" alt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275FCF58-1816-46C5-8A27-BE94332FAB9D}"/>
              </a:ext>
            </a:extLst>
          </p:cNvPr>
          <p:cNvSpPr/>
          <p:nvPr/>
        </p:nvSpPr>
        <p:spPr>
          <a:xfrm>
            <a:off x="6483396" y="3212525"/>
            <a:ext cx="834390" cy="834390"/>
          </a:xfrm>
          <a:prstGeom prst="ellipse">
            <a:avLst/>
          </a:prstGeom>
          <a:solidFill>
            <a:srgbClr val="FF614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0B06755C-E74B-47C6-AA76-D211A8D84E72}"/>
              </a:ext>
            </a:extLst>
          </p:cNvPr>
          <p:cNvCxnSpPr>
            <a:cxnSpLocks/>
          </p:cNvCxnSpPr>
          <p:nvPr/>
        </p:nvCxnSpPr>
        <p:spPr>
          <a:xfrm>
            <a:off x="6906306" y="3629720"/>
            <a:ext cx="3730163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lg" len="lg"/>
            <a:tailEnd type="oval" w="lg" len="lg"/>
          </a:ln>
          <a:effectLst/>
        </p:spPr>
      </p:cxnSp>
      <p:sp>
        <p:nvSpPr>
          <p:cNvPr id="15" name="文字方塊 88">
            <a:extLst>
              <a:ext uri="{FF2B5EF4-FFF2-40B4-BE49-F238E27FC236}">
                <a16:creationId xmlns:a16="http://schemas.microsoft.com/office/drawing/2014/main" id="{9DA9356B-949A-4902-8540-FFC39EFA4256}"/>
              </a:ext>
            </a:extLst>
          </p:cNvPr>
          <p:cNvSpPr txBox="1"/>
          <p:nvPr/>
        </p:nvSpPr>
        <p:spPr>
          <a:xfrm>
            <a:off x="7317784" y="3145535"/>
            <a:ext cx="3528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800" b="1" dirty="0">
                <a:solidFill>
                  <a:srgbClr val="FF614C"/>
                </a:solidFill>
                <a:latin typeface="Arial"/>
                <a:ea typeface="微軟正黑體"/>
              </a:rPr>
              <a:t>3.</a:t>
            </a:r>
            <a:r>
              <a:rPr kumimoji="0" lang="zh-TW" altLang="en-US" sz="2800" b="1" dirty="0">
                <a:solidFill>
                  <a:srgbClr val="FF614C"/>
                </a:solidFill>
                <a:latin typeface="Arial"/>
                <a:ea typeface="微軟正黑體"/>
              </a:rPr>
              <a:t> 彈性課程轉化實作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FEAD367-7DCC-4079-A072-D5B5F72D8F17}"/>
              </a:ext>
            </a:extLst>
          </p:cNvPr>
          <p:cNvSpPr/>
          <p:nvPr/>
        </p:nvSpPr>
        <p:spPr>
          <a:xfrm>
            <a:off x="7755649" y="5199052"/>
            <a:ext cx="3140865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000" dirty="0">
                <a:solidFill>
                  <a:prstClr val="black"/>
                </a:solidFill>
                <a:latin typeface="Arial"/>
                <a:ea typeface="微軟正黑體"/>
              </a:rPr>
              <a:t>PBL</a:t>
            </a:r>
            <a:r>
              <a:rPr kumimoji="0" lang="zh-TW" altLang="en-US" sz="2000" dirty="0">
                <a:solidFill>
                  <a:prstClr val="black"/>
                </a:solidFill>
                <a:latin typeface="Arial"/>
                <a:ea typeface="微軟正黑體"/>
              </a:rPr>
              <a:t>帶給學生什麼未來</a:t>
            </a:r>
            <a:r>
              <a:rPr kumimoji="0" lang="en-US" altLang="zh-TW" sz="2000" dirty="0">
                <a:solidFill>
                  <a:prstClr val="black"/>
                </a:solidFill>
                <a:latin typeface="Arial"/>
                <a:ea typeface="微軟正黑體"/>
              </a:rPr>
              <a:t>?</a:t>
            </a:r>
            <a:endParaRPr kumimoji="0" lang="zh-TW" altLang="en-US" sz="2000" dirty="0">
              <a:solidFill>
                <a:prstClr val="black"/>
              </a:solidFill>
              <a:latin typeface="Arial"/>
              <a:ea typeface="微軟正黑體"/>
            </a:endParaRPr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981E6831-B42E-4A19-B70E-9E801992EB4F}"/>
              </a:ext>
            </a:extLst>
          </p:cNvPr>
          <p:cNvSpPr/>
          <p:nvPr/>
        </p:nvSpPr>
        <p:spPr>
          <a:xfrm>
            <a:off x="6483396" y="4690202"/>
            <a:ext cx="834390" cy="834390"/>
          </a:xfrm>
          <a:prstGeom prst="ellipse">
            <a:avLst/>
          </a:prstGeom>
          <a:solidFill>
            <a:srgbClr val="9ACA9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E4EB9BE5-9391-498F-8AA3-36322B7F8BB0}"/>
              </a:ext>
            </a:extLst>
          </p:cNvPr>
          <p:cNvCxnSpPr>
            <a:cxnSpLocks/>
          </p:cNvCxnSpPr>
          <p:nvPr/>
        </p:nvCxnSpPr>
        <p:spPr>
          <a:xfrm>
            <a:off x="6906306" y="5107397"/>
            <a:ext cx="3761973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lg" len="lg"/>
            <a:tailEnd type="oval" w="lg" len="lg"/>
          </a:ln>
          <a:effectLst/>
        </p:spPr>
      </p:cxnSp>
      <p:sp>
        <p:nvSpPr>
          <p:cNvPr id="19" name="文字方塊 88">
            <a:extLst>
              <a:ext uri="{FF2B5EF4-FFF2-40B4-BE49-F238E27FC236}">
                <a16:creationId xmlns:a16="http://schemas.microsoft.com/office/drawing/2014/main" id="{81E7E2D1-D815-4C70-8994-E3994EC7F28F}"/>
              </a:ext>
            </a:extLst>
          </p:cNvPr>
          <p:cNvSpPr txBox="1"/>
          <p:nvPr/>
        </p:nvSpPr>
        <p:spPr>
          <a:xfrm>
            <a:off x="7317786" y="4623212"/>
            <a:ext cx="2961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800" b="1">
                <a:solidFill>
                  <a:srgbClr val="9ACA9F"/>
                </a:solidFill>
                <a:latin typeface="Arial"/>
                <a:ea typeface="微軟正黑體"/>
              </a:rPr>
              <a:t>4.</a:t>
            </a:r>
            <a:r>
              <a:rPr kumimoji="0" lang="zh-TW" altLang="en-US" sz="2800" b="1">
                <a:solidFill>
                  <a:srgbClr val="9ACA9F"/>
                </a:solidFill>
                <a:latin typeface="Arial"/>
                <a:ea typeface="微軟正黑體"/>
              </a:rPr>
              <a:t> 結語與展望</a:t>
            </a:r>
            <a:endParaRPr kumimoji="0" lang="zh-TW" altLang="en-US" sz="2800" b="1" dirty="0">
              <a:solidFill>
                <a:srgbClr val="9ACA9F"/>
              </a:solidFill>
              <a:latin typeface="Arial"/>
              <a:ea typeface="微軟正黑體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1DB7600-C445-4705-B745-5539138DB05B}"/>
              </a:ext>
            </a:extLst>
          </p:cNvPr>
          <p:cNvSpPr/>
          <p:nvPr/>
        </p:nvSpPr>
        <p:spPr>
          <a:xfrm>
            <a:off x="2865918" y="5077999"/>
            <a:ext cx="2584994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2000" dirty="0">
                <a:solidFill>
                  <a:prstClr val="black"/>
                </a:solidFill>
                <a:latin typeface="Arial"/>
                <a:ea typeface="微軟正黑體"/>
              </a:rPr>
              <a:t>PBL</a:t>
            </a:r>
            <a:r>
              <a:rPr kumimoji="0" lang="zh-TW" altLang="en-US" sz="2000" dirty="0">
                <a:solidFill>
                  <a:prstClr val="black"/>
                </a:solidFill>
                <a:latin typeface="Arial"/>
                <a:ea typeface="微軟正黑體"/>
              </a:rPr>
              <a:t>是什麼</a:t>
            </a:r>
            <a:r>
              <a:rPr kumimoji="0" lang="en-US" altLang="zh-TW" sz="2000" dirty="0">
                <a:solidFill>
                  <a:prstClr val="black"/>
                </a:solidFill>
                <a:latin typeface="Arial"/>
                <a:ea typeface="微軟正黑體"/>
              </a:rPr>
              <a:t>?</a:t>
            </a:r>
            <a:endParaRPr kumimoji="0" lang="zh-TW" altLang="en-US" sz="2000" dirty="0">
              <a:solidFill>
                <a:prstClr val="black"/>
              </a:solidFill>
              <a:latin typeface="Arial"/>
              <a:ea typeface="微軟正黑體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0795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文字方塊 2">
            <a:extLst>
              <a:ext uri="{FF2B5EF4-FFF2-40B4-BE49-F238E27FC236}">
                <a16:creationId xmlns:a16="http://schemas.microsoft.com/office/drawing/2014/main" id="{799BEBCC-5675-4055-9362-C81F70CE3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" y="685074"/>
            <a:ext cx="10620375" cy="63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lnSpc>
                <a:spcPts val="4100"/>
              </a:lnSpc>
              <a:spcBef>
                <a:spcPct val="0"/>
              </a:spcBef>
              <a:buFontTx/>
              <a:buNone/>
            </a:pPr>
            <a:r>
              <a:rPr lang="en-US" altLang="zh-TW" sz="48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PBL</a:t>
            </a:r>
            <a:r>
              <a:rPr lang="zh-TW" altLang="en-US" sz="48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專題式學習－ </a:t>
            </a:r>
            <a:r>
              <a:rPr lang="en-US" altLang="zh-TW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Thomas, J. W. (2000)</a:t>
            </a:r>
            <a:endParaRPr lang="zh-TW" altLang="en-US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D4CE2D8-9131-4643-AA3B-370DD374C0A0}"/>
              </a:ext>
            </a:extLst>
          </p:cNvPr>
          <p:cNvSpPr txBox="1"/>
          <p:nvPr/>
        </p:nvSpPr>
        <p:spPr>
          <a:xfrm>
            <a:off x="1007123" y="1753209"/>
            <a:ext cx="10255610" cy="4460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kumimoji="1" lang="zh-TW" altLang="en-US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使用「專題」來組織學習的一種學習模式。「專題」由一連串</a:t>
            </a:r>
            <a:r>
              <a:rPr kumimoji="1" lang="zh-TW" altLang="en-US" sz="40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真實且複雜的任務</a:t>
            </a:r>
            <a:r>
              <a:rPr kumimoji="1" lang="zh-TW" altLang="en-US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組成，有著具</a:t>
            </a:r>
            <a:r>
              <a:rPr kumimoji="1" lang="zh-TW" altLang="en-US" sz="40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挑戰性的疑難問題</a:t>
            </a:r>
            <a:r>
              <a:rPr kumimoji="1" lang="zh-TW" altLang="en-US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，包括需要學生發想設計、問題解決、決策擬定或進行研究活動，讓學生有機會進行較長期，且以</a:t>
            </a:r>
            <a:r>
              <a:rPr kumimoji="1" lang="zh-TW" altLang="en-US" sz="40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學生為中心</a:t>
            </a:r>
            <a:r>
              <a:rPr kumimoji="1" lang="zh-TW" altLang="en-US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的活動，最終能完成實質的成品或呈現報告。</a:t>
            </a:r>
            <a:endParaRPr kumimoji="1" lang="en-US" altLang="zh-TW" sz="3200" kern="1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ts val="4800"/>
              </a:lnSpc>
            </a:pPr>
            <a:r>
              <a:rPr kumimoji="1" lang="en-US" altLang="zh-TW" i="1" kern="100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en-US" altLang="zh-TW" i="1" dirty="0">
                <a:solidFill>
                  <a:schemeClr val="tx2"/>
                </a:solidFill>
              </a:rPr>
              <a:t> </a:t>
            </a:r>
            <a:r>
              <a:rPr kumimoji="1" lang="en-US" altLang="zh-TW" kern="100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A review of research on project-based learning. San Rafael, CA: Autodesk Foundation. 》</a:t>
            </a:r>
            <a:endParaRPr kumimoji="1" lang="zh-TW" altLang="en-US" kern="100" dirty="0">
              <a:solidFill>
                <a:schemeClr val="tx2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6906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文字方塊 2">
            <a:extLst>
              <a:ext uri="{FF2B5EF4-FFF2-40B4-BE49-F238E27FC236}">
                <a16:creationId xmlns:a16="http://schemas.microsoft.com/office/drawing/2014/main" id="{799BEBCC-5675-4055-9362-C81F70CE3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" y="512796"/>
            <a:ext cx="10620375" cy="11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lnSpc>
                <a:spcPts val="4100"/>
              </a:lnSpc>
              <a:spcBef>
                <a:spcPct val="0"/>
              </a:spcBef>
              <a:buFontTx/>
              <a:buNone/>
            </a:pPr>
            <a:r>
              <a:rPr lang="en-US" altLang="zh-TW" sz="48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PBL</a:t>
            </a:r>
            <a:r>
              <a:rPr lang="zh-TW" altLang="en-US" sz="48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專題式學習</a:t>
            </a:r>
            <a:endParaRPr lang="en-US" altLang="zh-TW" sz="4800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4100"/>
              </a:lnSpc>
              <a:spcBef>
                <a:spcPct val="0"/>
              </a:spcBef>
              <a:buFontTx/>
              <a:buNone/>
            </a:pPr>
            <a:r>
              <a:rPr lang="en-US" altLang="zh-TW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The George Lucas Educational Foundation, 2007</a:t>
            </a:r>
            <a:endParaRPr lang="zh-TW" altLang="en-US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D4CE2D8-9131-4643-AA3B-370DD374C0A0}"/>
              </a:ext>
            </a:extLst>
          </p:cNvPr>
          <p:cNvSpPr txBox="1"/>
          <p:nvPr/>
        </p:nvSpPr>
        <p:spPr>
          <a:xfrm>
            <a:off x="785812" y="1909273"/>
            <a:ext cx="10439640" cy="4948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ts val="4800"/>
              </a:lnSpc>
              <a:buFont typeface="Arial" panose="020B0604020202020204" pitchFamily="34" charset="0"/>
              <a:buChar char="•"/>
              <a:defRPr/>
            </a:pPr>
            <a:r>
              <a:rPr kumimoji="1" lang="zh-TW" altLang="en-US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是一種被激發的課程，以專題目標作為標準的導向學習</a:t>
            </a:r>
          </a:p>
          <a:p>
            <a:pPr marL="457200" indent="-457200">
              <a:lnSpc>
                <a:spcPts val="4800"/>
              </a:lnSpc>
              <a:buFont typeface="Arial" panose="020B0604020202020204" pitchFamily="34" charset="0"/>
              <a:buChar char="•"/>
              <a:defRPr/>
            </a:pPr>
            <a:r>
              <a:rPr kumimoji="1" lang="zh-TW" altLang="en-US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必須要有問題，或是教師提出每一位學生都能得到答案的問題。</a:t>
            </a:r>
          </a:p>
          <a:p>
            <a:pPr marL="457200" indent="-457200">
              <a:lnSpc>
                <a:spcPts val="4800"/>
              </a:lnSpc>
              <a:buFont typeface="Arial" panose="020B0604020202020204" pitchFamily="34" charset="0"/>
              <a:buChar char="•"/>
              <a:defRPr/>
            </a:pPr>
            <a:r>
              <a:rPr kumimoji="1" lang="zh-TW" altLang="en-US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要求學生去研究一個議題或是專題，這些</a:t>
            </a:r>
            <a:r>
              <a:rPr kumimoji="1" lang="zh-TW" altLang="en-US" sz="40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問題</a:t>
            </a:r>
            <a:r>
              <a:rPr kumimoji="1" lang="zh-TW" altLang="en-US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必須來自於</a:t>
            </a:r>
            <a:r>
              <a:rPr kumimoji="1" lang="zh-TW" altLang="en-US" sz="40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實際生活</a:t>
            </a:r>
            <a:r>
              <a:rPr kumimoji="1" lang="zh-TW" altLang="en-US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之中，並且是</a:t>
            </a:r>
            <a:r>
              <a:rPr kumimoji="1" lang="zh-TW" altLang="en-US" sz="40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跨學科領域</a:t>
            </a:r>
            <a:r>
              <a:rPr kumimoji="1" lang="zh-TW" altLang="en-US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的專題。</a:t>
            </a:r>
            <a:endParaRPr kumimoji="1" lang="en-US" altLang="zh-TW" sz="3200" kern="1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457200" indent="-457200">
              <a:lnSpc>
                <a:spcPts val="4800"/>
              </a:lnSpc>
              <a:buFont typeface="Arial" panose="020B0604020202020204" pitchFamily="34" charset="0"/>
              <a:buChar char="•"/>
              <a:defRPr/>
            </a:pPr>
            <a:r>
              <a:rPr kumimoji="1" lang="zh-TW" altLang="en-US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為了探索</a:t>
            </a:r>
            <a:r>
              <a:rPr kumimoji="1" lang="zh-TW" altLang="en-US" sz="40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複雜性</a:t>
            </a:r>
            <a:r>
              <a:rPr kumimoji="1" lang="zh-TW" altLang="en-US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的議題，</a:t>
            </a:r>
            <a:r>
              <a:rPr kumimoji="1" lang="en-US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PBL </a:t>
            </a:r>
            <a:r>
              <a:rPr kumimoji="1" lang="zh-TW" altLang="en-US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是培養抽象化思考、提昇智力的實作作業。</a:t>
            </a:r>
            <a:endParaRPr kumimoji="1" lang="zh-TW" altLang="en-US" sz="3200" kern="100" dirty="0">
              <a:solidFill>
                <a:schemeClr val="accent3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ts val="4800"/>
              </a:lnSpc>
            </a:pPr>
            <a:endParaRPr kumimoji="1" lang="zh-TW" altLang="en-US" sz="2800" kern="100" dirty="0">
              <a:solidFill>
                <a:schemeClr val="accent3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2476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文字方塊 2">
            <a:extLst>
              <a:ext uri="{FF2B5EF4-FFF2-40B4-BE49-F238E27FC236}">
                <a16:creationId xmlns:a16="http://schemas.microsoft.com/office/drawing/2014/main" id="{799BEBCC-5675-4055-9362-C81F70CE3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" y="653473"/>
            <a:ext cx="10620375" cy="627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lnSpc>
                <a:spcPts val="4100"/>
              </a:lnSpc>
              <a:spcBef>
                <a:spcPct val="0"/>
              </a:spcBef>
              <a:buFontTx/>
              <a:buNone/>
            </a:pPr>
            <a:r>
              <a:rPr lang="en-US" altLang="zh-TW" sz="48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PBL</a:t>
            </a:r>
            <a:r>
              <a:rPr lang="zh-TW" altLang="en-US" sz="48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專題式學習</a:t>
            </a:r>
            <a:r>
              <a:rPr lang="zh-TW" altLang="en-US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－未來</a:t>
            </a:r>
            <a:r>
              <a:rPr lang="en-US" altLang="zh-TW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Family 2015/12/02</a:t>
            </a:r>
            <a:endParaRPr lang="zh-TW" altLang="en-US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D4CE2D8-9131-4643-AA3B-370DD374C0A0}"/>
              </a:ext>
            </a:extLst>
          </p:cNvPr>
          <p:cNvSpPr txBox="1"/>
          <p:nvPr/>
        </p:nvSpPr>
        <p:spPr>
          <a:xfrm>
            <a:off x="1047315" y="1974273"/>
            <a:ext cx="10243469" cy="4691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5200"/>
              </a:lnSpc>
              <a:buFont typeface="Arial" panose="020B0604020202020204" pitchFamily="34" charset="0"/>
              <a:buChar char="•"/>
            </a:pPr>
            <a:r>
              <a:rPr kumimoji="1" lang="zh-TW" altLang="en-US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它是以</a:t>
            </a:r>
            <a:r>
              <a:rPr kumimoji="1" lang="zh-TW" altLang="en-US" sz="40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現實世界</a:t>
            </a:r>
            <a:r>
              <a:rPr kumimoji="1" lang="zh-TW" altLang="en-US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為基礎，並且以</a:t>
            </a:r>
            <a:r>
              <a:rPr kumimoji="1" lang="zh-TW" altLang="en-US" sz="40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學生為中心</a:t>
            </a:r>
            <a:r>
              <a:rPr kumimoji="1" lang="zh-TW" altLang="en-US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的學習方式。</a:t>
            </a:r>
            <a:r>
              <a:rPr kumimoji="1" lang="en-US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PBL </a:t>
            </a:r>
            <a:r>
              <a:rPr kumimoji="1" lang="zh-TW" altLang="en-US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將學習與重大的任務或問題掛鉤，使學習者投入於問題中；</a:t>
            </a:r>
            <a:r>
              <a:rPr kumimoji="1" lang="en-US" altLang="zh-TW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PBL</a:t>
            </a:r>
            <a:r>
              <a:rPr kumimoji="1" lang="zh-TW" altLang="en-US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會設計</a:t>
            </a:r>
            <a:r>
              <a:rPr kumimoji="1" lang="zh-TW" altLang="en-US" sz="40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真實性的任務</a:t>
            </a:r>
            <a:r>
              <a:rPr kumimoji="1" lang="zh-TW" altLang="en-US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，強調把學習設置到</a:t>
            </a:r>
            <a:r>
              <a:rPr kumimoji="1" lang="zh-TW" altLang="en-US" sz="40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複雜的、有意義的問題</a:t>
            </a:r>
            <a:r>
              <a:rPr kumimoji="1" lang="zh-TW" altLang="en-US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情景中，通過學習者的自主探究和</a:t>
            </a:r>
            <a:r>
              <a:rPr kumimoji="1" lang="zh-TW" altLang="en-US" sz="40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合作</a:t>
            </a:r>
            <a:r>
              <a:rPr kumimoji="1" lang="zh-TW" altLang="en-US" sz="32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來解決問題，從而學習潛藏在問題背後的科學知識，養成解決問題的技能和自主學習的能力。</a:t>
            </a:r>
            <a:endParaRPr kumimoji="1" lang="zh-TW" altLang="en-US" sz="2800" kern="1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484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矩形 1">
            <a:extLst>
              <a:ext uri="{FF2B5EF4-FFF2-40B4-BE49-F238E27FC236}">
                <a16:creationId xmlns:a16="http://schemas.microsoft.com/office/drawing/2014/main" id="{869263F5-67DA-4371-A666-D2AC6EFD1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770" y="2204241"/>
            <a:ext cx="9838459" cy="370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342900" indent="-342900" algn="just">
              <a:lnSpc>
                <a:spcPts val="5600"/>
              </a:lnSpc>
              <a:defRPr/>
            </a:pPr>
            <a:r>
              <a:rPr lang="zh-TW" altLang="zh-TW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是一個系統化的學習模型，通過參與一系列</a:t>
            </a:r>
            <a:r>
              <a:rPr lang="zh-TW" altLang="zh-TW" sz="40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複雜</a:t>
            </a:r>
            <a:r>
              <a:rPr lang="zh-TW" altLang="zh-TW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的任務來解決</a:t>
            </a:r>
            <a:r>
              <a:rPr lang="zh-TW" altLang="zh-TW" sz="40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真實世界</a:t>
            </a:r>
            <a:r>
              <a:rPr lang="zh-TW" altLang="zh-TW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中的</a:t>
            </a:r>
            <a:r>
              <a:rPr lang="zh-TW" altLang="zh-TW" sz="4000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問題</a:t>
            </a:r>
            <a:r>
              <a:rPr lang="zh-TW" altLang="zh-TW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，包括：設計、計畫、決策、執行，交流結果等，在任務中學習知識和技能。</a:t>
            </a:r>
            <a:endParaRPr lang="en-US" altLang="zh-TW" kern="1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ts val="5600"/>
              </a:lnSpc>
              <a:defRPr/>
            </a:pPr>
            <a:r>
              <a:rPr lang="en-US" altLang="zh-TW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A</a:t>
            </a:r>
            <a:r>
              <a:rPr lang="zh-TW" altLang="en-US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project</a:t>
            </a:r>
            <a:r>
              <a:rPr lang="zh-TW" altLang="en-US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is</a:t>
            </a:r>
            <a:r>
              <a:rPr lang="zh-TW" altLang="en-US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a</a:t>
            </a:r>
            <a:r>
              <a:rPr lang="zh-TW" altLang="en-US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product.</a:t>
            </a:r>
            <a:r>
              <a:rPr lang="zh-TW" altLang="en-US" kern="1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以實作作品回應問題。</a:t>
            </a:r>
            <a:endParaRPr lang="zh-TW" altLang="zh-TW" kern="1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1443" name="文字方塊 2">
            <a:extLst>
              <a:ext uri="{FF2B5EF4-FFF2-40B4-BE49-F238E27FC236}">
                <a16:creationId xmlns:a16="http://schemas.microsoft.com/office/drawing/2014/main" id="{799BEBCC-5675-4055-9362-C81F70CE3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93" y="814246"/>
            <a:ext cx="11781612" cy="627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lnSpc>
                <a:spcPts val="4100"/>
              </a:lnSpc>
              <a:spcBef>
                <a:spcPct val="0"/>
              </a:spcBef>
              <a:buFontTx/>
              <a:buNone/>
            </a:pPr>
            <a:r>
              <a:rPr lang="en-US" altLang="zh-TW" sz="48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PBL</a:t>
            </a:r>
            <a:r>
              <a:rPr lang="zh-TW" altLang="en-US" sz="48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專題式學習－</a:t>
            </a:r>
            <a:r>
              <a:rPr lang="zh-TW" altLang="en-US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臺南大學林奇賢教授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0109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EC782C26-B4D6-4A1C-A525-F18C8B9DC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1"/>
          <a:stretch/>
        </p:blipFill>
        <p:spPr bwMode="auto">
          <a:xfrm>
            <a:off x="4336280" y="1026867"/>
            <a:ext cx="6005009" cy="53259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5345793D-37F0-427A-A7B3-D8BA0EC1A962}"/>
              </a:ext>
            </a:extLst>
          </p:cNvPr>
          <p:cNvSpPr txBox="1"/>
          <p:nvPr/>
        </p:nvSpPr>
        <p:spPr>
          <a:xfrm>
            <a:off x="5858758" y="648503"/>
            <a:ext cx="2278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持續探究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9A48499-2156-4BBA-9B7E-FF248A402053}"/>
              </a:ext>
            </a:extLst>
          </p:cNvPr>
          <p:cNvSpPr txBox="1"/>
          <p:nvPr/>
        </p:nvSpPr>
        <p:spPr>
          <a:xfrm>
            <a:off x="9315480" y="2342012"/>
            <a:ext cx="2278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具真實性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E7D009D-4C4C-4BDB-B514-39AE7E4A3E03}"/>
              </a:ext>
            </a:extLst>
          </p:cNvPr>
          <p:cNvSpPr txBox="1"/>
          <p:nvPr/>
        </p:nvSpPr>
        <p:spPr>
          <a:xfrm>
            <a:off x="2247454" y="1811614"/>
            <a:ext cx="3571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具挑戰性的問題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4046C0A-2577-470C-8BDF-24715CBA5DB1}"/>
              </a:ext>
            </a:extLst>
          </p:cNvPr>
          <p:cNvSpPr txBox="1"/>
          <p:nvPr/>
        </p:nvSpPr>
        <p:spPr>
          <a:xfrm>
            <a:off x="9651754" y="3917253"/>
            <a:ext cx="22780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學生意見表達或選擇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8FE4F7BA-A8BA-498B-9DF7-270277168CA9}"/>
              </a:ext>
            </a:extLst>
          </p:cNvPr>
          <p:cNvSpPr txBox="1"/>
          <p:nvPr/>
        </p:nvSpPr>
        <p:spPr>
          <a:xfrm>
            <a:off x="8315484" y="5748211"/>
            <a:ext cx="2278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省思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CFDD0BE6-0673-4721-8D15-7EA7B8F614DA}"/>
              </a:ext>
            </a:extLst>
          </p:cNvPr>
          <p:cNvSpPr txBox="1"/>
          <p:nvPr/>
        </p:nvSpPr>
        <p:spPr>
          <a:xfrm>
            <a:off x="3263340" y="5771575"/>
            <a:ext cx="3202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評論與修正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A5AC290D-97AB-49C3-8A08-22A7070B1CD6}"/>
              </a:ext>
            </a:extLst>
          </p:cNvPr>
          <p:cNvSpPr txBox="1"/>
          <p:nvPr/>
        </p:nvSpPr>
        <p:spPr>
          <a:xfrm>
            <a:off x="2747754" y="3871087"/>
            <a:ext cx="2278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公開成品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082776" y="6356350"/>
            <a:ext cx="2743200" cy="365125"/>
          </a:xfrm>
        </p:spPr>
        <p:txBody>
          <a:bodyPr/>
          <a:lstStyle/>
          <a:p>
            <a:fld id="{02F902F0-AFCE-47CD-A6EA-8F804319AA5B}" type="slidenum">
              <a:rPr lang="zh-TW" altLang="en-US" smtClean="0"/>
              <a:t>24</a:t>
            </a:fld>
            <a:endParaRPr lang="zh-TW" altLang="en-US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157A3113-B10F-4A09-8026-1F61E8C83304}"/>
              </a:ext>
            </a:extLst>
          </p:cNvPr>
          <p:cNvSpPr txBox="1">
            <a:spLocks/>
          </p:cNvSpPr>
          <p:nvPr/>
        </p:nvSpPr>
        <p:spPr>
          <a:xfrm>
            <a:off x="492391" y="2076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TW" sz="4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PBL</a:t>
            </a:r>
            <a:r>
              <a:rPr kumimoji="1" lang="zh-TW" altLang="en-US" sz="4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學習模式特質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FD0F578-288B-42B9-8A20-C4F186B5A0DB}"/>
              </a:ext>
            </a:extLst>
          </p:cNvPr>
          <p:cNvSpPr txBox="1"/>
          <p:nvPr/>
        </p:nvSpPr>
        <p:spPr>
          <a:xfrm>
            <a:off x="925975" y="6376184"/>
            <a:ext cx="9900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PBL</a:t>
            </a:r>
            <a:r>
              <a:rPr lang="zh-TW" altLang="en-US" dirty="0"/>
              <a:t> </a:t>
            </a:r>
            <a:r>
              <a:rPr lang="en-US" altLang="zh-TW" dirty="0"/>
              <a:t>Works </a:t>
            </a:r>
            <a:r>
              <a:rPr lang="zh-TW" altLang="en-US" dirty="0"/>
              <a:t>黃金標準模型  </a:t>
            </a:r>
            <a:r>
              <a:rPr lang="en-US" altLang="zh-TW" dirty="0"/>
              <a:t>https://www.pblworks.org/what-is-pbl/gold-standard-project-design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046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E5CF308-BF4E-4AA2-A205-A16CD256E9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59" t="25304" r="-1"/>
          <a:stretch/>
        </p:blipFill>
        <p:spPr>
          <a:xfrm>
            <a:off x="4696628" y="1926756"/>
            <a:ext cx="6459793" cy="3902926"/>
          </a:xfrm>
          <a:prstGeom prst="rect">
            <a:avLst/>
          </a:prstGeom>
        </p:spPr>
      </p:pic>
      <p:pic>
        <p:nvPicPr>
          <p:cNvPr id="5" name="圖片 4">
            <a:hlinkClick r:id="rId4"/>
            <a:extLst>
              <a:ext uri="{FF2B5EF4-FFF2-40B4-BE49-F238E27FC236}">
                <a16:creationId xmlns:a16="http://schemas.microsoft.com/office/drawing/2014/main" id="{C55F9060-14AC-4DBE-B0E0-D6C21E8077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98" r="3848" b="8750"/>
          <a:stretch/>
        </p:blipFill>
        <p:spPr>
          <a:xfrm>
            <a:off x="3642855" y="1820431"/>
            <a:ext cx="7795664" cy="435624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94910488-D221-49EB-B1EB-6E0FB0B1BAC3}"/>
              </a:ext>
            </a:extLst>
          </p:cNvPr>
          <p:cNvSpPr/>
          <p:nvPr/>
        </p:nvSpPr>
        <p:spPr>
          <a:xfrm>
            <a:off x="2144771" y="607229"/>
            <a:ext cx="539591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TW" sz="44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JhengHei"/>
              </a:rPr>
              <a:t>Q</a:t>
            </a:r>
            <a:r>
              <a:rPr lang="zh-TW" altLang="en-US" sz="44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JhengHei"/>
              </a:rPr>
              <a:t>：這堂是什麼課</a:t>
            </a:r>
            <a:r>
              <a:rPr lang="en-US" altLang="zh-TW" sz="44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JhengHei"/>
              </a:rPr>
              <a:t>?</a:t>
            </a:r>
          </a:p>
          <a:p>
            <a:pPr>
              <a:lnSpc>
                <a:spcPts val="3800"/>
              </a:lnSpc>
              <a:spcBef>
                <a:spcPct val="0"/>
              </a:spcBef>
              <a:spcAft>
                <a:spcPts val="600"/>
              </a:spcAft>
            </a:pPr>
            <a:br>
              <a:rPr kumimoji="1" lang="en-US" altLang="zh-TW" sz="2800" b="1" dirty="0"/>
            </a:br>
            <a:endParaRPr kumimoji="1" lang="en-US" altLang="zh-TW" sz="2800" b="1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E479420-47C1-4F18-AA9E-05EF30ECB5AC}"/>
              </a:ext>
            </a:extLst>
          </p:cNvPr>
          <p:cNvSpPr/>
          <p:nvPr/>
        </p:nvSpPr>
        <p:spPr>
          <a:xfrm>
            <a:off x="510873" y="2872001"/>
            <a:ext cx="5395916" cy="1039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zh-TW" altLang="en-US" sz="4400" b="1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JhengHei"/>
              </a:rPr>
              <a:t>就讓我們繼續看下去</a:t>
            </a:r>
            <a:br>
              <a:rPr kumimoji="1" lang="en-US" altLang="zh-TW" sz="2800" b="1" dirty="0"/>
            </a:br>
            <a:endParaRPr kumimoji="1" lang="en-US" altLang="zh-TW" sz="2800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25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99" y="358960"/>
            <a:ext cx="1050347" cy="105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3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55F9060-14AC-4DBE-B0E0-D6C21E8077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8" r="3848" b="8750"/>
          <a:stretch/>
        </p:blipFill>
        <p:spPr>
          <a:xfrm>
            <a:off x="4053588" y="1872131"/>
            <a:ext cx="7795664" cy="4356242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4905E3EE-9F23-4134-8CF0-9CABA7B26EC3}"/>
              </a:ext>
            </a:extLst>
          </p:cNvPr>
          <p:cNvSpPr txBox="1"/>
          <p:nvPr/>
        </p:nvSpPr>
        <p:spPr>
          <a:xfrm>
            <a:off x="2596213" y="510067"/>
            <a:ext cx="7049232" cy="592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TW" sz="4400" b="1" dirty="0">
                <a:solidFill>
                  <a:srgbClr val="7030A0"/>
                </a:solidFill>
                <a:latin typeface="新細明體" panose="02020500000000000000" pitchFamily="18" charset="-120"/>
                <a:ea typeface="新細明體" panose="02020500000000000000" pitchFamily="18" charset="-120"/>
                <a:sym typeface="Microsoft JhengHei"/>
              </a:rPr>
              <a:t>★</a:t>
            </a:r>
            <a:r>
              <a:rPr lang="zh-TW" altLang="en-US" sz="44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JhengHei"/>
              </a:rPr>
              <a:t>小組成員各自完成問題</a:t>
            </a:r>
            <a:endParaRPr lang="en-US" altLang="zh-TW" sz="4400" b="1" dirty="0">
              <a:solidFill>
                <a:srgbClr val="7030A0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JhengHei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26</a:t>
            </a:fld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905E3EE-9F23-4134-8CF0-9CABA7B26EC3}"/>
              </a:ext>
            </a:extLst>
          </p:cNvPr>
          <p:cNvSpPr txBox="1"/>
          <p:nvPr/>
        </p:nvSpPr>
        <p:spPr>
          <a:xfrm>
            <a:off x="358894" y="2108105"/>
            <a:ext cx="3373349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4000" b="1" dirty="0">
                <a:solidFill>
                  <a:srgbClr val="1D9A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Q1</a:t>
            </a:r>
            <a:r>
              <a:rPr lang="zh-TW" altLang="en-US" sz="4000" b="1" dirty="0">
                <a:solidFill>
                  <a:srgbClr val="1D9A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4000" b="1" dirty="0">
              <a:solidFill>
                <a:srgbClr val="1D9A7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4000" b="1" dirty="0">
                <a:solidFill>
                  <a:srgbClr val="1D9A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這是一堂</a:t>
            </a:r>
            <a:r>
              <a:rPr lang="en-US" altLang="zh-TW" sz="4000" b="1" dirty="0">
                <a:solidFill>
                  <a:srgbClr val="1D9A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PBL</a:t>
            </a:r>
            <a:r>
              <a:rPr lang="zh-TW" altLang="en-US" sz="4000" b="1" dirty="0">
                <a:solidFill>
                  <a:srgbClr val="1D9A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課程嗎</a:t>
            </a:r>
            <a:r>
              <a:rPr lang="en-US" altLang="zh-TW" sz="4000" b="1" dirty="0">
                <a:solidFill>
                  <a:srgbClr val="1D9A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algn="just"/>
            <a:endParaRPr lang="en-US" altLang="zh-TW" b="1" dirty="0">
              <a:solidFill>
                <a:srgbClr val="1D9A7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endParaRPr lang="en-US" altLang="zh-TW" sz="3200" b="1" dirty="0">
              <a:solidFill>
                <a:srgbClr val="1D9A7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endParaRPr lang="en-US" altLang="zh-TW" sz="3200" b="1" dirty="0">
              <a:solidFill>
                <a:srgbClr val="1D9A7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22" y="221313"/>
            <a:ext cx="1050347" cy="105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1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55F9060-14AC-4DBE-B0E0-D6C21E8077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8" r="3848" b="8750"/>
          <a:stretch/>
        </p:blipFill>
        <p:spPr>
          <a:xfrm>
            <a:off x="4512510" y="1863008"/>
            <a:ext cx="7336742" cy="4099795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4905E3EE-9F23-4134-8CF0-9CABA7B26EC3}"/>
              </a:ext>
            </a:extLst>
          </p:cNvPr>
          <p:cNvSpPr txBox="1"/>
          <p:nvPr/>
        </p:nvSpPr>
        <p:spPr>
          <a:xfrm>
            <a:off x="2360238" y="417734"/>
            <a:ext cx="94890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TW" sz="4400" b="1" dirty="0">
                <a:solidFill>
                  <a:srgbClr val="7030A0"/>
                </a:solidFill>
                <a:latin typeface="新細明體" panose="02020500000000000000" pitchFamily="18" charset="-120"/>
                <a:cs typeface="+mj-cs"/>
              </a:rPr>
              <a:t>★</a:t>
            </a:r>
            <a:r>
              <a:rPr lang="zh-TW" altLang="en-US" sz="44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三分鐘小組討論並達成共識。</a:t>
            </a:r>
            <a:endParaRPr lang="en-US" altLang="zh-TW" sz="4400" b="1" dirty="0">
              <a:solidFill>
                <a:srgbClr val="7030A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27</a:t>
            </a:fld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905E3EE-9F23-4134-8CF0-9CABA7B26EC3}"/>
              </a:ext>
            </a:extLst>
          </p:cNvPr>
          <p:cNvSpPr txBox="1"/>
          <p:nvPr/>
        </p:nvSpPr>
        <p:spPr>
          <a:xfrm>
            <a:off x="276872" y="1463389"/>
            <a:ext cx="3920852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4000" b="1" dirty="0">
                <a:solidFill>
                  <a:srgbClr val="1D9A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Q2</a:t>
            </a:r>
            <a:r>
              <a:rPr lang="zh-TW" altLang="en-US" sz="4000" b="1" dirty="0">
                <a:solidFill>
                  <a:srgbClr val="1D9A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4000" b="1" dirty="0">
              <a:solidFill>
                <a:srgbClr val="1D9A7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4000" b="1" dirty="0">
                <a:solidFill>
                  <a:srgbClr val="1D9A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為什麼是</a:t>
            </a:r>
            <a:r>
              <a:rPr lang="en-US" altLang="zh-TW" sz="4000" b="1" dirty="0">
                <a:solidFill>
                  <a:srgbClr val="1D9A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4000" b="1" dirty="0">
                <a:solidFill>
                  <a:srgbClr val="1D9A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為什麼不是</a:t>
            </a:r>
            <a:r>
              <a:rPr lang="en-US" altLang="zh-TW" sz="4000" b="1" dirty="0">
                <a:solidFill>
                  <a:srgbClr val="1D9A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4000" b="1" dirty="0">
                <a:solidFill>
                  <a:srgbClr val="1D9A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原因是什麼</a:t>
            </a:r>
            <a:r>
              <a:rPr lang="en-US" altLang="zh-TW" sz="4000" b="1" dirty="0">
                <a:solidFill>
                  <a:srgbClr val="1D9A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algn="just"/>
            <a:endParaRPr lang="en-US" altLang="zh-TW" b="1" dirty="0">
              <a:solidFill>
                <a:srgbClr val="1D9A7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en-US" altLang="zh-TW" sz="4000" b="1" dirty="0">
                <a:solidFill>
                  <a:srgbClr val="1D9A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Q3</a:t>
            </a:r>
            <a:r>
              <a:rPr lang="zh-TW" altLang="en-US" sz="4000" b="1" dirty="0">
                <a:solidFill>
                  <a:srgbClr val="1D9A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4000" b="1" dirty="0">
              <a:solidFill>
                <a:srgbClr val="1D9A7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4000" b="1" dirty="0">
                <a:solidFill>
                  <a:srgbClr val="1D9A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如果是，這個課程還能更精進嗎</a:t>
            </a:r>
            <a:r>
              <a:rPr lang="en-US" altLang="zh-TW" sz="4000" b="1" dirty="0">
                <a:solidFill>
                  <a:srgbClr val="1D9A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4000" b="1" dirty="0">
                <a:solidFill>
                  <a:srgbClr val="1D9A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有什麼建議</a:t>
            </a:r>
            <a:r>
              <a:rPr lang="en-US" altLang="zh-TW" sz="4000" b="1" dirty="0">
                <a:solidFill>
                  <a:srgbClr val="1D9A7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4000" b="1" dirty="0">
              <a:solidFill>
                <a:srgbClr val="1D9A7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endParaRPr lang="en-US" altLang="zh-TW" sz="3200" b="1" dirty="0">
              <a:solidFill>
                <a:srgbClr val="1D9A7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endParaRPr lang="en-US" altLang="zh-TW" sz="3200" b="1" dirty="0">
              <a:solidFill>
                <a:srgbClr val="1D9A7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22" y="221313"/>
            <a:ext cx="1050347" cy="105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7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Shape 74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489214" y="839115"/>
            <a:ext cx="3885877" cy="60614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" name="Shape 75"/>
          <p:cNvCxnSpPr/>
          <p:nvPr/>
        </p:nvCxnSpPr>
        <p:spPr>
          <a:xfrm flipV="1">
            <a:off x="489214" y="3801968"/>
            <a:ext cx="7227430" cy="50082"/>
          </a:xfrm>
          <a:prstGeom prst="straightConnector1">
            <a:avLst/>
          </a:prstGeom>
          <a:noFill/>
          <a:ln w="11430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6" name="Shape 76"/>
          <p:cNvSpPr txBox="1"/>
          <p:nvPr/>
        </p:nvSpPr>
        <p:spPr>
          <a:xfrm>
            <a:off x="4534456" y="1995184"/>
            <a:ext cx="4760399" cy="160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2400" dirty="0"/>
              <a:t>由學校安排</a:t>
            </a:r>
            <a:r>
              <a:rPr lang="en-US" altLang="zh-TW" sz="2400" dirty="0"/>
              <a:t>,</a:t>
            </a:r>
          </a:p>
          <a:p>
            <a:r>
              <a:rPr lang="zh-TW" altLang="en-US" sz="2400" dirty="0"/>
              <a:t>以形塑學校願景</a:t>
            </a:r>
          </a:p>
          <a:p>
            <a:r>
              <a:rPr lang="zh-TW" altLang="en-US" sz="2400" dirty="0"/>
              <a:t>及強化學生適性發展</a:t>
            </a:r>
          </a:p>
        </p:txBody>
      </p:sp>
      <p:sp>
        <p:nvSpPr>
          <p:cNvPr id="77" name="Shape 77"/>
          <p:cNvSpPr txBox="1"/>
          <p:nvPr/>
        </p:nvSpPr>
        <p:spPr>
          <a:xfrm>
            <a:off x="4534456" y="4822702"/>
            <a:ext cx="3885900" cy="1707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zh-TW" altLang="en-US" sz="2400" dirty="0"/>
              <a:t>由國家統一規定</a:t>
            </a:r>
            <a:r>
              <a:rPr lang="en-US" altLang="zh-TW" sz="2400" dirty="0"/>
              <a:t>,</a:t>
            </a:r>
          </a:p>
          <a:p>
            <a:r>
              <a:rPr lang="zh-TW" altLang="en-US" sz="2400" dirty="0"/>
              <a:t>以養成學生的基本學力</a:t>
            </a:r>
          </a:p>
          <a:p>
            <a:r>
              <a:rPr lang="zh-TW" altLang="en-US" sz="2400" dirty="0"/>
              <a:t>並奠定適性發展的基礎</a:t>
            </a:r>
          </a:p>
        </p:txBody>
      </p:sp>
      <p:sp>
        <p:nvSpPr>
          <p:cNvPr id="78" name="Shape 78"/>
          <p:cNvSpPr txBox="1"/>
          <p:nvPr/>
        </p:nvSpPr>
        <p:spPr>
          <a:xfrm>
            <a:off x="4669109" y="1103950"/>
            <a:ext cx="4177500" cy="70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zh-TW" altLang="en-US" sz="2400" b="1" dirty="0">
                <a:solidFill>
                  <a:srgbClr val="98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校訂課程</a:t>
            </a:r>
          </a:p>
        </p:txBody>
      </p:sp>
      <p:sp>
        <p:nvSpPr>
          <p:cNvPr id="79" name="Shape 79"/>
          <p:cNvSpPr txBox="1"/>
          <p:nvPr/>
        </p:nvSpPr>
        <p:spPr>
          <a:xfrm>
            <a:off x="4669109" y="4096727"/>
            <a:ext cx="3995399" cy="77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zh-TW" altLang="en-US" sz="2400" b="1" dirty="0">
                <a:solidFill>
                  <a:srgbClr val="98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部定課程</a:t>
            </a:r>
          </a:p>
        </p:txBody>
      </p:sp>
      <p:sp>
        <p:nvSpPr>
          <p:cNvPr id="8" name="矩形 7"/>
          <p:cNvSpPr/>
          <p:nvPr/>
        </p:nvSpPr>
        <p:spPr>
          <a:xfrm>
            <a:off x="-317243" y="104235"/>
            <a:ext cx="51680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0033CC"/>
                </a:solidFill>
                <a:latin typeface="微軟正黑體" pitchFamily="34" charset="-120"/>
                <a:ea typeface="微軟正黑體" pitchFamily="34" charset="-120"/>
              </a:rPr>
              <a:t>新課綱的二種課程類型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4527406" y="6422337"/>
            <a:ext cx="2139402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zh-TW" altLang="en-US" sz="1200" dirty="0"/>
              <a:t>取自吳月鈴</a:t>
            </a:r>
          </a:p>
        </p:txBody>
      </p:sp>
      <p:sp>
        <p:nvSpPr>
          <p:cNvPr id="2" name="矩形 1"/>
          <p:cNvSpPr/>
          <p:nvPr/>
        </p:nvSpPr>
        <p:spPr>
          <a:xfrm>
            <a:off x="8010662" y="365845"/>
            <a:ext cx="4181338" cy="5386090"/>
          </a:xfrm>
          <a:prstGeom prst="rect">
            <a:avLst/>
          </a:prstGeom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部定校訂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spcBef>
                <a:spcPts val="0"/>
              </a:spcBef>
              <a:buNone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都可用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PBL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方式進行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spcBef>
                <a:spcPts val="0"/>
              </a:spcBef>
              <a:buNone/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PBL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是一種課程設計模式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spcBef>
                <a:spcPts val="0"/>
              </a:spcBef>
              <a:buNone/>
            </a:pP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spcBef>
                <a:spcPts val="0"/>
              </a:spcBef>
              <a:buNone/>
            </a:pP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重點是目的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spcBef>
                <a:spcPts val="0"/>
              </a:spcBef>
              <a:buNone/>
            </a:pP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spcBef>
                <a:spcPts val="0"/>
              </a:spcBef>
              <a:buNone/>
            </a:pP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做中學：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spcBef>
                <a:spcPts val="0"/>
              </a:spcBef>
              <a:buNone/>
            </a:pPr>
            <a:r>
              <a:rPr lang="en-US" altLang="zh-TW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孩子學到該學的</a:t>
            </a:r>
            <a:r>
              <a:rPr lang="en-US" altLang="zh-TW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部定</a:t>
            </a:r>
            <a:r>
              <a:rPr lang="en-US" altLang="zh-TW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en-US" altLang="zh-TW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整合知能強化素養</a:t>
            </a:r>
            <a:r>
              <a:rPr lang="en-US" altLang="zh-TW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校訂</a:t>
            </a:r>
            <a:r>
              <a:rPr lang="en-US" altLang="zh-TW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357188" indent="-357188"/>
            <a:r>
              <a:rPr lang="en-US" altLang="zh-TW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激發孩子的動機與好奇更想學習</a:t>
            </a:r>
            <a:endParaRPr lang="en-US" altLang="zh-TW" sz="2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/>
          </a:p>
          <a:p>
            <a:pPr lvl="0">
              <a:spcBef>
                <a:spcPts val="0"/>
              </a:spcBef>
              <a:buNone/>
            </a:pP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78878930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93062723-6941-4ABE-8146-AC6FA530B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443" name="文字方塊 2">
            <a:extLst>
              <a:ext uri="{FF2B5EF4-FFF2-40B4-BE49-F238E27FC236}">
                <a16:creationId xmlns:a16="http://schemas.microsoft.com/office/drawing/2014/main" id="{799BEBCC-5675-4055-9362-C81F70CE3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440602"/>
            <a:ext cx="3093720" cy="16459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ts val="3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zh-TW" sz="2800" b="1" kern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PBL</a:t>
            </a:r>
            <a:r>
              <a:rPr lang="zh-TW" altLang="en-US" sz="2800" b="1" kern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專題式學習</a:t>
            </a:r>
            <a:endParaRPr lang="en-US" altLang="zh-TW" sz="2800" b="1" kern="12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j-cs"/>
            </a:endParaRPr>
          </a:p>
          <a:p>
            <a:pPr>
              <a:lnSpc>
                <a:spcPts val="3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zh-TW" altLang="en-US" sz="2800" b="1" kern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任務思考面向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984CBDB-F592-4155-93CF-A22A5475AF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08" b="91102" l="5435" r="92935">
                        <a14:foregroundMark x1="8696" y1="63559" x2="8696" y2="63559"/>
                        <a14:foregroundMark x1="14674" y1="91525" x2="14674" y2="91525"/>
                        <a14:foregroundMark x1="5978" y1="90678" x2="5978" y2="90678"/>
                        <a14:foregroundMark x1="41304" y1="91949" x2="41304" y2="91949"/>
                        <a14:foregroundMark x1="93478" y1="35593" x2="93478" y2="35593"/>
                        <a14:foregroundMark x1="56522" y1="5508" x2="56522" y2="5508"/>
                      </a14:backgroundRemoval>
                    </a14:imgEffect>
                  </a14:imgLayer>
                </a14:imgProps>
              </a:ext>
            </a:extLst>
          </a:blip>
          <a:srcRect l="1510" r="3" b="2"/>
          <a:stretch/>
        </p:blipFill>
        <p:spPr>
          <a:xfrm>
            <a:off x="6241583" y="460383"/>
            <a:ext cx="2614275" cy="340451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0158BDB-9490-492B-BB47-F49BB9FB10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13" b="81974" l="14352" r="85185">
                        <a14:foregroundMark x1="81019" y1="47639" x2="81019" y2="47639"/>
                        <a14:foregroundMark x1="85185" y1="47210" x2="85185" y2="47210"/>
                      </a14:backgroundRemoval>
                    </a14:imgEffect>
                  </a14:imgLayer>
                </a14:imgProps>
              </a:ext>
            </a:extLst>
          </a:blip>
          <a:srcRect l="6879" r="14064" b="8388"/>
          <a:stretch/>
        </p:blipFill>
        <p:spPr>
          <a:xfrm>
            <a:off x="156948" y="328079"/>
            <a:ext cx="2935224" cy="366912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13D9B6E-BD9F-467D-80A5-8B6A0C9C2D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91" b="82684" l="26147" r="92202">
                        <a14:foregroundMark x1="26147" y1="56277" x2="26147" y2="56277"/>
                        <a14:foregroundMark x1="44954" y1="82684" x2="44954" y2="82684"/>
                        <a14:foregroundMark x1="47706" y1="78355" x2="47706" y2="78355"/>
                      </a14:backgroundRemoval>
                    </a14:imgEffect>
                  </a14:imgLayer>
                </a14:imgProps>
              </a:ext>
            </a:extLst>
          </a:blip>
          <a:srcRect l="22342" b="8388"/>
          <a:stretch/>
        </p:blipFill>
        <p:spPr>
          <a:xfrm>
            <a:off x="3436840" y="421102"/>
            <a:ext cx="2701299" cy="337670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5F9D918-44E1-469B-B29C-03C62A08113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248" t="13356" r="5962" b="8890"/>
          <a:stretch/>
        </p:blipFill>
        <p:spPr>
          <a:xfrm>
            <a:off x="9296371" y="902480"/>
            <a:ext cx="2614275" cy="2647099"/>
          </a:xfrm>
          <a:prstGeom prst="ellipse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112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442" name="矩形 1">
            <a:extLst>
              <a:ext uri="{FF2B5EF4-FFF2-40B4-BE49-F238E27FC236}">
                <a16:creationId xmlns:a16="http://schemas.microsoft.com/office/drawing/2014/main" id="{869263F5-67DA-4371-A666-D2AC6EFD1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0266" y="4440602"/>
            <a:ext cx="7104188" cy="16459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服務對象</a:t>
            </a:r>
            <a:r>
              <a:rPr lang="en-US" altLang="zh-TW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利害關係人</a:t>
            </a:r>
            <a:endParaRPr lang="en-US" altLang="zh-TW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挑戰性 </a:t>
            </a:r>
            <a:endParaRPr lang="en-US" altLang="zh-TW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影響性</a:t>
            </a:r>
            <a:endParaRPr lang="en-US" altLang="zh-TW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解決</a:t>
            </a:r>
            <a:r>
              <a:rPr lang="en-US" altLang="zh-TW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改善</a:t>
            </a:r>
            <a:r>
              <a:rPr lang="en-US" altLang="zh-TW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能力</a:t>
            </a:r>
            <a:endParaRPr lang="en-US" altLang="zh-TW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9782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24">
            <a:extLst>
              <a:ext uri="{FF2B5EF4-FFF2-40B4-BE49-F238E27FC236}">
                <a16:creationId xmlns:a16="http://schemas.microsoft.com/office/drawing/2014/main" id="{A559FCF9-8A2F-459A-9FAA-E7B90A48581C}"/>
              </a:ext>
            </a:extLst>
          </p:cNvPr>
          <p:cNvSpPr txBox="1"/>
          <p:nvPr/>
        </p:nvSpPr>
        <p:spPr>
          <a:xfrm>
            <a:off x="1851950" y="1915762"/>
            <a:ext cx="9549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algn="ctr"/>
            <a:r>
              <a:rPr lang="zh-TW" altLang="en-US" sz="7200" b="1" dirty="0">
                <a:solidFill>
                  <a:srgbClr val="6BCBC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彈性課程 </a:t>
            </a:r>
            <a:r>
              <a:rPr lang="en-US" altLang="zh-TW" sz="7200" b="1" dirty="0" err="1">
                <a:solidFill>
                  <a:srgbClr val="6BCBC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v.s</a:t>
            </a:r>
            <a:r>
              <a:rPr lang="en-US" altLang="zh-TW" sz="7200" b="1" dirty="0">
                <a:solidFill>
                  <a:srgbClr val="6BCBC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 PBL</a:t>
            </a:r>
            <a:endParaRPr lang="zh-TW" altLang="en-US" sz="7200" b="1" dirty="0">
              <a:solidFill>
                <a:srgbClr val="6BCBC5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0CB5500-A9CB-41FF-A72F-8BE9F8BBC993}"/>
              </a:ext>
            </a:extLst>
          </p:cNvPr>
          <p:cNvSpPr/>
          <p:nvPr/>
        </p:nvSpPr>
        <p:spPr>
          <a:xfrm>
            <a:off x="6949906" y="4046915"/>
            <a:ext cx="7780526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4800" dirty="0">
                <a:solidFill>
                  <a:prstClr val="black"/>
                </a:solidFill>
                <a:latin typeface="Arial"/>
                <a:ea typeface="微軟正黑體"/>
              </a:rPr>
              <a:t>為什麼推動</a:t>
            </a:r>
            <a:r>
              <a:rPr kumimoji="0" lang="en-US" altLang="zh-TW" sz="4800" dirty="0">
                <a:solidFill>
                  <a:prstClr val="black"/>
                </a:solidFill>
                <a:latin typeface="Arial"/>
                <a:ea typeface="微軟正黑體"/>
              </a:rPr>
              <a:t>PBL?</a:t>
            </a:r>
            <a:endParaRPr kumimoji="0" lang="zh-TW" altLang="en-US" sz="4800" dirty="0">
              <a:solidFill>
                <a:prstClr val="black"/>
              </a:solidFill>
              <a:latin typeface="Arial"/>
              <a:ea typeface="微軟正黑體"/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3D9BF60D-3E64-4033-B90C-91BE7FDACDC3}"/>
              </a:ext>
            </a:extLst>
          </p:cNvPr>
          <p:cNvSpPr/>
          <p:nvPr/>
        </p:nvSpPr>
        <p:spPr>
          <a:xfrm>
            <a:off x="1523721" y="2743200"/>
            <a:ext cx="1300502" cy="1303715"/>
          </a:xfrm>
          <a:prstGeom prst="ellipse">
            <a:avLst/>
          </a:prstGeom>
          <a:solidFill>
            <a:srgbClr val="6BCBC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64D85F83-56AA-4FE7-80A9-E51160B17E65}"/>
              </a:ext>
            </a:extLst>
          </p:cNvPr>
          <p:cNvCxnSpPr>
            <a:cxnSpLocks/>
          </p:cNvCxnSpPr>
          <p:nvPr/>
        </p:nvCxnSpPr>
        <p:spPr>
          <a:xfrm>
            <a:off x="2172409" y="3385595"/>
            <a:ext cx="3504281" cy="0"/>
          </a:xfrm>
          <a:prstGeom prst="line">
            <a:avLst/>
          </a:prstGeom>
          <a:noFill/>
          <a:ln w="38100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lg" len="lg"/>
            <a:tailEnd type="oval" w="lg" len="lg"/>
          </a:ln>
          <a:effectLst/>
        </p:spPr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24941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938B0202-B667-4C6C-ADAA-773F723E8E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1" r="28478" b="-1"/>
          <a:stretch/>
        </p:blipFill>
        <p:spPr>
          <a:xfrm>
            <a:off x="3782177" y="287252"/>
            <a:ext cx="4627646" cy="462764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888C0C4-FD9A-4B1E-ABFF-A0481AAB18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8" r="26573" b="4"/>
          <a:stretch/>
        </p:blipFill>
        <p:spPr bwMode="auto">
          <a:xfrm>
            <a:off x="1419583" y="1270867"/>
            <a:ext cx="2590737" cy="2926956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片 8" descr="一張含有 個人, 天花板, 室內, 團體 的圖片&#10;&#10;自動產生的描述">
            <a:extLst>
              <a:ext uri="{FF2B5EF4-FFF2-40B4-BE49-F238E27FC236}">
                <a16:creationId xmlns:a16="http://schemas.microsoft.com/office/drawing/2014/main" id="{E5ED49F2-B8CC-413C-85F1-A001147E89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7" r="9922" b="5"/>
          <a:stretch/>
        </p:blipFill>
        <p:spPr>
          <a:xfrm>
            <a:off x="8085637" y="1270867"/>
            <a:ext cx="2577829" cy="292695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30</a:t>
            </a:fld>
            <a:endParaRPr lang="zh-TW" altLang="en-US"/>
          </a:p>
        </p:txBody>
      </p:sp>
      <p:pic>
        <p:nvPicPr>
          <p:cNvPr id="1028" name="Picture 4" descr="新加坡政府重視園藝治療，首座療癒花園已完工開幕| TechNews 科技新報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224" y="4780047"/>
            <a:ext cx="2543175" cy="17907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讓退休長者也有日常成就感，「社會性園藝治療」成為日本樂齡的長照策略之一| 農傳媒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116" y="4675520"/>
            <a:ext cx="3237155" cy="18232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7921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hlinkClick r:id="rId3"/>
            <a:extLst>
              <a:ext uri="{FF2B5EF4-FFF2-40B4-BE49-F238E27FC236}">
                <a16:creationId xmlns:a16="http://schemas.microsoft.com/office/drawing/2014/main" id="{15E163FE-392E-4C72-83A3-7F7EB2EF3F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1" r="2578" b="5705"/>
          <a:stretch/>
        </p:blipFill>
        <p:spPr>
          <a:xfrm>
            <a:off x="3951719" y="2075792"/>
            <a:ext cx="7701958" cy="4306066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31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D04F2AB-10A4-4172-BA25-ABA298A930B2}"/>
              </a:ext>
            </a:extLst>
          </p:cNvPr>
          <p:cNvSpPr/>
          <p:nvPr/>
        </p:nvSpPr>
        <p:spPr>
          <a:xfrm>
            <a:off x="280278" y="407297"/>
            <a:ext cx="5395916" cy="2424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TW" sz="44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JhengHei"/>
              </a:rPr>
              <a:t>PBL</a:t>
            </a:r>
            <a:r>
              <a:rPr lang="zh-TW" altLang="en-US" sz="44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JhengHei"/>
              </a:rPr>
              <a:t>課程設計</a:t>
            </a:r>
            <a:endParaRPr lang="en-US" altLang="zh-TW" sz="4400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JhengHei"/>
            </a:endParaRPr>
          </a:p>
          <a:p>
            <a:pPr>
              <a:lnSpc>
                <a:spcPts val="48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44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JhengHei"/>
              </a:rPr>
              <a:t>與學生學習的過程</a:t>
            </a:r>
            <a:endParaRPr lang="en-US" altLang="zh-TW" sz="4400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JhengHei"/>
            </a:endParaRPr>
          </a:p>
          <a:p>
            <a:pPr>
              <a:lnSpc>
                <a:spcPts val="3800"/>
              </a:lnSpc>
              <a:spcBef>
                <a:spcPct val="0"/>
              </a:spcBef>
              <a:spcAft>
                <a:spcPts val="600"/>
              </a:spcAft>
            </a:pPr>
            <a:br>
              <a:rPr kumimoji="1" lang="en-US" altLang="zh-TW" sz="2800" b="1" dirty="0"/>
            </a:br>
            <a:endParaRPr kumimoji="1" lang="en-US" altLang="zh-TW" sz="2800" b="1" dirty="0"/>
          </a:p>
        </p:txBody>
      </p:sp>
    </p:spTree>
    <p:extLst>
      <p:ext uri="{BB962C8B-B14F-4D97-AF65-F5344CB8AC3E}">
        <p14:creationId xmlns:p14="http://schemas.microsoft.com/office/powerpoint/2010/main" val="28529340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33DF491E-6E87-4164-8E69-0316BAE6B9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1" r="2578" b="5705"/>
          <a:stretch/>
        </p:blipFill>
        <p:spPr>
          <a:xfrm>
            <a:off x="4170105" y="1287007"/>
            <a:ext cx="7701958" cy="4306066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1126CE2-CB88-4A62-91AD-5D3FA7FCB633}"/>
              </a:ext>
            </a:extLst>
          </p:cNvPr>
          <p:cNvSpPr/>
          <p:nvPr/>
        </p:nvSpPr>
        <p:spPr>
          <a:xfrm>
            <a:off x="319937" y="453396"/>
            <a:ext cx="368108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3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分組</a:t>
            </a:r>
            <a:r>
              <a:rPr lang="zh-TW" altLang="en-US" sz="3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討論</a:t>
            </a:r>
            <a:r>
              <a:rPr lang="en-US" altLang="zh-TW" sz="3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algn="just"/>
            <a:br>
              <a:rPr lang="en-US" altLang="zh-TW" sz="3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對照各組桌上</a:t>
            </a:r>
            <a:r>
              <a:rPr lang="en-US" altLang="zh-TW" sz="3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PBL</a:t>
            </a:r>
            <a:r>
              <a:rPr lang="zh-TW" altLang="en-US" sz="3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課程重要元素，你從影片中看到了哪些元素並簡述。</a:t>
            </a:r>
            <a:endParaRPr lang="en-US" altLang="zh-TW" sz="36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2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36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21219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矩形 1">
            <a:extLst>
              <a:ext uri="{FF2B5EF4-FFF2-40B4-BE49-F238E27FC236}">
                <a16:creationId xmlns:a16="http://schemas.microsoft.com/office/drawing/2014/main" id="{869263F5-67DA-4371-A666-D2AC6EFD1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9596" y="2033419"/>
            <a:ext cx="10839643" cy="4120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ts val="5800"/>
              </a:lnSpc>
              <a:buNone/>
              <a:defRPr/>
            </a:pPr>
            <a:r>
              <a:rPr lang="zh-TW" altLang="en-US" sz="44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不只是創建一個專案</a:t>
            </a:r>
            <a:endParaRPr lang="en-US" altLang="zh-TW" sz="44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ts val="5800"/>
              </a:lnSpc>
              <a:buNone/>
              <a:defRPr/>
            </a:pPr>
            <a:r>
              <a:rPr lang="zh-TW" altLang="en-US" sz="44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不是個教學主題單元而是</a:t>
            </a:r>
            <a:r>
              <a:rPr lang="zh-TW" altLang="en-US" sz="5000" b="1" kern="1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要解決的事情</a:t>
            </a:r>
            <a:endParaRPr lang="en-US" altLang="zh-TW" sz="5000" b="1" kern="1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ts val="5800"/>
              </a:lnSpc>
              <a:buNone/>
              <a:defRPr/>
            </a:pPr>
            <a:r>
              <a:rPr lang="zh-TW" altLang="en-US" sz="44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專案是學生為了</a:t>
            </a:r>
            <a:r>
              <a:rPr lang="zh-TW" altLang="en-US" sz="5000" b="1" kern="1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解決問題</a:t>
            </a:r>
            <a:r>
              <a:rPr lang="zh-TW" altLang="en-US" sz="44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而創建的產品</a:t>
            </a:r>
            <a:endParaRPr lang="en-US" altLang="zh-TW" sz="44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ts val="5800"/>
              </a:lnSpc>
              <a:buNone/>
              <a:defRPr/>
            </a:pPr>
            <a:r>
              <a:rPr lang="zh-TW" altLang="en-US" sz="44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是一個需要</a:t>
            </a:r>
            <a:r>
              <a:rPr lang="zh-TW" altLang="en-US" sz="5000" b="1" kern="1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觀眾</a:t>
            </a:r>
            <a:r>
              <a:rPr lang="zh-TW" altLang="en-US" sz="44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並且有</a:t>
            </a:r>
            <a:r>
              <a:rPr lang="zh-TW" altLang="en-US" sz="5000" b="1" kern="1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持久影響力</a:t>
            </a:r>
            <a:r>
              <a:rPr lang="zh-TW" altLang="en-US" sz="44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的專案</a:t>
            </a:r>
            <a:endParaRPr lang="en-US" altLang="zh-TW" sz="44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buNone/>
              <a:defRPr/>
            </a:pPr>
            <a:endParaRPr lang="zh-TW" altLang="zh-TW" kern="1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1443" name="文字方塊 2">
            <a:extLst>
              <a:ext uri="{FF2B5EF4-FFF2-40B4-BE49-F238E27FC236}">
                <a16:creationId xmlns:a16="http://schemas.microsoft.com/office/drawing/2014/main" id="{799BEBCC-5675-4055-9362-C81F70CE3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615" y="712653"/>
            <a:ext cx="12110224" cy="627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lnSpc>
                <a:spcPts val="4100"/>
              </a:lnSpc>
              <a:spcBef>
                <a:spcPct val="0"/>
              </a:spcBef>
              <a:buFontTx/>
              <a:buNone/>
            </a:pPr>
            <a:r>
              <a:rPr lang="en-US" altLang="zh-TW" sz="4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PBL</a:t>
            </a:r>
            <a:r>
              <a:rPr lang="zh-TW" altLang="en-US" sz="4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專題式</a:t>
            </a:r>
            <a:r>
              <a:rPr lang="zh-TW" altLang="en-US" sz="4800" b="1">
                <a:latin typeface="Microsoft YaHei" panose="020B0503020204020204" pitchFamily="34" charset="-122"/>
                <a:ea typeface="Microsoft YaHei" panose="020B0503020204020204" pitchFamily="34" charset="-122"/>
              </a:rPr>
              <a:t>學習－</a:t>
            </a:r>
            <a:r>
              <a:rPr lang="zh-TW" altLang="en-US" sz="2400" b="1">
                <a:latin typeface="Microsoft YaHei" panose="020B0503020204020204" pitchFamily="34" charset="-122"/>
                <a:ea typeface="Microsoft YaHei" panose="020B0503020204020204" pitchFamily="34" charset="-122"/>
              </a:rPr>
              <a:t>亞特蘭大 </a:t>
            </a:r>
            <a:r>
              <a:rPr lang="en-US" altLang="zh-TW" sz="2400" b="1">
                <a:latin typeface="Microsoft YaHei" panose="020B0503020204020204" pitchFamily="34" charset="-122"/>
                <a:ea typeface="Microsoft YaHei" panose="020B0503020204020204" pitchFamily="34" charset="-122"/>
              </a:rPr>
              <a:t>Charles R. Drew Charter School</a:t>
            </a:r>
            <a:endParaRPr lang="zh-TW" altLang="en-US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50451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24">
            <a:extLst>
              <a:ext uri="{FF2B5EF4-FFF2-40B4-BE49-F238E27FC236}">
                <a16:creationId xmlns:a16="http://schemas.microsoft.com/office/drawing/2014/main" id="{A559FCF9-8A2F-459A-9FAA-E7B90A48581C}"/>
              </a:ext>
            </a:extLst>
          </p:cNvPr>
          <p:cNvSpPr txBox="1"/>
          <p:nvPr/>
        </p:nvSpPr>
        <p:spPr>
          <a:xfrm>
            <a:off x="1321443" y="2633271"/>
            <a:ext cx="9549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algn="ctr"/>
            <a:r>
              <a:rPr lang="zh-TW" altLang="en-US" sz="7200" b="1" dirty="0">
                <a:solidFill>
                  <a:srgbClr val="FF614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休息時間</a:t>
            </a: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603224F8-EB1C-4A1D-9A6D-3CCE36D97582}"/>
              </a:ext>
            </a:extLst>
          </p:cNvPr>
          <p:cNvSpPr/>
          <p:nvPr/>
        </p:nvSpPr>
        <p:spPr>
          <a:xfrm>
            <a:off x="717125" y="5841453"/>
            <a:ext cx="834390" cy="834390"/>
          </a:xfrm>
          <a:prstGeom prst="ellipse">
            <a:avLst/>
          </a:prstGeom>
          <a:solidFill>
            <a:srgbClr val="6BCBC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AF2F4143-41B7-4A71-A17B-B8B734445387}"/>
              </a:ext>
            </a:extLst>
          </p:cNvPr>
          <p:cNvSpPr/>
          <p:nvPr/>
        </p:nvSpPr>
        <p:spPr>
          <a:xfrm>
            <a:off x="1560162" y="5841453"/>
            <a:ext cx="834390" cy="834390"/>
          </a:xfrm>
          <a:prstGeom prst="ellipse">
            <a:avLst/>
          </a:prstGeom>
          <a:solidFill>
            <a:srgbClr val="F5C63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17FBC5CB-6E21-4C49-B7B7-3DA9CF9017BF}"/>
              </a:ext>
            </a:extLst>
          </p:cNvPr>
          <p:cNvSpPr/>
          <p:nvPr/>
        </p:nvSpPr>
        <p:spPr>
          <a:xfrm>
            <a:off x="2394552" y="5841453"/>
            <a:ext cx="834390" cy="834390"/>
          </a:xfrm>
          <a:prstGeom prst="ellipse">
            <a:avLst/>
          </a:prstGeom>
          <a:solidFill>
            <a:srgbClr val="FF614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E6F4CD54-8983-45C8-923B-DFFF0A58C177}"/>
              </a:ext>
            </a:extLst>
          </p:cNvPr>
          <p:cNvSpPr/>
          <p:nvPr/>
        </p:nvSpPr>
        <p:spPr>
          <a:xfrm>
            <a:off x="3228942" y="5841453"/>
            <a:ext cx="834390" cy="834390"/>
          </a:xfrm>
          <a:prstGeom prst="ellipse">
            <a:avLst/>
          </a:prstGeom>
          <a:solidFill>
            <a:srgbClr val="9ACA9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2B8EAB37-F1E0-41CB-8921-ABAE68CEB427}"/>
              </a:ext>
            </a:extLst>
          </p:cNvPr>
          <p:cNvSpPr/>
          <p:nvPr/>
        </p:nvSpPr>
        <p:spPr>
          <a:xfrm>
            <a:off x="6949906" y="4046915"/>
            <a:ext cx="7780526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4800" dirty="0">
                <a:solidFill>
                  <a:prstClr val="black"/>
                </a:solidFill>
                <a:latin typeface="Arial"/>
                <a:ea typeface="微軟正黑體"/>
              </a:rPr>
              <a:t>Tea Break Time</a:t>
            </a:r>
            <a:endParaRPr kumimoji="0" lang="zh-TW" altLang="en-US" sz="4800" dirty="0">
              <a:solidFill>
                <a:prstClr val="black"/>
              </a:solidFill>
              <a:latin typeface="Arial"/>
              <a:ea typeface="微軟正黑體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5554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24">
            <a:extLst>
              <a:ext uri="{FF2B5EF4-FFF2-40B4-BE49-F238E27FC236}">
                <a16:creationId xmlns:a16="http://schemas.microsoft.com/office/drawing/2014/main" id="{A559FCF9-8A2F-459A-9FAA-E7B90A48581C}"/>
              </a:ext>
            </a:extLst>
          </p:cNvPr>
          <p:cNvSpPr txBox="1"/>
          <p:nvPr/>
        </p:nvSpPr>
        <p:spPr>
          <a:xfrm>
            <a:off x="2013996" y="1915762"/>
            <a:ext cx="9549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algn="ctr"/>
            <a:r>
              <a:rPr lang="zh-TW" altLang="en-US" sz="7200" b="1" dirty="0">
                <a:solidFill>
                  <a:srgbClr val="FF614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彈性課程轉化實作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0CB5500-A9CB-41FF-A72F-8BE9F8BBC993}"/>
              </a:ext>
            </a:extLst>
          </p:cNvPr>
          <p:cNvSpPr/>
          <p:nvPr/>
        </p:nvSpPr>
        <p:spPr>
          <a:xfrm>
            <a:off x="3827074" y="4007717"/>
            <a:ext cx="891771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3600" dirty="0">
                <a:solidFill>
                  <a:prstClr val="black"/>
                </a:solidFill>
                <a:latin typeface="Arial"/>
                <a:ea typeface="微軟正黑體"/>
              </a:rPr>
              <a:t>如何把現有彈性課程轉化符合</a:t>
            </a:r>
            <a:r>
              <a:rPr kumimoji="0" lang="en-US" altLang="zh-TW" sz="3600" dirty="0">
                <a:solidFill>
                  <a:prstClr val="black"/>
                </a:solidFill>
                <a:latin typeface="Arial"/>
                <a:ea typeface="微軟正黑體"/>
              </a:rPr>
              <a:t>PBL</a:t>
            </a:r>
            <a:r>
              <a:rPr kumimoji="0" lang="zh-TW" altLang="en-US" sz="3600" dirty="0">
                <a:solidFill>
                  <a:prstClr val="black"/>
                </a:solidFill>
                <a:latin typeface="Arial"/>
                <a:ea typeface="微軟正黑體"/>
              </a:rPr>
              <a:t>精神</a:t>
            </a:r>
            <a:r>
              <a:rPr kumimoji="0" lang="en-US" altLang="zh-TW" sz="3600" dirty="0">
                <a:solidFill>
                  <a:prstClr val="black"/>
                </a:solidFill>
                <a:latin typeface="Arial"/>
                <a:ea typeface="微軟正黑體"/>
              </a:rPr>
              <a:t>?</a:t>
            </a:r>
            <a:endParaRPr kumimoji="0" lang="zh-TW" altLang="en-US" sz="3600" dirty="0">
              <a:solidFill>
                <a:prstClr val="black"/>
              </a:solidFill>
              <a:latin typeface="Arial"/>
              <a:ea typeface="微軟正黑體"/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3D9BF60D-3E64-4033-B90C-91BE7FDACDC3}"/>
              </a:ext>
            </a:extLst>
          </p:cNvPr>
          <p:cNvSpPr/>
          <p:nvPr/>
        </p:nvSpPr>
        <p:spPr>
          <a:xfrm>
            <a:off x="1523721" y="2743200"/>
            <a:ext cx="1300502" cy="1303715"/>
          </a:xfrm>
          <a:prstGeom prst="ellipse">
            <a:avLst/>
          </a:prstGeom>
          <a:solidFill>
            <a:srgbClr val="FF614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64D85F83-56AA-4FE7-80A9-E51160B17E65}"/>
              </a:ext>
            </a:extLst>
          </p:cNvPr>
          <p:cNvCxnSpPr>
            <a:cxnSpLocks/>
          </p:cNvCxnSpPr>
          <p:nvPr/>
        </p:nvCxnSpPr>
        <p:spPr>
          <a:xfrm>
            <a:off x="2172409" y="3385595"/>
            <a:ext cx="3504281" cy="0"/>
          </a:xfrm>
          <a:prstGeom prst="line">
            <a:avLst/>
          </a:prstGeom>
          <a:noFill/>
          <a:ln w="38100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lg" len="lg"/>
            <a:tailEnd type="oval" w="lg" len="lg"/>
          </a:ln>
          <a:effectLst/>
        </p:spPr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89496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B49155B-E334-49AE-985E-2D326741A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468" y="123877"/>
            <a:ext cx="4514850" cy="6429375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50269A1F-9E6B-41F3-9BF3-AFE3C623D7EF}"/>
              </a:ext>
            </a:extLst>
          </p:cNvPr>
          <p:cNvSpPr txBox="1">
            <a:spLocks/>
          </p:cNvSpPr>
          <p:nvPr/>
        </p:nvSpPr>
        <p:spPr>
          <a:xfrm>
            <a:off x="314216" y="466738"/>
            <a:ext cx="6317696" cy="170370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TW" altLang="en-US" sz="4800" b="1"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如果今天你要到巴黎自助旅行，你需做什麼準備</a:t>
            </a:r>
            <a:r>
              <a:rPr kumimoji="1" lang="en-US" altLang="zh-TW" sz="4800" b="1"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?</a:t>
            </a:r>
          </a:p>
          <a:p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26D3F36-3BDD-4917-8124-027E8BEAACCA}"/>
              </a:ext>
            </a:extLst>
          </p:cNvPr>
          <p:cNvSpPr txBox="1"/>
          <p:nvPr/>
        </p:nvSpPr>
        <p:spPr>
          <a:xfrm>
            <a:off x="540201" y="2379171"/>
            <a:ext cx="568485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旅行目的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美食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網美踩點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藝術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歷史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決定起點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終點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規劃移動方式、路線、時間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89078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文字方塊 2">
            <a:extLst>
              <a:ext uri="{FF2B5EF4-FFF2-40B4-BE49-F238E27FC236}">
                <a16:creationId xmlns:a16="http://schemas.microsoft.com/office/drawing/2014/main" id="{D18062F5-58E7-4EF1-ACDC-BA9A0AAF6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3047" y="623887"/>
            <a:ext cx="63373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6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何謂待解決問題？</a:t>
            </a:r>
          </a:p>
        </p:txBody>
      </p:sp>
      <p:sp>
        <p:nvSpPr>
          <p:cNvPr id="30723" name="矩形 2">
            <a:extLst>
              <a:ext uri="{FF2B5EF4-FFF2-40B4-BE49-F238E27FC236}">
                <a16:creationId xmlns:a16="http://schemas.microsoft.com/office/drawing/2014/main" id="{4F47806C-9123-402A-BFF3-31ADE24E4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6125" y="1989138"/>
            <a:ext cx="81597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引起學生對課程產生深度學習動機之具真實性與挑戰性的待解問題</a:t>
            </a:r>
          </a:p>
        </p:txBody>
      </p:sp>
      <p:pic>
        <p:nvPicPr>
          <p:cNvPr id="30724" name="圖片 3">
            <a:extLst>
              <a:ext uri="{FF2B5EF4-FFF2-40B4-BE49-F238E27FC236}">
                <a16:creationId xmlns:a16="http://schemas.microsoft.com/office/drawing/2014/main" id="{EDDA225A-62A3-4FD1-985C-9965E56EA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3860800"/>
            <a:ext cx="4217987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文字方塊 4">
            <a:extLst>
              <a:ext uri="{FF2B5EF4-FFF2-40B4-BE49-F238E27FC236}">
                <a16:creationId xmlns:a16="http://schemas.microsoft.com/office/drawing/2014/main" id="{415528F3-F67B-42F9-B52F-C7E328DC7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628" y="4093349"/>
            <a:ext cx="6840538" cy="116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ts val="4400"/>
              </a:lnSpc>
              <a:spcBef>
                <a:spcPct val="0"/>
              </a:spcBef>
              <a:buNone/>
            </a:pPr>
            <a:r>
              <a:rPr lang="en-US" altLang="zh-TW" sz="2800" dirty="0"/>
              <a:t>1.</a:t>
            </a:r>
            <a:r>
              <a:rPr lang="zh-TW" altLang="en-US" sz="2800" dirty="0"/>
              <a:t>由一兩個問題組成，需有問號</a:t>
            </a:r>
            <a:endParaRPr lang="en-US" altLang="zh-TW" sz="2800" dirty="0"/>
          </a:p>
          <a:p>
            <a:pPr>
              <a:lnSpc>
                <a:spcPts val="4400"/>
              </a:lnSpc>
              <a:spcBef>
                <a:spcPct val="0"/>
              </a:spcBef>
              <a:buNone/>
            </a:pPr>
            <a:r>
              <a:rPr lang="en-US" altLang="zh-TW" sz="2800" dirty="0"/>
              <a:t>2.</a:t>
            </a:r>
            <a:r>
              <a:rPr lang="zh-TW" altLang="en-US" sz="2800" dirty="0"/>
              <a:t>從問題描述中引導出解決的實作方式</a:t>
            </a:r>
            <a:endParaRPr lang="en-US" altLang="zh-TW" sz="28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37</a:t>
            </a:fld>
            <a:endParaRPr lang="zh-TW" alt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文字方塊 1">
            <a:extLst>
              <a:ext uri="{FF2B5EF4-FFF2-40B4-BE49-F238E27FC236}">
                <a16:creationId xmlns:a16="http://schemas.microsoft.com/office/drawing/2014/main" id="{AF9EDE2A-6A2C-4B3A-9DA4-AFF1A920E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2637" y="312940"/>
            <a:ext cx="55467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如何設定待解決問題？</a:t>
            </a:r>
          </a:p>
        </p:txBody>
      </p:sp>
      <p:sp>
        <p:nvSpPr>
          <p:cNvPr id="17411" name="文字方塊 1">
            <a:extLst>
              <a:ext uri="{FF2B5EF4-FFF2-40B4-BE49-F238E27FC236}">
                <a16:creationId xmlns:a16="http://schemas.microsoft.com/office/drawing/2014/main" id="{A5EACA92-F4B4-41D2-8B9A-D9D1FFEF8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2637" y="1404026"/>
            <a:ext cx="68541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待解決問題是一個專題式課程的主軸，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課程活動需與待解決問題相關聯</a:t>
            </a:r>
          </a:p>
        </p:txBody>
      </p:sp>
      <p:sp>
        <p:nvSpPr>
          <p:cNvPr id="17412" name="矩形 2">
            <a:extLst>
              <a:ext uri="{FF2B5EF4-FFF2-40B4-BE49-F238E27FC236}">
                <a16:creationId xmlns:a16="http://schemas.microsoft.com/office/drawing/2014/main" id="{3006AE92-8B10-46BB-ABC2-1AE3A449A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0950" y="2926080"/>
            <a:ext cx="9957497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457200" indent="-457200">
              <a:lnSpc>
                <a:spcPts val="5400"/>
              </a:lnSpc>
              <a:spcBef>
                <a:spcPct val="0"/>
              </a:spcBef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學習內容需呼應領綱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ts val="5400"/>
              </a:lnSpc>
              <a:spcBef>
                <a:spcPct val="0"/>
              </a:spcBef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強調真實世界的問題，</a:t>
            </a:r>
            <a:r>
              <a:rPr lang="zh-TW" altLang="en-US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而且和學生生活</a:t>
            </a:r>
            <a:endParaRPr lang="en-US" altLang="zh-TW" sz="4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46088">
              <a:lnSpc>
                <a:spcPts val="5400"/>
              </a:lnSpc>
              <a:spcBef>
                <a:spcPct val="0"/>
              </a:spcBef>
              <a:buNone/>
            </a:pPr>
            <a:r>
              <a:rPr lang="zh-TW" altLang="en-US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經驗</a:t>
            </a:r>
            <a:r>
              <a:rPr lang="en-US" altLang="zh-TW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社區相關聯</a:t>
            </a:r>
            <a:endParaRPr lang="en-US" altLang="zh-TW" sz="4000" b="1" dirty="0">
              <a:solidFill>
                <a:srgbClr val="0070C0"/>
              </a:solidFill>
            </a:endParaRPr>
          </a:p>
          <a:p>
            <a:pPr marL="457200" indent="-457200">
              <a:lnSpc>
                <a:spcPts val="5400"/>
              </a:lnSpc>
              <a:spcBef>
                <a:spcPct val="0"/>
              </a:spcBef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啟發學生尋找長期影響他人的解決方法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38</a:t>
            </a:fld>
            <a:endParaRPr lang="zh-TW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文字方塊 1">
            <a:extLst>
              <a:ext uri="{FF2B5EF4-FFF2-40B4-BE49-F238E27FC236}">
                <a16:creationId xmlns:a16="http://schemas.microsoft.com/office/drawing/2014/main" id="{1A06C7EA-53A1-438C-9C68-1999905B2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" y="908050"/>
            <a:ext cx="105838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4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如果不知如何設定待解決問題，你可以</a:t>
            </a:r>
            <a:r>
              <a:rPr lang="en-US" altLang="zh-TW" sz="4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endParaRPr lang="zh-TW" altLang="en-US" sz="48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6627" name="文字方塊 2">
            <a:extLst>
              <a:ext uri="{FF2B5EF4-FFF2-40B4-BE49-F238E27FC236}">
                <a16:creationId xmlns:a16="http://schemas.microsoft.com/office/drawing/2014/main" id="{8E420370-2C0F-40C2-A5AD-8B85E9BD8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519" y="2408212"/>
            <a:ext cx="7845097" cy="232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ts val="6000"/>
              </a:lnSpc>
              <a:spcBef>
                <a:spcPct val="0"/>
              </a:spcBef>
              <a:buFont typeface="Wingdings" panose="05000000000000000000" pitchFamily="2" charset="2"/>
              <a:buChar char="n"/>
            </a:pPr>
            <a:r>
              <a:rPr lang="zh-TW" altLang="en-US" sz="4000">
                <a:latin typeface="微軟正黑體" panose="020B0604030504040204" pitchFamily="34" charset="-120"/>
                <a:ea typeface="微軟正黑體" panose="020B0604030504040204" pitchFamily="34" charset="-120"/>
              </a:rPr>
              <a:t>從小的問題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開始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6000"/>
              </a:lnSpc>
              <a:spcBef>
                <a:spcPct val="0"/>
              </a:spcBef>
              <a:buFont typeface="Wingdings" panose="05000000000000000000" pitchFamily="2" charset="2"/>
              <a:buChar char="n"/>
            </a:pPr>
            <a:r>
              <a:rPr lang="zh-TW" altLang="en-US" sz="4000">
                <a:latin typeface="微軟正黑體" panose="020B0604030504040204" pitchFamily="34" charset="-120"/>
                <a:ea typeface="微軟正黑體" panose="020B0604030504040204" pitchFamily="34" charset="-120"/>
              </a:rPr>
              <a:t>從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可以解決生活相關的問題著手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6000"/>
              </a:lnSpc>
              <a:spcBef>
                <a:spcPct val="0"/>
              </a:spcBef>
              <a:buFont typeface="Wingdings" panose="05000000000000000000" pitchFamily="2" charset="2"/>
              <a:buChar char="n"/>
            </a:pPr>
            <a:r>
              <a:rPr lang="zh-TW" altLang="en-US" sz="4000">
                <a:latin typeface="微軟正黑體" panose="020B0604030504040204" pitchFamily="34" charset="-120"/>
                <a:ea typeface="微軟正黑體" panose="020B0604030504040204" pitchFamily="34" charset="-120"/>
              </a:rPr>
              <a:t>決定最終的實作型表現任務 </a:t>
            </a:r>
            <a:endParaRPr lang="en-US" altLang="zh-TW" sz="4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7A5FF81-393E-41CE-B46B-27F1EF0D9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7617" y="2303965"/>
            <a:ext cx="3022546" cy="2814989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39</a:t>
            </a:fld>
            <a:endParaRPr lang="zh-TW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06;p3">
            <a:extLst>
              <a:ext uri="{FF2B5EF4-FFF2-40B4-BE49-F238E27FC236}">
                <a16:creationId xmlns:a16="http://schemas.microsoft.com/office/drawing/2014/main" id="{E469F621-EF00-4ADB-A1E5-638FAD20835D}"/>
              </a:ext>
            </a:extLst>
          </p:cNvPr>
          <p:cNvSpPr txBox="1">
            <a:spLocks noGrp="1"/>
          </p:cNvSpPr>
          <p:nvPr/>
        </p:nvSpPr>
        <p:spPr>
          <a:xfrm>
            <a:off x="609068" y="-57945"/>
            <a:ext cx="2541135" cy="68548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  <a:defRPr sz="44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3663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Calibri"/>
              <a:buNone/>
            </a:pPr>
            <a:br>
              <a:rPr lang="zh-TW" sz="24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zh-TW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新課綱</a:t>
            </a:r>
            <a:endParaRPr lang="en-US" altLang="zh-TW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3663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Calibri"/>
              <a:buNone/>
            </a:pPr>
            <a:r>
              <a:rPr lang="zh-TW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強調</a:t>
            </a:r>
            <a:br>
              <a:rPr lang="zh-TW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國中小</a:t>
            </a:r>
            <a:endParaRPr lang="en-US" altLang="zh-TW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3663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Calibri"/>
              <a:buNone/>
            </a:pPr>
            <a:r>
              <a:rPr lang="zh-TW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學校本位課程發展</a:t>
            </a:r>
            <a:endParaRPr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9" name="Google Shape;108;p3">
            <a:extLst>
              <a:ext uri="{FF2B5EF4-FFF2-40B4-BE49-F238E27FC236}">
                <a16:creationId xmlns:a16="http://schemas.microsoft.com/office/drawing/2014/main" id="{985F39F2-EA52-4DF4-B224-D3CFF7401997}"/>
              </a:ext>
            </a:extLst>
          </p:cNvPr>
          <p:cNvGrpSpPr/>
          <p:nvPr/>
        </p:nvGrpSpPr>
        <p:grpSpPr>
          <a:xfrm>
            <a:off x="3473224" y="61118"/>
            <a:ext cx="6672263" cy="6735764"/>
            <a:chOff x="1139323" y="1341813"/>
            <a:chExt cx="8989610" cy="5465876"/>
          </a:xfrm>
        </p:grpSpPr>
        <p:grpSp>
          <p:nvGrpSpPr>
            <p:cNvPr id="10" name="Google Shape;109;p3">
              <a:extLst>
                <a:ext uri="{FF2B5EF4-FFF2-40B4-BE49-F238E27FC236}">
                  <a16:creationId xmlns:a16="http://schemas.microsoft.com/office/drawing/2014/main" id="{780F57BA-7435-4E92-A63E-3F5D9AA3F7F9}"/>
                </a:ext>
              </a:extLst>
            </p:cNvPr>
            <p:cNvGrpSpPr/>
            <p:nvPr/>
          </p:nvGrpSpPr>
          <p:grpSpPr>
            <a:xfrm>
              <a:off x="1139323" y="1341813"/>
              <a:ext cx="8989610" cy="5465876"/>
              <a:chOff x="1139323" y="1453509"/>
              <a:chExt cx="8989610" cy="5465876"/>
            </a:xfrm>
          </p:grpSpPr>
          <p:sp>
            <p:nvSpPr>
              <p:cNvPr id="19" name="Google Shape;110;p3">
                <a:extLst>
                  <a:ext uri="{FF2B5EF4-FFF2-40B4-BE49-F238E27FC236}">
                    <a16:creationId xmlns:a16="http://schemas.microsoft.com/office/drawing/2014/main" id="{767790DC-B3D7-4B84-AD83-D519D616E8B0}"/>
                  </a:ext>
                </a:extLst>
              </p:cNvPr>
              <p:cNvSpPr/>
              <p:nvPr/>
            </p:nvSpPr>
            <p:spPr>
              <a:xfrm>
                <a:off x="1139323" y="3591938"/>
                <a:ext cx="8989610" cy="1075655"/>
              </a:xfrm>
              <a:prstGeom prst="roundRect">
                <a:avLst>
                  <a:gd name="adj" fmla="val 16667"/>
                </a:avLst>
              </a:prstGeom>
              <a:solidFill>
                <a:srgbClr val="ACB8CA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2400" b="1" i="0" u="none" strike="noStrike" cap="none">
                    <a:solidFill>
                      <a:srgbClr val="000000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主要</a:t>
                </a:r>
                <a:endParaRPr sz="2400" b="1" i="0" u="none" strike="noStrike" cap="none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2400" b="1" i="0" u="none" strike="noStrike" cap="none">
                    <a:solidFill>
                      <a:srgbClr val="000000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項目</a:t>
                </a:r>
                <a:endParaRPr/>
              </a:p>
            </p:txBody>
          </p:sp>
          <p:sp>
            <p:nvSpPr>
              <p:cNvPr id="20" name="Google Shape;111;p3">
                <a:extLst>
                  <a:ext uri="{FF2B5EF4-FFF2-40B4-BE49-F238E27FC236}">
                    <a16:creationId xmlns:a16="http://schemas.microsoft.com/office/drawing/2014/main" id="{D88DFD17-A189-4F31-8622-7BBDBFD9BF7B}"/>
                  </a:ext>
                </a:extLst>
              </p:cNvPr>
              <p:cNvSpPr/>
              <p:nvPr/>
            </p:nvSpPr>
            <p:spPr>
              <a:xfrm>
                <a:off x="1139323" y="2482789"/>
                <a:ext cx="8989610" cy="933953"/>
              </a:xfrm>
              <a:prstGeom prst="roundRect">
                <a:avLst>
                  <a:gd name="adj" fmla="val 16667"/>
                </a:avLst>
              </a:prstGeom>
              <a:solidFill>
                <a:srgbClr val="ACB8CA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2400" b="1" i="0" u="none" strike="noStrike" cap="none">
                    <a:solidFill>
                      <a:srgbClr val="000000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課程</a:t>
                </a:r>
                <a:endParaRPr sz="2400" b="1" i="0" u="none" strike="noStrike" cap="none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2400" b="1" i="0" u="none" strike="noStrike" cap="none">
                    <a:solidFill>
                      <a:srgbClr val="000000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類型</a:t>
                </a:r>
                <a:endParaRPr/>
              </a:p>
            </p:txBody>
          </p:sp>
          <p:sp>
            <p:nvSpPr>
              <p:cNvPr id="21" name="Google Shape;112;p3">
                <a:extLst>
                  <a:ext uri="{FF2B5EF4-FFF2-40B4-BE49-F238E27FC236}">
                    <a16:creationId xmlns:a16="http://schemas.microsoft.com/office/drawing/2014/main" id="{F088838C-28E0-4B58-B60C-DE654C511E40}"/>
                  </a:ext>
                </a:extLst>
              </p:cNvPr>
              <p:cNvSpPr/>
              <p:nvPr/>
            </p:nvSpPr>
            <p:spPr>
              <a:xfrm>
                <a:off x="1139323" y="1467680"/>
                <a:ext cx="8989610" cy="775502"/>
              </a:xfrm>
              <a:prstGeom prst="roundRect">
                <a:avLst>
                  <a:gd name="adj" fmla="val 16667"/>
                </a:avLst>
              </a:prstGeom>
              <a:solidFill>
                <a:srgbClr val="ACB8CA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2400" b="1" i="0" u="none" strike="noStrike" cap="none">
                    <a:solidFill>
                      <a:srgbClr val="000000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教育</a:t>
                </a:r>
                <a:endParaRPr sz="2400" b="1" i="0" u="none" strike="noStrike" cap="none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2400" b="1" i="0" u="none" strike="noStrike" cap="none">
                    <a:solidFill>
                      <a:srgbClr val="000000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階段</a:t>
                </a:r>
                <a:endParaRPr/>
              </a:p>
            </p:txBody>
          </p:sp>
          <p:grpSp>
            <p:nvGrpSpPr>
              <p:cNvPr id="22" name="Google Shape;113;p3">
                <a:extLst>
                  <a:ext uri="{FF2B5EF4-FFF2-40B4-BE49-F238E27FC236}">
                    <a16:creationId xmlns:a16="http://schemas.microsoft.com/office/drawing/2014/main" id="{C25141ED-4776-4CF7-BA8F-54601A88BD72}"/>
                  </a:ext>
                </a:extLst>
              </p:cNvPr>
              <p:cNvGrpSpPr/>
              <p:nvPr/>
            </p:nvGrpSpPr>
            <p:grpSpPr>
              <a:xfrm>
                <a:off x="1265849" y="1453509"/>
                <a:ext cx="8699091" cy="5465876"/>
                <a:chOff x="1265849" y="1131285"/>
                <a:chExt cx="8699091" cy="5800997"/>
              </a:xfrm>
            </p:grpSpPr>
            <p:sp>
              <p:nvSpPr>
                <p:cNvPr id="23" name="Google Shape;114;p3">
                  <a:extLst>
                    <a:ext uri="{FF2B5EF4-FFF2-40B4-BE49-F238E27FC236}">
                      <a16:creationId xmlns:a16="http://schemas.microsoft.com/office/drawing/2014/main" id="{F256E306-EDE2-4995-AD5B-88463E7EBD91}"/>
                    </a:ext>
                  </a:extLst>
                </p:cNvPr>
                <p:cNvSpPr/>
                <p:nvPr/>
              </p:nvSpPr>
              <p:spPr>
                <a:xfrm>
                  <a:off x="5797764" y="3456878"/>
                  <a:ext cx="1443738" cy="99258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79D0E"/>
                </a:solidFill>
                <a:ln w="1270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1" i="0" u="none" strike="noStrike" cap="none">
                    <a:solidFill>
                      <a:srgbClr val="FFFFFF"/>
                    </a:solidFill>
                    <a:latin typeface="DFKai-SB"/>
                    <a:ea typeface="DFKai-SB"/>
                    <a:cs typeface="DFKai-SB"/>
                    <a:sym typeface="DFKai-SB"/>
                  </a:endParaRPr>
                </a:p>
              </p:txBody>
            </p:sp>
            <p:grpSp>
              <p:nvGrpSpPr>
                <p:cNvPr id="24" name="Google Shape;115;p3">
                  <a:extLst>
                    <a:ext uri="{FF2B5EF4-FFF2-40B4-BE49-F238E27FC236}">
                      <a16:creationId xmlns:a16="http://schemas.microsoft.com/office/drawing/2014/main" id="{4E909863-1628-44AB-9E1A-252114049C57}"/>
                    </a:ext>
                  </a:extLst>
                </p:cNvPr>
                <p:cNvGrpSpPr/>
                <p:nvPr/>
              </p:nvGrpSpPr>
              <p:grpSpPr>
                <a:xfrm>
                  <a:off x="1265849" y="1131285"/>
                  <a:ext cx="8699091" cy="5800997"/>
                  <a:chOff x="1073386" y="1426606"/>
                  <a:chExt cx="7768407" cy="5456282"/>
                </a:xfrm>
              </p:grpSpPr>
              <p:sp>
                <p:nvSpPr>
                  <p:cNvPr id="25" name="Google Shape;116;p3">
                    <a:extLst>
                      <a:ext uri="{FF2B5EF4-FFF2-40B4-BE49-F238E27FC236}">
                        <a16:creationId xmlns:a16="http://schemas.microsoft.com/office/drawing/2014/main" id="{16D2540B-E4B6-4CB4-BAC5-2C34C1B74B3D}"/>
                      </a:ext>
                    </a:extLst>
                  </p:cNvPr>
                  <p:cNvSpPr/>
                  <p:nvPr/>
                </p:nvSpPr>
                <p:spPr>
                  <a:xfrm>
                    <a:off x="1073386" y="4745690"/>
                    <a:ext cx="3531350" cy="2137197"/>
                  </a:xfrm>
                  <a:prstGeom prst="wedgeRoundRectCallout">
                    <a:avLst>
                      <a:gd name="adj1" fmla="val 8263"/>
                      <a:gd name="adj2" fmla="val -63611"/>
                      <a:gd name="adj3" fmla="val 16667"/>
                    </a:avLst>
                  </a:prstGeom>
                  <a:solidFill>
                    <a:schemeClr val="lt1"/>
                  </a:solidFill>
                  <a:ln w="25400" cap="flat" cmpd="sng">
                    <a:solidFill>
                      <a:srgbClr val="385D8A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zh-TW" sz="2000" b="1" i="0" u="none" strike="noStrike" cap="none">
                        <a:solidFill>
                          <a:srgbClr val="C00000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rPr>
                      <a:t>部定課程</a:t>
                    </a:r>
                    <a:endParaRPr sz="2000" b="1" i="0" u="none" strike="noStrike" cap="none">
                      <a:solidFill>
                        <a:srgbClr val="C00000"/>
                      </a:solidFill>
                      <a:latin typeface="DFKai-SB"/>
                      <a:ea typeface="DFKai-SB"/>
                      <a:cs typeface="DFKai-SB"/>
                      <a:sym typeface="DFKai-SB"/>
                    </a:endParaRPr>
                  </a:p>
                  <a:p>
                    <a:pPr marL="0" marR="0" lvl="0" indent="-127000" algn="l" rtl="0">
                      <a:spcBef>
                        <a:spcPts val="600"/>
                      </a:spcBef>
                      <a:spcAft>
                        <a:spcPts val="0"/>
                      </a:spcAft>
                      <a:buClr>
                        <a:srgbClr val="C00000"/>
                      </a:buClr>
                      <a:buSzPts val="2000"/>
                      <a:buFont typeface="Arial"/>
                      <a:buChar char="•"/>
                    </a:pPr>
                    <a:r>
                      <a:rPr lang="zh-TW" sz="20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rPr>
                      <a:t> 可混齡、班群學習</a:t>
                    </a:r>
                    <a:endParaRPr sz="2000" b="0" i="0" u="none" strike="noStrike" cap="none">
                      <a:solidFill>
                        <a:schemeClr val="dk1"/>
                      </a:solidFill>
                      <a:latin typeface="DFKai-SB"/>
                      <a:ea typeface="DFKai-SB"/>
                      <a:cs typeface="DFKai-SB"/>
                      <a:sym typeface="DFKai-SB"/>
                    </a:endParaRPr>
                  </a:p>
                  <a:p>
                    <a:pPr marL="0" marR="0" lvl="0" indent="-12700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C00000"/>
                      </a:buClr>
                      <a:buSzPts val="2000"/>
                      <a:buFont typeface="Arial"/>
                      <a:buChar char="•"/>
                    </a:pPr>
                    <a:r>
                      <a:rPr lang="zh-TW" sz="20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rPr>
                      <a:t> 鼓勵跨領域統整</a:t>
                    </a:r>
                    <a:endParaRPr sz="2000" b="0" i="0" u="none" strike="noStrike" cap="none">
                      <a:solidFill>
                        <a:schemeClr val="dk1"/>
                      </a:solidFill>
                      <a:latin typeface="DFKai-SB"/>
                      <a:ea typeface="DFKai-SB"/>
                      <a:cs typeface="DFKai-SB"/>
                      <a:sym typeface="DFKai-SB"/>
                    </a:endParaRPr>
                  </a:p>
                  <a:p>
                    <a:pPr marL="0" marR="0" lvl="0" indent="-12700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C00000"/>
                      </a:buClr>
                      <a:buSzPts val="2000"/>
                      <a:buFont typeface="Arial"/>
                      <a:buChar char="•"/>
                    </a:pPr>
                    <a:r>
                      <a:rPr lang="zh-TW" sz="20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rPr>
                      <a:t> 課程的彈性組合</a:t>
                    </a:r>
                    <a:endParaRPr sz="2000" b="0" i="0" u="none" strike="noStrike" cap="none">
                      <a:solidFill>
                        <a:schemeClr val="dk1"/>
                      </a:solidFill>
                      <a:latin typeface="DFKai-SB"/>
                      <a:ea typeface="DFKai-SB"/>
                      <a:cs typeface="DFKai-SB"/>
                      <a:sym typeface="DFKai-SB"/>
                    </a:endParaRPr>
                  </a:p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zh-TW" sz="18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rPr>
                      <a:t>  減少每週學習科目數</a:t>
                    </a:r>
                    <a:endParaRPr sz="1800" b="0" i="0" u="none" strike="noStrike" cap="none">
                      <a:solidFill>
                        <a:schemeClr val="dk1"/>
                      </a:solidFill>
                      <a:latin typeface="DFKai-SB"/>
                      <a:ea typeface="DFKai-SB"/>
                      <a:cs typeface="DFKai-SB"/>
                      <a:sym typeface="DFKai-SB"/>
                    </a:endParaRPr>
                  </a:p>
                  <a:p>
                    <a:pPr marL="90488" marR="0" lvl="0" indent="-12700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C00000"/>
                      </a:buClr>
                      <a:buSzPts val="2000"/>
                      <a:buFont typeface="Arial"/>
                      <a:buChar char="•"/>
                    </a:pPr>
                    <a:r>
                      <a:rPr lang="zh-TW" sz="20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rPr>
                      <a:t> 適性分組學習</a:t>
                    </a:r>
                    <a:endParaRPr sz="2000" b="0" i="0" u="none" strike="noStrike" cap="none">
                      <a:solidFill>
                        <a:schemeClr val="dk1"/>
                      </a:solidFill>
                      <a:latin typeface="DFKai-SB"/>
                      <a:ea typeface="DFKai-SB"/>
                      <a:cs typeface="DFKai-SB"/>
                      <a:sym typeface="DFKai-SB"/>
                    </a:endParaRPr>
                  </a:p>
                  <a:p>
                    <a:pPr marL="90488" marR="0" lvl="0" indent="-12700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C00000"/>
                      </a:buClr>
                      <a:buSzPts val="2000"/>
                      <a:buFont typeface="Arial"/>
                      <a:buChar char="•"/>
                    </a:pPr>
                    <a:r>
                      <a:rPr lang="zh-TW" sz="20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rPr>
                      <a:t> 鼓勵協同教學</a:t>
                    </a:r>
                    <a:endParaRPr sz="2000" b="0" i="0" u="none" strike="noStrike" cap="none">
                      <a:solidFill>
                        <a:schemeClr val="dk1"/>
                      </a:solidFill>
                      <a:latin typeface="DFKai-SB"/>
                      <a:ea typeface="DFKai-SB"/>
                      <a:cs typeface="DFKai-SB"/>
                      <a:sym typeface="DFKai-SB"/>
                    </a:endParaRPr>
                  </a:p>
                  <a:p>
                    <a:pPr marL="90488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C00000"/>
                      </a:buClr>
                      <a:buSzPts val="2000"/>
                      <a:buFont typeface="Arial"/>
                      <a:buNone/>
                    </a:pPr>
                    <a:endParaRPr sz="2000" b="0" i="0" u="none" strike="noStrike" cap="none">
                      <a:solidFill>
                        <a:schemeClr val="dk1"/>
                      </a:solidFill>
                      <a:latin typeface="DFKai-SB"/>
                      <a:ea typeface="DFKai-SB"/>
                      <a:cs typeface="DFKai-SB"/>
                      <a:sym typeface="DFKai-SB"/>
                    </a:endParaRPr>
                  </a:p>
                </p:txBody>
              </p:sp>
              <p:grpSp>
                <p:nvGrpSpPr>
                  <p:cNvPr id="26" name="Google Shape;117;p3">
                    <a:extLst>
                      <a:ext uri="{FF2B5EF4-FFF2-40B4-BE49-F238E27FC236}">
                        <a16:creationId xmlns:a16="http://schemas.microsoft.com/office/drawing/2014/main" id="{BC77EC7C-F458-492B-A0DA-0DAD1278B8CD}"/>
                      </a:ext>
                    </a:extLst>
                  </p:cNvPr>
                  <p:cNvGrpSpPr/>
                  <p:nvPr/>
                </p:nvGrpSpPr>
                <p:grpSpPr>
                  <a:xfrm>
                    <a:off x="2101163" y="2555669"/>
                    <a:ext cx="6128085" cy="1991934"/>
                    <a:chOff x="2101163" y="2555669"/>
                    <a:chExt cx="6128085" cy="1991934"/>
                  </a:xfrm>
                </p:grpSpPr>
                <p:sp>
                  <p:nvSpPr>
                    <p:cNvPr id="29" name="Google Shape;118;p3">
                      <a:extLst>
                        <a:ext uri="{FF2B5EF4-FFF2-40B4-BE49-F238E27FC236}">
                          <a16:creationId xmlns:a16="http://schemas.microsoft.com/office/drawing/2014/main" id="{E67B20F1-0452-4789-A04A-8D1163DD14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12153" y="2573672"/>
                      <a:ext cx="2122076" cy="730419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C00000"/>
                    </a:solidFill>
                    <a:ln w="12700" cap="flat" cmpd="sng">
                      <a:solidFill>
                        <a:schemeClr val="lt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i="0" u="none" strike="noStrike" cap="none">
                        <a:solidFill>
                          <a:srgbClr val="FFFFFF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p:txBody>
                </p:sp>
                <p:sp>
                  <p:nvSpPr>
                    <p:cNvPr id="30" name="Google Shape;119;p3">
                      <a:extLst>
                        <a:ext uri="{FF2B5EF4-FFF2-40B4-BE49-F238E27FC236}">
                          <a16:creationId xmlns:a16="http://schemas.microsoft.com/office/drawing/2014/main" id="{6F1A56F5-D8DE-4FAB-BF9C-BC751A7107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96403" y="3580570"/>
                      <a:ext cx="1250550" cy="967033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079D0E"/>
                    </a:solidFill>
                    <a:ln w="12700" cap="flat" cmpd="sng">
                      <a:solidFill>
                        <a:schemeClr val="lt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 i="0" u="none" strike="noStrike" cap="none">
                          <a:solidFill>
                            <a:schemeClr val="lt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1.主題/專題/議題探究課程</a:t>
                      </a:r>
                      <a:endParaRPr sz="1800" b="1" i="0" u="none" strike="noStrike" cap="none">
                        <a:solidFill>
                          <a:schemeClr val="lt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endParaRPr>
                    </a:p>
                  </p:txBody>
                </p:sp>
                <p:sp>
                  <p:nvSpPr>
                    <p:cNvPr id="31" name="Google Shape;120;p3">
                      <a:extLst>
                        <a:ext uri="{FF2B5EF4-FFF2-40B4-BE49-F238E27FC236}">
                          <a16:creationId xmlns:a16="http://schemas.microsoft.com/office/drawing/2014/main" id="{F1E8328C-502E-40F5-ACE4-0A4B3F41DE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01163" y="3596001"/>
                      <a:ext cx="1605120" cy="892448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FB5837"/>
                    </a:solidFill>
                    <a:ln w="12700" cap="flat" cmpd="sng">
                      <a:solidFill>
                        <a:schemeClr val="lt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 b="1" i="0" u="none" strike="noStrike" cap="none">
                          <a:solidFill>
                            <a:schemeClr val="lt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八大領域</a:t>
                      </a:r>
                      <a:endParaRPr/>
                    </a:p>
                  </p:txBody>
                </p:sp>
                <p:sp>
                  <p:nvSpPr>
                    <p:cNvPr id="32" name="Google Shape;121;p3">
                      <a:extLst>
                        <a:ext uri="{FF2B5EF4-FFF2-40B4-BE49-F238E27FC236}">
                          <a16:creationId xmlns:a16="http://schemas.microsoft.com/office/drawing/2014/main" id="{E82D75C5-87CE-4264-9A7C-A6B20D14C2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9160" y="2555669"/>
                      <a:ext cx="2850088" cy="74842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525252"/>
                    </a:solidFill>
                    <a:ln w="12700" cap="flat" cmpd="sng">
                      <a:solidFill>
                        <a:schemeClr val="lt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 b="0" i="0" u="none" strike="noStrike" cap="none">
                          <a:solidFill>
                            <a:schemeClr val="lt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校訂課程: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 b="1" i="0" u="none" strike="noStrike" cap="none">
                          <a:solidFill>
                            <a:schemeClr val="lt1"/>
                          </a:solidFill>
                          <a:latin typeface="DFKai-SB"/>
                          <a:ea typeface="DFKai-SB"/>
                          <a:cs typeface="DFKai-SB"/>
                          <a:sym typeface="DFKai-SB"/>
                        </a:rPr>
                        <a:t>彈性學習</a:t>
                      </a:r>
                      <a:endParaRPr/>
                    </a:p>
                  </p:txBody>
                </p:sp>
              </p:grpSp>
              <p:sp>
                <p:nvSpPr>
                  <p:cNvPr id="27" name="Google Shape;122;p3">
                    <a:extLst>
                      <a:ext uri="{FF2B5EF4-FFF2-40B4-BE49-F238E27FC236}">
                        <a16:creationId xmlns:a16="http://schemas.microsoft.com/office/drawing/2014/main" id="{2238E5E8-1CBF-4A53-B391-BD6F13F0C551}"/>
                      </a:ext>
                    </a:extLst>
                  </p:cNvPr>
                  <p:cNvSpPr/>
                  <p:nvPr/>
                </p:nvSpPr>
                <p:spPr>
                  <a:xfrm>
                    <a:off x="2572725" y="1426606"/>
                    <a:ext cx="5510076" cy="775427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000099"/>
                  </a:solidFill>
                  <a:ln w="12700" cap="flat" cmpd="sng">
                    <a:solidFill>
                      <a:schemeClr val="lt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zh-TW" sz="3600" b="0" i="0" u="none" strike="noStrike" cap="none">
                        <a:solidFill>
                          <a:srgbClr val="FFFFFF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rPr>
                      <a:t>國民中小學</a:t>
                    </a:r>
                    <a:endParaRPr/>
                  </a:p>
                </p:txBody>
              </p:sp>
              <p:sp>
                <p:nvSpPr>
                  <p:cNvPr id="28" name="Google Shape;123;p3">
                    <a:extLst>
                      <a:ext uri="{FF2B5EF4-FFF2-40B4-BE49-F238E27FC236}">
                        <a16:creationId xmlns:a16="http://schemas.microsoft.com/office/drawing/2014/main" id="{FFD2DAB7-F898-4BD1-8099-9FE081FCB401}"/>
                      </a:ext>
                    </a:extLst>
                  </p:cNvPr>
                  <p:cNvSpPr/>
                  <p:nvPr/>
                </p:nvSpPr>
                <p:spPr>
                  <a:xfrm>
                    <a:off x="4734229" y="4745691"/>
                    <a:ext cx="4107564" cy="2137197"/>
                  </a:xfrm>
                  <a:prstGeom prst="wedgeRoundRectCallout">
                    <a:avLst>
                      <a:gd name="adj1" fmla="val -11780"/>
                      <a:gd name="adj2" fmla="val -57659"/>
                      <a:gd name="adj3" fmla="val 16667"/>
                    </a:avLst>
                  </a:prstGeom>
                  <a:solidFill>
                    <a:schemeClr val="lt1"/>
                  </a:solidFill>
                  <a:ln w="22225" cap="flat" cmpd="sng">
                    <a:solidFill>
                      <a:srgbClr val="385D8A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zh-TW" sz="2000" b="1" i="0" u="none" strike="noStrike" cap="none">
                        <a:solidFill>
                          <a:srgbClr val="C00000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rPr>
                      <a:t>校訂課程</a:t>
                    </a:r>
                    <a:endParaRPr sz="2000" b="1" i="0" u="none" strike="noStrike" cap="none">
                      <a:solidFill>
                        <a:srgbClr val="C00000"/>
                      </a:solidFill>
                      <a:latin typeface="DFKai-SB"/>
                      <a:ea typeface="DFKai-SB"/>
                      <a:cs typeface="DFKai-SB"/>
                      <a:sym typeface="DFKai-SB"/>
                    </a:endParaRPr>
                  </a:p>
                  <a:p>
                    <a:pPr marL="180975" marR="0" lvl="0" indent="-180975" algn="l" rtl="0">
                      <a:spcBef>
                        <a:spcPts val="600"/>
                      </a:spcBef>
                      <a:spcAft>
                        <a:spcPts val="0"/>
                      </a:spcAft>
                      <a:buClr>
                        <a:srgbClr val="C00000"/>
                      </a:buClr>
                      <a:buSzPts val="2000"/>
                      <a:buFont typeface="Arial"/>
                      <a:buChar char="•"/>
                    </a:pPr>
                    <a:r>
                      <a:rPr lang="zh-TW" sz="20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rPr>
                      <a:t>訂有四類課程來引導學校規劃</a:t>
                    </a:r>
                    <a:endParaRPr sz="2000" b="0" i="0" u="none" strike="noStrike" cap="none">
                      <a:solidFill>
                        <a:schemeClr val="dk1"/>
                      </a:solidFill>
                      <a:latin typeface="DFKai-SB"/>
                      <a:ea typeface="DFKai-SB"/>
                      <a:cs typeface="DFKai-SB"/>
                      <a:sym typeface="DFKai-SB"/>
                    </a:endParaRPr>
                  </a:p>
                  <a:p>
                    <a:pPr marL="180975" marR="0" lvl="0" indent="-180975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C00000"/>
                      </a:buClr>
                      <a:buSzPts val="2000"/>
                      <a:buFont typeface="Arial"/>
                      <a:buChar char="•"/>
                    </a:pPr>
                    <a:r>
                      <a:rPr lang="zh-TW" sz="20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rPr>
                      <a:t>鼓勵跨領域探究及自主學習</a:t>
                    </a:r>
                    <a:endParaRPr sz="2000" b="0" i="0" u="none" strike="noStrike" cap="none">
                      <a:solidFill>
                        <a:schemeClr val="dk1"/>
                      </a:solidFill>
                      <a:latin typeface="DFKai-SB"/>
                      <a:ea typeface="DFKai-SB"/>
                      <a:cs typeface="DFKai-SB"/>
                      <a:sym typeface="DFKai-SB"/>
                    </a:endParaRPr>
                  </a:p>
                  <a:p>
                    <a:pPr marL="0" marR="0" lvl="0" indent="-12700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C00000"/>
                      </a:buClr>
                      <a:buSzPts val="2000"/>
                      <a:buFont typeface="Arial"/>
                      <a:buChar char="•"/>
                    </a:pPr>
                    <a:r>
                      <a:rPr lang="zh-TW" sz="20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rPr>
                      <a:t>促進適性學習的發展</a:t>
                    </a:r>
                    <a:endParaRPr sz="2000" b="0" i="0" u="none" strike="noStrike" cap="none">
                      <a:solidFill>
                        <a:schemeClr val="dk1"/>
                      </a:solidFill>
                      <a:latin typeface="DFKai-SB"/>
                      <a:ea typeface="DFKai-SB"/>
                      <a:cs typeface="DFKai-SB"/>
                      <a:sym typeface="DFKai-SB"/>
                    </a:endParaRPr>
                  </a:p>
                  <a:p>
                    <a:pPr marL="180975" marR="0" lvl="0" indent="-180975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C00000"/>
                      </a:buClr>
                      <a:buSzPts val="2000"/>
                      <a:buFont typeface="Arial"/>
                      <a:buChar char="•"/>
                    </a:pPr>
                    <a:r>
                      <a:rPr lang="zh-TW" sz="2000" b="0" i="0" u="none" strike="noStrike" cap="none">
                        <a:solidFill>
                          <a:schemeClr val="dk1"/>
                        </a:solidFill>
                        <a:latin typeface="DFKai-SB"/>
                        <a:ea typeface="DFKai-SB"/>
                        <a:cs typeface="DFKai-SB"/>
                        <a:sym typeface="DFKai-SB"/>
                      </a:rPr>
                      <a:t>活化領域學習</a:t>
                    </a:r>
                    <a:endParaRPr sz="2000" b="0" i="0" u="none" strike="noStrike" cap="none">
                      <a:solidFill>
                        <a:schemeClr val="dk1"/>
                      </a:solidFill>
                      <a:latin typeface="DFKai-SB"/>
                      <a:ea typeface="DFKai-SB"/>
                      <a:cs typeface="DFKai-SB"/>
                      <a:sym typeface="DFKai-SB"/>
                    </a:endParaRPr>
                  </a:p>
                </p:txBody>
              </p:sp>
            </p:grpSp>
          </p:grpSp>
        </p:grpSp>
        <p:cxnSp>
          <p:nvCxnSpPr>
            <p:cNvPr id="11" name="Google Shape;124;p3">
              <a:extLst>
                <a:ext uri="{FF2B5EF4-FFF2-40B4-BE49-F238E27FC236}">
                  <a16:creationId xmlns:a16="http://schemas.microsoft.com/office/drawing/2014/main" id="{68A3604F-A83A-47CD-A8A8-4567722397F5}"/>
                </a:ext>
              </a:extLst>
            </p:cNvPr>
            <p:cNvCxnSpPr/>
            <p:nvPr/>
          </p:nvCxnSpPr>
          <p:spPr>
            <a:xfrm>
              <a:off x="5653839" y="2118604"/>
              <a:ext cx="0" cy="216419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" name="Google Shape;125;p3">
              <a:extLst>
                <a:ext uri="{FF2B5EF4-FFF2-40B4-BE49-F238E27FC236}">
                  <a16:creationId xmlns:a16="http://schemas.microsoft.com/office/drawing/2014/main" id="{206CCCC4-A47D-4AB6-AD9C-E8BBD14997F7}"/>
                </a:ext>
              </a:extLst>
            </p:cNvPr>
            <p:cNvCxnSpPr/>
            <p:nvPr/>
          </p:nvCxnSpPr>
          <p:spPr>
            <a:xfrm>
              <a:off x="4214176" y="2309259"/>
              <a:ext cx="3670902" cy="10306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" name="Google Shape;126;p3">
              <a:extLst>
                <a:ext uri="{FF2B5EF4-FFF2-40B4-BE49-F238E27FC236}">
                  <a16:creationId xmlns:a16="http://schemas.microsoft.com/office/drawing/2014/main" id="{2E6E2AB1-9EC9-4764-93FA-011C230F59D2}"/>
                </a:ext>
              </a:extLst>
            </p:cNvPr>
            <p:cNvCxnSpPr>
              <a:cxnSpLocks/>
            </p:cNvCxnSpPr>
            <p:nvPr/>
          </p:nvCxnSpPr>
          <p:spPr>
            <a:xfrm>
              <a:off x="7888232" y="2300242"/>
              <a:ext cx="0" cy="190654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" name="Google Shape;127;p3">
              <a:extLst>
                <a:ext uri="{FF2B5EF4-FFF2-40B4-BE49-F238E27FC236}">
                  <a16:creationId xmlns:a16="http://schemas.microsoft.com/office/drawing/2014/main" id="{F466959C-FE6D-4D7B-AD5F-82D05F16A869}"/>
                </a:ext>
              </a:extLst>
            </p:cNvPr>
            <p:cNvCxnSpPr/>
            <p:nvPr/>
          </p:nvCxnSpPr>
          <p:spPr>
            <a:xfrm flipH="1">
              <a:off x="4214176" y="2300242"/>
              <a:ext cx="7885" cy="216419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" name="Google Shape;128;p3">
              <a:extLst>
                <a:ext uri="{FF2B5EF4-FFF2-40B4-BE49-F238E27FC236}">
                  <a16:creationId xmlns:a16="http://schemas.microsoft.com/office/drawing/2014/main" id="{DCDD6DAD-C974-4E88-A160-BB0133DA4C7F}"/>
                </a:ext>
              </a:extLst>
            </p:cNvPr>
            <p:cNvCxnSpPr/>
            <p:nvPr/>
          </p:nvCxnSpPr>
          <p:spPr>
            <a:xfrm>
              <a:off x="3263338" y="3222600"/>
              <a:ext cx="6307" cy="310458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" name="Google Shape;129;p3">
              <a:extLst>
                <a:ext uri="{FF2B5EF4-FFF2-40B4-BE49-F238E27FC236}">
                  <a16:creationId xmlns:a16="http://schemas.microsoft.com/office/drawing/2014/main" id="{710C8C4E-4D77-4F55-AE9A-8DF51D7689D9}"/>
                </a:ext>
              </a:extLst>
            </p:cNvPr>
            <p:cNvCxnSpPr/>
            <p:nvPr/>
          </p:nvCxnSpPr>
          <p:spPr>
            <a:xfrm rot="10800000" flipH="1">
              <a:off x="4819686" y="3406814"/>
              <a:ext cx="4676931" cy="18035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" name="Google Shape;130;p3">
              <a:extLst>
                <a:ext uri="{FF2B5EF4-FFF2-40B4-BE49-F238E27FC236}">
                  <a16:creationId xmlns:a16="http://schemas.microsoft.com/office/drawing/2014/main" id="{19ABD3B2-5A91-43E0-9AD8-B378599A3CAA}"/>
                </a:ext>
              </a:extLst>
            </p:cNvPr>
            <p:cNvCxnSpPr/>
            <p:nvPr/>
          </p:nvCxnSpPr>
          <p:spPr>
            <a:xfrm>
              <a:off x="9496617" y="3397797"/>
              <a:ext cx="0" cy="215131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" name="Google Shape;131;p3">
              <a:extLst>
                <a:ext uri="{FF2B5EF4-FFF2-40B4-BE49-F238E27FC236}">
                  <a16:creationId xmlns:a16="http://schemas.microsoft.com/office/drawing/2014/main" id="{30AE9994-913B-4F82-AA06-3D2B8D22641E}"/>
                </a:ext>
              </a:extLst>
            </p:cNvPr>
            <p:cNvCxnSpPr/>
            <p:nvPr/>
          </p:nvCxnSpPr>
          <p:spPr>
            <a:xfrm>
              <a:off x="7889809" y="3226464"/>
              <a:ext cx="1576" cy="168756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3" name="Google Shape;133;p3">
            <a:extLst>
              <a:ext uri="{FF2B5EF4-FFF2-40B4-BE49-F238E27FC236}">
                <a16:creationId xmlns:a16="http://schemas.microsoft.com/office/drawing/2014/main" id="{CF24CEAC-A101-4C83-82B9-8707726A0A35}"/>
              </a:ext>
            </a:extLst>
          </p:cNvPr>
          <p:cNvSpPr/>
          <p:nvPr/>
        </p:nvSpPr>
        <p:spPr>
          <a:xfrm>
            <a:off x="8079274" y="2805906"/>
            <a:ext cx="1057575" cy="1106488"/>
          </a:xfrm>
          <a:prstGeom prst="roundRect">
            <a:avLst>
              <a:gd name="adj" fmla="val 16667"/>
            </a:avLst>
          </a:prstGeom>
          <a:solidFill>
            <a:srgbClr val="079D0E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3.特殊需求領域課程</a:t>
            </a:r>
            <a:endParaRPr sz="1800" b="1" i="0" u="none" strike="noStrike" cap="none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34" name="Google Shape;134;p3">
            <a:extLst>
              <a:ext uri="{FF2B5EF4-FFF2-40B4-BE49-F238E27FC236}">
                <a16:creationId xmlns:a16="http://schemas.microsoft.com/office/drawing/2014/main" id="{7493C0F2-EF36-4A4E-8C09-4D8F26C43C67}"/>
              </a:ext>
            </a:extLst>
          </p:cNvPr>
          <p:cNvSpPr/>
          <p:nvPr/>
        </p:nvSpPr>
        <p:spPr>
          <a:xfrm>
            <a:off x="6933164" y="2862987"/>
            <a:ext cx="1108955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2.社團活動與技藝課程</a:t>
            </a:r>
            <a:endParaRPr sz="1800" b="1" i="0" u="none" strike="noStrike" cap="none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35" name="Google Shape;135;p3">
            <a:extLst>
              <a:ext uri="{FF2B5EF4-FFF2-40B4-BE49-F238E27FC236}">
                <a16:creationId xmlns:a16="http://schemas.microsoft.com/office/drawing/2014/main" id="{5C672224-4D6F-4E34-B568-92605F12F6FE}"/>
              </a:ext>
            </a:extLst>
          </p:cNvPr>
          <p:cNvSpPr/>
          <p:nvPr/>
        </p:nvSpPr>
        <p:spPr>
          <a:xfrm>
            <a:off x="9174005" y="2783368"/>
            <a:ext cx="971482" cy="1071563"/>
          </a:xfrm>
          <a:prstGeom prst="roundRect">
            <a:avLst>
              <a:gd name="adj" fmla="val 16667"/>
            </a:avLst>
          </a:prstGeom>
          <a:solidFill>
            <a:srgbClr val="079D0E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4.</a:t>
            </a:r>
            <a:r>
              <a:rPr lang="zh-TW" altLang="en-US" sz="1800" b="1" i="0" u="none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其</a:t>
            </a:r>
            <a:r>
              <a:rPr lang="zh-TW" sz="1800" b="1" i="0" u="none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他類課程</a:t>
            </a:r>
            <a:endParaRPr sz="1800" b="1" i="0" u="none" strike="noStrike" cap="none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36" name="Google Shape;132;p3">
            <a:extLst>
              <a:ext uri="{FF2B5EF4-FFF2-40B4-BE49-F238E27FC236}">
                <a16:creationId xmlns:a16="http://schemas.microsoft.com/office/drawing/2014/main" id="{CE259027-6AF2-4F49-8C49-B3875222FE0A}"/>
              </a:ext>
            </a:extLst>
          </p:cNvPr>
          <p:cNvSpPr/>
          <p:nvPr/>
        </p:nvSpPr>
        <p:spPr>
          <a:xfrm>
            <a:off x="4792700" y="1572419"/>
            <a:ext cx="187047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0" i="0" u="none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部定課程: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i="0" u="none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領域學習 </a:t>
            </a:r>
            <a:endParaRPr/>
          </a:p>
        </p:txBody>
      </p:sp>
      <p:cxnSp>
        <p:nvCxnSpPr>
          <p:cNvPr id="37" name="Google Shape;130;p3">
            <a:extLst>
              <a:ext uri="{FF2B5EF4-FFF2-40B4-BE49-F238E27FC236}">
                <a16:creationId xmlns:a16="http://schemas.microsoft.com/office/drawing/2014/main" id="{39ED1ABB-6A69-4390-859F-3DED1827AE98}"/>
              </a:ext>
            </a:extLst>
          </p:cNvPr>
          <p:cNvCxnSpPr>
            <a:cxnSpLocks/>
          </p:cNvCxnSpPr>
          <p:nvPr/>
        </p:nvCxnSpPr>
        <p:spPr>
          <a:xfrm>
            <a:off x="6204861" y="2628107"/>
            <a:ext cx="0" cy="111123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" name="Google Shape;130;p3">
            <a:extLst>
              <a:ext uri="{FF2B5EF4-FFF2-40B4-BE49-F238E27FC236}">
                <a16:creationId xmlns:a16="http://schemas.microsoft.com/office/drawing/2014/main" id="{6BF4F91F-73BE-40A8-B740-CEC7AE8DFD4B}"/>
              </a:ext>
            </a:extLst>
          </p:cNvPr>
          <p:cNvCxnSpPr>
            <a:cxnSpLocks/>
          </p:cNvCxnSpPr>
          <p:nvPr/>
        </p:nvCxnSpPr>
        <p:spPr>
          <a:xfrm>
            <a:off x="8480055" y="2628107"/>
            <a:ext cx="0" cy="177799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" name="Google Shape;130;p3">
            <a:extLst>
              <a:ext uri="{FF2B5EF4-FFF2-40B4-BE49-F238E27FC236}">
                <a16:creationId xmlns:a16="http://schemas.microsoft.com/office/drawing/2014/main" id="{C593A649-B68E-4D56-A50C-36A51DE19EE4}"/>
              </a:ext>
            </a:extLst>
          </p:cNvPr>
          <p:cNvCxnSpPr>
            <a:cxnSpLocks/>
          </p:cNvCxnSpPr>
          <p:nvPr/>
        </p:nvCxnSpPr>
        <p:spPr>
          <a:xfrm>
            <a:off x="7390170" y="2616994"/>
            <a:ext cx="0" cy="144461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5683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604B4EA-3EC9-429A-868C-BF0B8C2C2A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4" t="16203" r="3449" b="11392"/>
          <a:stretch/>
        </p:blipFill>
        <p:spPr>
          <a:xfrm>
            <a:off x="160264" y="1696655"/>
            <a:ext cx="11871471" cy="5092861"/>
          </a:xfrm>
          <a:prstGeom prst="rect">
            <a:avLst/>
          </a:prstGeom>
        </p:spPr>
      </p:pic>
      <p:pic>
        <p:nvPicPr>
          <p:cNvPr id="3" name="Screen Shot 2016-04-17 at 7.22.25 AM.png">
            <a:extLst>
              <a:ext uri="{FF2B5EF4-FFF2-40B4-BE49-F238E27FC236}">
                <a16:creationId xmlns:a16="http://schemas.microsoft.com/office/drawing/2014/main" id="{9EE3B07A-5D43-4BBF-8529-3E4B6F4B25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7" r="-587" b="84961"/>
          <a:stretch/>
        </p:blipFill>
        <p:spPr>
          <a:xfrm>
            <a:off x="-512256" y="95251"/>
            <a:ext cx="12987912" cy="146685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語音泡泡: 圓角矩形 3">
            <a:extLst>
              <a:ext uri="{FF2B5EF4-FFF2-40B4-BE49-F238E27FC236}">
                <a16:creationId xmlns:a16="http://schemas.microsoft.com/office/drawing/2014/main" id="{36CEDC85-063A-46CF-95FD-9E9EB02AC78D}"/>
              </a:ext>
            </a:extLst>
          </p:cNvPr>
          <p:cNvSpPr/>
          <p:nvPr/>
        </p:nvSpPr>
        <p:spPr>
          <a:xfrm>
            <a:off x="7165269" y="1405252"/>
            <a:ext cx="1184030" cy="582805"/>
          </a:xfrm>
          <a:prstGeom prst="wedgeRoundRectCallout">
            <a:avLst>
              <a:gd name="adj1" fmla="val -74981"/>
              <a:gd name="adj2" fmla="val 3544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專題名稱</a:t>
            </a:r>
          </a:p>
        </p:txBody>
      </p:sp>
      <p:sp>
        <p:nvSpPr>
          <p:cNvPr id="6" name="語音泡泡: 圓角矩形 5">
            <a:extLst>
              <a:ext uri="{FF2B5EF4-FFF2-40B4-BE49-F238E27FC236}">
                <a16:creationId xmlns:a16="http://schemas.microsoft.com/office/drawing/2014/main" id="{2DA38941-CC68-4B11-976E-FBDFBECF2859}"/>
              </a:ext>
            </a:extLst>
          </p:cNvPr>
          <p:cNvSpPr/>
          <p:nvPr/>
        </p:nvSpPr>
        <p:spPr>
          <a:xfrm>
            <a:off x="2905246" y="2553664"/>
            <a:ext cx="9126489" cy="1636372"/>
          </a:xfrm>
          <a:prstGeom prst="wedgeRoundRectCallout">
            <a:avLst>
              <a:gd name="adj1" fmla="val -22358"/>
              <a:gd name="adj2" fmla="val -7760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4400"/>
              </a:lnSpc>
              <a:defRPr/>
            </a:pP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en-US" altLang="zh-TW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3R</a:t>
            </a: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幫學校設計一個計劃來改善環境 </a:t>
            </a:r>
            <a:r>
              <a:rPr lang="en-US" altLang="zh-TW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(Reduce</a:t>
            </a: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減量</a:t>
            </a:r>
            <a:r>
              <a:rPr lang="en-US" altLang="zh-TW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/Reuse</a:t>
            </a: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重複使用</a:t>
            </a:r>
            <a:r>
              <a:rPr lang="en-US" altLang="zh-TW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/Recycle</a:t>
            </a: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回收利用</a:t>
            </a:r>
            <a:r>
              <a:rPr lang="en-US" altLang="zh-TW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00017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604B4EA-3EC9-429A-868C-BF0B8C2C2A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4" t="16203" r="3449" b="11392"/>
          <a:stretch/>
        </p:blipFill>
        <p:spPr>
          <a:xfrm>
            <a:off x="160264" y="1696655"/>
            <a:ext cx="11871471" cy="5092861"/>
          </a:xfrm>
          <a:prstGeom prst="rect">
            <a:avLst/>
          </a:prstGeom>
        </p:spPr>
      </p:pic>
      <p:pic>
        <p:nvPicPr>
          <p:cNvPr id="3" name="Screen Shot 2016-04-17 at 7.22.25 AM.png">
            <a:extLst>
              <a:ext uri="{FF2B5EF4-FFF2-40B4-BE49-F238E27FC236}">
                <a16:creationId xmlns:a16="http://schemas.microsoft.com/office/drawing/2014/main" id="{9EE3B07A-5D43-4BBF-8529-3E4B6F4B25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7" r="-587" b="84961"/>
          <a:stretch/>
        </p:blipFill>
        <p:spPr>
          <a:xfrm>
            <a:off x="-512256" y="95251"/>
            <a:ext cx="12987912" cy="146685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語音泡泡: 圓角矩形 4">
            <a:extLst>
              <a:ext uri="{FF2B5EF4-FFF2-40B4-BE49-F238E27FC236}">
                <a16:creationId xmlns:a16="http://schemas.microsoft.com/office/drawing/2014/main" id="{082E3002-0312-4294-BC8E-F8B1C5082176}"/>
              </a:ext>
            </a:extLst>
          </p:cNvPr>
          <p:cNvSpPr/>
          <p:nvPr/>
        </p:nvSpPr>
        <p:spPr>
          <a:xfrm>
            <a:off x="52482" y="1185704"/>
            <a:ext cx="1408212" cy="582805"/>
          </a:xfrm>
          <a:prstGeom prst="wedgeRoundRectCallout">
            <a:avLst>
              <a:gd name="adj1" fmla="val -25237"/>
              <a:gd name="adj2" fmla="val 10206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待解決問題</a:t>
            </a:r>
            <a:endParaRPr lang="zh-TW" altLang="en-US" sz="1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語音泡泡: 圓角矩形 5">
            <a:extLst>
              <a:ext uri="{FF2B5EF4-FFF2-40B4-BE49-F238E27FC236}">
                <a16:creationId xmlns:a16="http://schemas.microsoft.com/office/drawing/2014/main" id="{2DA38941-CC68-4B11-976E-FBDFBECF2859}"/>
              </a:ext>
            </a:extLst>
          </p:cNvPr>
          <p:cNvSpPr/>
          <p:nvPr/>
        </p:nvSpPr>
        <p:spPr>
          <a:xfrm>
            <a:off x="3877520" y="2912479"/>
            <a:ext cx="6018835" cy="1242832"/>
          </a:xfrm>
          <a:prstGeom prst="wedgeRoundRectCallout">
            <a:avLst>
              <a:gd name="adj1" fmla="val -40820"/>
              <a:gd name="adj2" fmla="val -9719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4400"/>
              </a:lnSpc>
              <a:defRPr/>
            </a:pP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我們學校可以如何改善環境</a:t>
            </a:r>
            <a:r>
              <a:rPr lang="en-US" altLang="zh-TW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 </a:t>
            </a:r>
          </a:p>
          <a:p>
            <a:pPr lvl="0">
              <a:lnSpc>
                <a:spcPts val="4400"/>
              </a:lnSpc>
              <a:defRPr/>
            </a:pPr>
            <a:r>
              <a:rPr lang="en-US" altLang="zh-TW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擬訂改善及如何推廣的計畫</a:t>
            </a:r>
            <a:r>
              <a:rPr lang="en-US" altLang="zh-TW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7" name="語音泡泡: 圓角矩形 6">
            <a:extLst>
              <a:ext uri="{FF2B5EF4-FFF2-40B4-BE49-F238E27FC236}">
                <a16:creationId xmlns:a16="http://schemas.microsoft.com/office/drawing/2014/main" id="{50C964CD-83F9-48ED-8660-1493FAFA5ACA}"/>
              </a:ext>
            </a:extLst>
          </p:cNvPr>
          <p:cNvSpPr/>
          <p:nvPr/>
        </p:nvSpPr>
        <p:spPr>
          <a:xfrm>
            <a:off x="7165269" y="1405252"/>
            <a:ext cx="1184030" cy="582805"/>
          </a:xfrm>
          <a:prstGeom prst="wedgeRoundRectCallout">
            <a:avLst>
              <a:gd name="adj1" fmla="val -74981"/>
              <a:gd name="adj2" fmla="val 3544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專題名稱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84735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604B4EA-3EC9-429A-868C-BF0B8C2C2A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4" t="16203" r="3449" b="11392"/>
          <a:stretch/>
        </p:blipFill>
        <p:spPr>
          <a:xfrm>
            <a:off x="160264" y="1696655"/>
            <a:ext cx="11871471" cy="5092861"/>
          </a:xfrm>
          <a:prstGeom prst="rect">
            <a:avLst/>
          </a:prstGeom>
        </p:spPr>
      </p:pic>
      <p:pic>
        <p:nvPicPr>
          <p:cNvPr id="3" name="Screen Shot 2016-04-17 at 7.22.25 AM.png">
            <a:extLst>
              <a:ext uri="{FF2B5EF4-FFF2-40B4-BE49-F238E27FC236}">
                <a16:creationId xmlns:a16="http://schemas.microsoft.com/office/drawing/2014/main" id="{9EE3B07A-5D43-4BBF-8529-3E4B6F4B25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7" r="-587" b="84961"/>
          <a:stretch/>
        </p:blipFill>
        <p:spPr>
          <a:xfrm>
            <a:off x="-512256" y="95251"/>
            <a:ext cx="12987912" cy="146685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語音泡泡: 圓角矩形 3">
            <a:extLst>
              <a:ext uri="{FF2B5EF4-FFF2-40B4-BE49-F238E27FC236}">
                <a16:creationId xmlns:a16="http://schemas.microsoft.com/office/drawing/2014/main" id="{36CEDC85-063A-46CF-95FD-9E9EB02AC78D}"/>
              </a:ext>
            </a:extLst>
          </p:cNvPr>
          <p:cNvSpPr/>
          <p:nvPr/>
        </p:nvSpPr>
        <p:spPr>
          <a:xfrm>
            <a:off x="7165269" y="1405252"/>
            <a:ext cx="1184030" cy="582805"/>
          </a:xfrm>
          <a:prstGeom prst="wedgeRoundRectCallout">
            <a:avLst>
              <a:gd name="adj1" fmla="val -74981"/>
              <a:gd name="adj2" fmla="val 3544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專題名稱</a:t>
            </a:r>
          </a:p>
        </p:txBody>
      </p:sp>
      <p:sp>
        <p:nvSpPr>
          <p:cNvPr id="5" name="語音泡泡: 圓角矩形 4">
            <a:extLst>
              <a:ext uri="{FF2B5EF4-FFF2-40B4-BE49-F238E27FC236}">
                <a16:creationId xmlns:a16="http://schemas.microsoft.com/office/drawing/2014/main" id="{082E3002-0312-4294-BC8E-F8B1C5082176}"/>
              </a:ext>
            </a:extLst>
          </p:cNvPr>
          <p:cNvSpPr/>
          <p:nvPr/>
        </p:nvSpPr>
        <p:spPr>
          <a:xfrm>
            <a:off x="52482" y="1185704"/>
            <a:ext cx="1408212" cy="582805"/>
          </a:xfrm>
          <a:prstGeom prst="wedgeRoundRectCallout">
            <a:avLst>
              <a:gd name="adj1" fmla="val -26881"/>
              <a:gd name="adj2" fmla="val 10404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待解決問題</a:t>
            </a:r>
            <a:endParaRPr lang="zh-TW" altLang="en-US" sz="1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語音泡泡: 圓角矩形 6">
            <a:extLst>
              <a:ext uri="{FF2B5EF4-FFF2-40B4-BE49-F238E27FC236}">
                <a16:creationId xmlns:a16="http://schemas.microsoft.com/office/drawing/2014/main" id="{51B1116F-65D2-4CD0-9EE9-6DF3CB11B717}"/>
              </a:ext>
            </a:extLst>
          </p:cNvPr>
          <p:cNvSpPr/>
          <p:nvPr/>
        </p:nvSpPr>
        <p:spPr>
          <a:xfrm>
            <a:off x="1821385" y="2882122"/>
            <a:ext cx="1163934" cy="582805"/>
          </a:xfrm>
          <a:prstGeom prst="wedgeRoundRectCallout">
            <a:avLst>
              <a:gd name="adj1" fmla="val -62151"/>
              <a:gd name="adj2" fmla="val -5535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學習任務</a:t>
            </a:r>
            <a:endParaRPr lang="zh-TW" altLang="en-US" sz="1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ACDA4DD3-527D-4444-ADC4-ECF979B9C981}"/>
              </a:ext>
            </a:extLst>
          </p:cNvPr>
          <p:cNvSpPr/>
          <p:nvPr/>
        </p:nvSpPr>
        <p:spPr>
          <a:xfrm>
            <a:off x="523913" y="5161345"/>
            <a:ext cx="1297472" cy="5109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語音泡泡: 圓角矩形 9">
            <a:extLst>
              <a:ext uri="{FF2B5EF4-FFF2-40B4-BE49-F238E27FC236}">
                <a16:creationId xmlns:a16="http://schemas.microsoft.com/office/drawing/2014/main" id="{3FA088F0-5B44-4591-B6D5-D9B7387B3C0D}"/>
              </a:ext>
            </a:extLst>
          </p:cNvPr>
          <p:cNvSpPr/>
          <p:nvPr/>
        </p:nvSpPr>
        <p:spPr>
          <a:xfrm>
            <a:off x="160264" y="4412754"/>
            <a:ext cx="1163934" cy="582805"/>
          </a:xfrm>
          <a:prstGeom prst="wedgeRoundRectCallout">
            <a:avLst>
              <a:gd name="adj1" fmla="val 44324"/>
              <a:gd name="adj2" fmla="val 9870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單元問題</a:t>
            </a:r>
            <a:endParaRPr lang="zh-TW" altLang="en-US" sz="1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語音泡泡: 圓角矩形 11">
            <a:extLst>
              <a:ext uri="{FF2B5EF4-FFF2-40B4-BE49-F238E27FC236}">
                <a16:creationId xmlns:a16="http://schemas.microsoft.com/office/drawing/2014/main" id="{BC29CF5A-589A-4E92-92D0-8890CBCA30C9}"/>
              </a:ext>
            </a:extLst>
          </p:cNvPr>
          <p:cNvSpPr/>
          <p:nvPr/>
        </p:nvSpPr>
        <p:spPr>
          <a:xfrm>
            <a:off x="4646440" y="2846195"/>
            <a:ext cx="1163934" cy="582805"/>
          </a:xfrm>
          <a:prstGeom prst="wedgeRoundRectCallout">
            <a:avLst>
              <a:gd name="adj1" fmla="val -72987"/>
              <a:gd name="adj2" fmla="val -4273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目標</a:t>
            </a: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語音泡泡: 圓角矩形 12">
            <a:extLst>
              <a:ext uri="{FF2B5EF4-FFF2-40B4-BE49-F238E27FC236}">
                <a16:creationId xmlns:a16="http://schemas.microsoft.com/office/drawing/2014/main" id="{48C18A85-8D94-4A21-A8C0-2AA44CD209D8}"/>
              </a:ext>
            </a:extLst>
          </p:cNvPr>
          <p:cNvSpPr/>
          <p:nvPr/>
        </p:nvSpPr>
        <p:spPr>
          <a:xfrm>
            <a:off x="7496899" y="3006655"/>
            <a:ext cx="1163934" cy="582805"/>
          </a:xfrm>
          <a:prstGeom prst="wedgeRoundRectCallout">
            <a:avLst>
              <a:gd name="adj1" fmla="val 11736"/>
              <a:gd name="adj2" fmla="val -8036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評量</a:t>
            </a: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語音泡泡: 圓角矩形 13">
            <a:extLst>
              <a:ext uri="{FF2B5EF4-FFF2-40B4-BE49-F238E27FC236}">
                <a16:creationId xmlns:a16="http://schemas.microsoft.com/office/drawing/2014/main" id="{204922B5-762D-44FA-B478-5B87F505F265}"/>
              </a:ext>
            </a:extLst>
          </p:cNvPr>
          <p:cNvSpPr/>
          <p:nvPr/>
        </p:nvSpPr>
        <p:spPr>
          <a:xfrm>
            <a:off x="10867801" y="1923837"/>
            <a:ext cx="1163934" cy="582805"/>
          </a:xfrm>
          <a:prstGeom prst="wedgeRoundRectCallout">
            <a:avLst>
              <a:gd name="adj1" fmla="val -35964"/>
              <a:gd name="adj2" fmla="val 76293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教學指引</a:t>
            </a: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59316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reen Shot 2016-04-17 at 7.22.25 AM.png">
            <a:extLst>
              <a:ext uri="{FF2B5EF4-FFF2-40B4-BE49-F238E27FC236}">
                <a16:creationId xmlns:a16="http://schemas.microsoft.com/office/drawing/2014/main" id="{9EE3B07A-5D43-4BBF-8529-3E4B6F4B25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7" r="-587" b="84961"/>
          <a:stretch/>
        </p:blipFill>
        <p:spPr>
          <a:xfrm>
            <a:off x="-512256" y="95251"/>
            <a:ext cx="12987912" cy="1466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201989FF-73F3-4732-B875-85AEB2BBA6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285"/>
          <a:stretch/>
        </p:blipFill>
        <p:spPr>
          <a:xfrm>
            <a:off x="-1" y="1742955"/>
            <a:ext cx="11979797" cy="4876800"/>
          </a:xfrm>
          <a:prstGeom prst="rect">
            <a:avLst/>
          </a:prstGeom>
        </p:spPr>
      </p:pic>
      <p:sp>
        <p:nvSpPr>
          <p:cNvPr id="15" name="語音泡泡: 圓角矩形 14">
            <a:extLst>
              <a:ext uri="{FF2B5EF4-FFF2-40B4-BE49-F238E27FC236}">
                <a16:creationId xmlns:a16="http://schemas.microsoft.com/office/drawing/2014/main" id="{9E0951B1-BA3E-4AB2-BA3B-00512B7C7F99}"/>
              </a:ext>
            </a:extLst>
          </p:cNvPr>
          <p:cNvSpPr/>
          <p:nvPr/>
        </p:nvSpPr>
        <p:spPr>
          <a:xfrm>
            <a:off x="4340353" y="1688940"/>
            <a:ext cx="3704052" cy="1018572"/>
          </a:xfrm>
          <a:prstGeom prst="wedgeRoundRectCallout">
            <a:avLst>
              <a:gd name="adj1" fmla="val -59102"/>
              <a:gd name="adj2" fmla="val 3838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4400"/>
              </a:lnSpc>
              <a:defRPr/>
            </a:pP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</a:t>
            </a:r>
            <a:r>
              <a:rPr lang="en-US" altLang="zh-TW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Tunstall</a:t>
            </a: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出版的地球資源翻翻書</a:t>
            </a:r>
            <a:endParaRPr lang="en-US" altLang="zh-TW" sz="3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語音泡泡: 圓角矩形 16">
            <a:extLst>
              <a:ext uri="{FF2B5EF4-FFF2-40B4-BE49-F238E27FC236}">
                <a16:creationId xmlns:a16="http://schemas.microsoft.com/office/drawing/2014/main" id="{6F98B0CC-AB25-44C4-A96C-8AC3CA3528BF}"/>
              </a:ext>
            </a:extLst>
          </p:cNvPr>
          <p:cNvSpPr/>
          <p:nvPr/>
        </p:nvSpPr>
        <p:spPr>
          <a:xfrm>
            <a:off x="1914578" y="1115457"/>
            <a:ext cx="1163934" cy="582805"/>
          </a:xfrm>
          <a:prstGeom prst="wedgeRoundRectCallout">
            <a:avLst>
              <a:gd name="adj1" fmla="val -46240"/>
              <a:gd name="adj2" fmla="val 6777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學習任務</a:t>
            </a:r>
            <a:endParaRPr lang="zh-TW" altLang="en-US" sz="1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F024E397-E061-40BC-BF2D-3AD1A5DF4318}"/>
              </a:ext>
            </a:extLst>
          </p:cNvPr>
          <p:cNvSpPr/>
          <p:nvPr/>
        </p:nvSpPr>
        <p:spPr>
          <a:xfrm>
            <a:off x="425141" y="2787289"/>
            <a:ext cx="3128287" cy="64171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語音泡泡: 圓角矩形 20">
            <a:extLst>
              <a:ext uri="{FF2B5EF4-FFF2-40B4-BE49-F238E27FC236}">
                <a16:creationId xmlns:a16="http://schemas.microsoft.com/office/drawing/2014/main" id="{C5BF3F64-3058-42C9-A034-965A3E6A2757}"/>
              </a:ext>
            </a:extLst>
          </p:cNvPr>
          <p:cNvSpPr/>
          <p:nvPr/>
        </p:nvSpPr>
        <p:spPr>
          <a:xfrm>
            <a:off x="447301" y="1924329"/>
            <a:ext cx="1306177" cy="731954"/>
          </a:xfrm>
          <a:prstGeom prst="wedgeRoundRectCallout">
            <a:avLst>
              <a:gd name="adj1" fmla="val 44324"/>
              <a:gd name="adj2" fmla="val 9870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單元問題</a:t>
            </a:r>
            <a:endParaRPr lang="zh-TW" altLang="en-US" sz="1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語音泡泡: 圓角矩形 21">
            <a:extLst>
              <a:ext uri="{FF2B5EF4-FFF2-40B4-BE49-F238E27FC236}">
                <a16:creationId xmlns:a16="http://schemas.microsoft.com/office/drawing/2014/main" id="{2AF092BD-5B9A-4BF0-BA4E-A8B4F49D7CBA}"/>
              </a:ext>
            </a:extLst>
          </p:cNvPr>
          <p:cNvSpPr/>
          <p:nvPr/>
        </p:nvSpPr>
        <p:spPr>
          <a:xfrm>
            <a:off x="567279" y="3742374"/>
            <a:ext cx="3858531" cy="1018572"/>
          </a:xfrm>
          <a:prstGeom prst="wedgeRoundRectCallout">
            <a:avLst>
              <a:gd name="adj1" fmla="val 23156"/>
              <a:gd name="adj2" fmla="val -8207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4400"/>
              </a:lnSpc>
              <a:defRPr/>
            </a:pP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地球給了我們什麼</a:t>
            </a:r>
            <a:r>
              <a:rPr lang="en-US" altLang="zh-TW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</p:txBody>
      </p:sp>
      <p:sp>
        <p:nvSpPr>
          <p:cNvPr id="23" name="語音泡泡: 圓角矩形 22">
            <a:extLst>
              <a:ext uri="{FF2B5EF4-FFF2-40B4-BE49-F238E27FC236}">
                <a16:creationId xmlns:a16="http://schemas.microsoft.com/office/drawing/2014/main" id="{5B96D7E8-5977-4E51-9F96-D6B4D8FD719D}"/>
              </a:ext>
            </a:extLst>
          </p:cNvPr>
          <p:cNvSpPr/>
          <p:nvPr/>
        </p:nvSpPr>
        <p:spPr>
          <a:xfrm>
            <a:off x="4772476" y="3634451"/>
            <a:ext cx="6543858" cy="1534610"/>
          </a:xfrm>
          <a:prstGeom prst="wedgeRoundRectCallout">
            <a:avLst>
              <a:gd name="adj1" fmla="val -25324"/>
              <a:gd name="adj2" fmla="val -6656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我可以說出三種自然資源</a:t>
            </a:r>
            <a:endParaRPr lang="en-US" altLang="zh-TW" sz="3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我可以說出自然資源給了我們什麼</a:t>
            </a:r>
            <a:endParaRPr lang="en-US" altLang="zh-TW" sz="3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語音泡泡: 圓角矩形 23">
            <a:extLst>
              <a:ext uri="{FF2B5EF4-FFF2-40B4-BE49-F238E27FC236}">
                <a16:creationId xmlns:a16="http://schemas.microsoft.com/office/drawing/2014/main" id="{673AEAA2-6BCB-4080-B385-1B4F2C8D7659}"/>
              </a:ext>
            </a:extLst>
          </p:cNvPr>
          <p:cNvSpPr/>
          <p:nvPr/>
        </p:nvSpPr>
        <p:spPr>
          <a:xfrm>
            <a:off x="10602925" y="1640554"/>
            <a:ext cx="1163934" cy="582805"/>
          </a:xfrm>
          <a:prstGeom prst="wedgeRoundRectCallout">
            <a:avLst>
              <a:gd name="adj1" fmla="val -69886"/>
              <a:gd name="adj2" fmla="val 48103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目標</a:t>
            </a: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74538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reen Shot 2016-04-17 at 7.22.25 AM.png">
            <a:extLst>
              <a:ext uri="{FF2B5EF4-FFF2-40B4-BE49-F238E27FC236}">
                <a16:creationId xmlns:a16="http://schemas.microsoft.com/office/drawing/2014/main" id="{9EE3B07A-5D43-4BBF-8529-3E4B6F4B25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7" r="-587" b="84961"/>
          <a:stretch/>
        </p:blipFill>
        <p:spPr>
          <a:xfrm>
            <a:off x="-512256" y="95251"/>
            <a:ext cx="12987912" cy="1466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201989FF-73F3-4732-B875-85AEB2BBA6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285"/>
          <a:stretch/>
        </p:blipFill>
        <p:spPr>
          <a:xfrm>
            <a:off x="-1" y="1742955"/>
            <a:ext cx="11979797" cy="4876800"/>
          </a:xfrm>
          <a:prstGeom prst="rect">
            <a:avLst/>
          </a:prstGeom>
        </p:spPr>
      </p:pic>
      <p:sp>
        <p:nvSpPr>
          <p:cNvPr id="15" name="語音泡泡: 圓角矩形 14">
            <a:extLst>
              <a:ext uri="{FF2B5EF4-FFF2-40B4-BE49-F238E27FC236}">
                <a16:creationId xmlns:a16="http://schemas.microsoft.com/office/drawing/2014/main" id="{9E0951B1-BA3E-4AB2-BA3B-00512B7C7F99}"/>
              </a:ext>
            </a:extLst>
          </p:cNvPr>
          <p:cNvSpPr/>
          <p:nvPr/>
        </p:nvSpPr>
        <p:spPr>
          <a:xfrm>
            <a:off x="693602" y="2613411"/>
            <a:ext cx="4803647" cy="1018572"/>
          </a:xfrm>
          <a:prstGeom prst="wedgeRoundRectCallout">
            <a:avLst>
              <a:gd name="adj1" fmla="val -56933"/>
              <a:gd name="adj2" fmla="val 5542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4400"/>
              </a:lnSpc>
              <a:defRPr/>
            </a:pP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觀察我們是如何傷害地球</a:t>
            </a:r>
            <a:endParaRPr lang="en-US" altLang="zh-TW" sz="3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語音泡泡: 圓角矩形 16">
            <a:extLst>
              <a:ext uri="{FF2B5EF4-FFF2-40B4-BE49-F238E27FC236}">
                <a16:creationId xmlns:a16="http://schemas.microsoft.com/office/drawing/2014/main" id="{6F98B0CC-AB25-44C4-A96C-8AC3CA3528BF}"/>
              </a:ext>
            </a:extLst>
          </p:cNvPr>
          <p:cNvSpPr/>
          <p:nvPr/>
        </p:nvSpPr>
        <p:spPr>
          <a:xfrm>
            <a:off x="111635" y="1201187"/>
            <a:ext cx="1163934" cy="582805"/>
          </a:xfrm>
          <a:prstGeom prst="wedgeRoundRectCallout">
            <a:avLst>
              <a:gd name="adj1" fmla="val -2484"/>
              <a:gd name="adj2" fmla="val 6777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學習任務</a:t>
            </a:r>
            <a:endParaRPr lang="zh-TW" altLang="en-US" sz="1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語音泡泡: 圓角矩形 20">
            <a:extLst>
              <a:ext uri="{FF2B5EF4-FFF2-40B4-BE49-F238E27FC236}">
                <a16:creationId xmlns:a16="http://schemas.microsoft.com/office/drawing/2014/main" id="{C5BF3F64-3058-42C9-A034-965A3E6A2757}"/>
              </a:ext>
            </a:extLst>
          </p:cNvPr>
          <p:cNvSpPr/>
          <p:nvPr/>
        </p:nvSpPr>
        <p:spPr>
          <a:xfrm>
            <a:off x="50414" y="3579693"/>
            <a:ext cx="1225155" cy="548364"/>
          </a:xfrm>
          <a:prstGeom prst="wedgeRoundRectCallout">
            <a:avLst>
              <a:gd name="adj1" fmla="val 29473"/>
              <a:gd name="adj2" fmla="val 6248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單元問題</a:t>
            </a:r>
            <a:endParaRPr lang="zh-TW" altLang="en-US" sz="1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語音泡泡: 圓角矩形 21">
            <a:extLst>
              <a:ext uri="{FF2B5EF4-FFF2-40B4-BE49-F238E27FC236}">
                <a16:creationId xmlns:a16="http://schemas.microsoft.com/office/drawing/2014/main" id="{2AF092BD-5B9A-4BF0-BA4E-A8B4F49D7CBA}"/>
              </a:ext>
            </a:extLst>
          </p:cNvPr>
          <p:cNvSpPr/>
          <p:nvPr/>
        </p:nvSpPr>
        <p:spPr>
          <a:xfrm>
            <a:off x="425141" y="5157400"/>
            <a:ext cx="3534593" cy="1018572"/>
          </a:xfrm>
          <a:prstGeom prst="wedgeRoundRectCallout">
            <a:avLst>
              <a:gd name="adj1" fmla="val -17778"/>
              <a:gd name="adj2" fmla="val -7639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我們用哪些方式取用自然資源</a:t>
            </a:r>
            <a:r>
              <a:rPr lang="en-US" altLang="zh-TW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3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語音泡泡: 圓角矩形 22">
            <a:extLst>
              <a:ext uri="{FF2B5EF4-FFF2-40B4-BE49-F238E27FC236}">
                <a16:creationId xmlns:a16="http://schemas.microsoft.com/office/drawing/2014/main" id="{5B96D7E8-5977-4E51-9F96-D6B4D8FD719D}"/>
              </a:ext>
            </a:extLst>
          </p:cNvPr>
          <p:cNvSpPr/>
          <p:nvPr/>
        </p:nvSpPr>
        <p:spPr>
          <a:xfrm>
            <a:off x="4384876" y="5124366"/>
            <a:ext cx="7641220" cy="1495389"/>
          </a:xfrm>
          <a:prstGeom prst="wedgeRoundRectCallout">
            <a:avLst>
              <a:gd name="adj1" fmla="val -24491"/>
              <a:gd name="adj2" fmla="val -6078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我可以辨識自然資源如何被破壞</a:t>
            </a:r>
            <a:endParaRPr lang="en-US" altLang="zh-TW" sz="2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我可以分類破壞行為為空氣、土壤、水和動物</a:t>
            </a:r>
            <a:endParaRPr lang="en-US" altLang="zh-TW" sz="2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我可以說出自然資源是否可以再利用</a:t>
            </a:r>
            <a:endParaRPr lang="en-US" altLang="zh-TW" sz="2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語音泡泡: 圓角矩形 23">
            <a:extLst>
              <a:ext uri="{FF2B5EF4-FFF2-40B4-BE49-F238E27FC236}">
                <a16:creationId xmlns:a16="http://schemas.microsoft.com/office/drawing/2014/main" id="{673AEAA2-6BCB-4080-B385-1B4F2C8D7659}"/>
              </a:ext>
            </a:extLst>
          </p:cNvPr>
          <p:cNvSpPr/>
          <p:nvPr/>
        </p:nvSpPr>
        <p:spPr>
          <a:xfrm>
            <a:off x="10602925" y="1640554"/>
            <a:ext cx="1163934" cy="582805"/>
          </a:xfrm>
          <a:prstGeom prst="wedgeRoundRectCallout">
            <a:avLst>
              <a:gd name="adj1" fmla="val -69886"/>
              <a:gd name="adj2" fmla="val 48103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目標</a:t>
            </a: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D9263A95-B45D-43E9-B288-F2A2FAD88088}"/>
              </a:ext>
            </a:extLst>
          </p:cNvPr>
          <p:cNvSpPr/>
          <p:nvPr/>
        </p:nvSpPr>
        <p:spPr>
          <a:xfrm>
            <a:off x="-67097" y="4074510"/>
            <a:ext cx="1548656" cy="4279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76405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2" grpId="0" animBg="1"/>
      <p:bldP spid="23" grpId="0" animBg="1"/>
      <p:bldP spid="24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reen Shot 2016-04-17 at 7.22.25 AM.png">
            <a:extLst>
              <a:ext uri="{FF2B5EF4-FFF2-40B4-BE49-F238E27FC236}">
                <a16:creationId xmlns:a16="http://schemas.microsoft.com/office/drawing/2014/main" id="{9EE3B07A-5D43-4BBF-8529-3E4B6F4B25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7" r="-587" b="84961"/>
          <a:stretch/>
        </p:blipFill>
        <p:spPr>
          <a:xfrm>
            <a:off x="-512256" y="95251"/>
            <a:ext cx="12987912" cy="1466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201989FF-73F3-4732-B875-85AEB2BBA6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285"/>
          <a:stretch/>
        </p:blipFill>
        <p:spPr>
          <a:xfrm>
            <a:off x="-1" y="1742955"/>
            <a:ext cx="11979797" cy="4876800"/>
          </a:xfrm>
          <a:prstGeom prst="rect">
            <a:avLst/>
          </a:prstGeom>
        </p:spPr>
      </p:pic>
      <p:sp>
        <p:nvSpPr>
          <p:cNvPr id="22" name="語音泡泡: 圓角矩形 21">
            <a:extLst>
              <a:ext uri="{FF2B5EF4-FFF2-40B4-BE49-F238E27FC236}">
                <a16:creationId xmlns:a16="http://schemas.microsoft.com/office/drawing/2014/main" id="{2AF092BD-5B9A-4BF0-BA4E-A8B4F49D7CBA}"/>
              </a:ext>
            </a:extLst>
          </p:cNvPr>
          <p:cNvSpPr/>
          <p:nvPr/>
        </p:nvSpPr>
        <p:spPr>
          <a:xfrm>
            <a:off x="471440" y="3711402"/>
            <a:ext cx="3874487" cy="1170074"/>
          </a:xfrm>
          <a:prstGeom prst="wedgeRoundRectCallout">
            <a:avLst>
              <a:gd name="adj1" fmla="val -20725"/>
              <a:gd name="adj2" fmla="val -5025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我們用哪些方式取用自然資源</a:t>
            </a:r>
            <a:r>
              <a:rPr lang="en-US" altLang="zh-TW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3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語音泡泡: 圓角矩形 22">
            <a:extLst>
              <a:ext uri="{FF2B5EF4-FFF2-40B4-BE49-F238E27FC236}">
                <a16:creationId xmlns:a16="http://schemas.microsoft.com/office/drawing/2014/main" id="{5B96D7E8-5977-4E51-9F96-D6B4D8FD719D}"/>
              </a:ext>
            </a:extLst>
          </p:cNvPr>
          <p:cNvSpPr/>
          <p:nvPr/>
        </p:nvSpPr>
        <p:spPr>
          <a:xfrm>
            <a:off x="4684074" y="3684006"/>
            <a:ext cx="7374631" cy="1495389"/>
          </a:xfrm>
          <a:prstGeom prst="wedgeRoundRectCallout">
            <a:avLst>
              <a:gd name="adj1" fmla="val -25248"/>
              <a:gd name="adj2" fmla="val -5150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7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我可以辨識自然資源如何被破壞</a:t>
            </a:r>
            <a:endParaRPr lang="en-US" altLang="zh-TW" sz="27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7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我可以分類破壞行為為空氣、土壤、水和動物</a:t>
            </a:r>
            <a:endParaRPr lang="en-US" altLang="zh-TW" sz="27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7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我可以說出自然資源是否可以再利用</a:t>
            </a:r>
            <a:endParaRPr lang="en-US" altLang="zh-TW" sz="27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語音泡泡: 圓角矩形 23">
            <a:extLst>
              <a:ext uri="{FF2B5EF4-FFF2-40B4-BE49-F238E27FC236}">
                <a16:creationId xmlns:a16="http://schemas.microsoft.com/office/drawing/2014/main" id="{673AEAA2-6BCB-4080-B385-1B4F2C8D7659}"/>
              </a:ext>
            </a:extLst>
          </p:cNvPr>
          <p:cNvSpPr/>
          <p:nvPr/>
        </p:nvSpPr>
        <p:spPr>
          <a:xfrm>
            <a:off x="7022709" y="1897515"/>
            <a:ext cx="2850493" cy="582805"/>
          </a:xfrm>
          <a:prstGeom prst="wedgeRoundRectCallout">
            <a:avLst>
              <a:gd name="adj1" fmla="val -47014"/>
              <a:gd name="adj2" fmla="val 3618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學習目標</a:t>
            </a:r>
            <a:endParaRPr lang="en-US" altLang="zh-TW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語音泡泡: 圓角矩形 11">
            <a:extLst>
              <a:ext uri="{FF2B5EF4-FFF2-40B4-BE49-F238E27FC236}">
                <a16:creationId xmlns:a16="http://schemas.microsoft.com/office/drawing/2014/main" id="{66C0BAEE-3147-4A1A-B333-B82ED39D2F98}"/>
              </a:ext>
            </a:extLst>
          </p:cNvPr>
          <p:cNvSpPr/>
          <p:nvPr/>
        </p:nvSpPr>
        <p:spPr>
          <a:xfrm>
            <a:off x="660860" y="1884924"/>
            <a:ext cx="2850494" cy="548364"/>
          </a:xfrm>
          <a:prstGeom prst="wedgeRoundRectCallout">
            <a:avLst>
              <a:gd name="adj1" fmla="val 28255"/>
              <a:gd name="adj2" fmla="val 5192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單元問題</a:t>
            </a:r>
          </a:p>
        </p:txBody>
      </p:sp>
      <p:sp>
        <p:nvSpPr>
          <p:cNvPr id="13" name="語音泡泡: 圓角矩形 12">
            <a:extLst>
              <a:ext uri="{FF2B5EF4-FFF2-40B4-BE49-F238E27FC236}">
                <a16:creationId xmlns:a16="http://schemas.microsoft.com/office/drawing/2014/main" id="{22B141EE-7628-45A5-A67E-9338AA2CAC81}"/>
              </a:ext>
            </a:extLst>
          </p:cNvPr>
          <p:cNvSpPr/>
          <p:nvPr/>
        </p:nvSpPr>
        <p:spPr>
          <a:xfrm>
            <a:off x="471440" y="2610394"/>
            <a:ext cx="3858531" cy="818606"/>
          </a:xfrm>
          <a:prstGeom prst="wedgeRoundRectCallout">
            <a:avLst>
              <a:gd name="adj1" fmla="val 20456"/>
              <a:gd name="adj2" fmla="val -4457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4400"/>
              </a:lnSpc>
              <a:defRPr/>
            </a:pP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地球給了我們什麼</a:t>
            </a:r>
            <a:r>
              <a:rPr lang="en-US" altLang="zh-TW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</p:txBody>
      </p:sp>
      <p:sp>
        <p:nvSpPr>
          <p:cNvPr id="14" name="語音泡泡: 圓角矩形 13">
            <a:extLst>
              <a:ext uri="{FF2B5EF4-FFF2-40B4-BE49-F238E27FC236}">
                <a16:creationId xmlns:a16="http://schemas.microsoft.com/office/drawing/2014/main" id="{A4F93B92-1119-42FE-AC09-8359F23FA6B7}"/>
              </a:ext>
            </a:extLst>
          </p:cNvPr>
          <p:cNvSpPr/>
          <p:nvPr/>
        </p:nvSpPr>
        <p:spPr>
          <a:xfrm>
            <a:off x="5099461" y="2711766"/>
            <a:ext cx="6543858" cy="818607"/>
          </a:xfrm>
          <a:prstGeom prst="wedgeRoundRectCallout">
            <a:avLst>
              <a:gd name="adj1" fmla="val -26208"/>
              <a:gd name="adj2" fmla="val -4846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我可以說出三種自然資源</a:t>
            </a:r>
            <a:endParaRPr lang="en-US" altLang="zh-TW" sz="2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我可以說出自然資源給了我們什麼</a:t>
            </a:r>
            <a:endParaRPr lang="en-US" altLang="zh-TW" sz="2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語音泡泡: 圓角矩形 17">
            <a:extLst>
              <a:ext uri="{FF2B5EF4-FFF2-40B4-BE49-F238E27FC236}">
                <a16:creationId xmlns:a16="http://schemas.microsoft.com/office/drawing/2014/main" id="{E92F1643-06DE-4CC8-8A48-FC73E119DDE3}"/>
              </a:ext>
            </a:extLst>
          </p:cNvPr>
          <p:cNvSpPr/>
          <p:nvPr/>
        </p:nvSpPr>
        <p:spPr>
          <a:xfrm>
            <a:off x="463461" y="5179395"/>
            <a:ext cx="3874487" cy="1170074"/>
          </a:xfrm>
          <a:prstGeom prst="wedgeRoundRectCallout">
            <a:avLst>
              <a:gd name="adj1" fmla="val -20725"/>
              <a:gd name="adj2" fmla="val -5025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我們如何減少破壞自然資源</a:t>
            </a:r>
            <a:r>
              <a:rPr lang="en-US" altLang="zh-TW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3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語音泡泡: 圓角矩形 18">
            <a:extLst>
              <a:ext uri="{FF2B5EF4-FFF2-40B4-BE49-F238E27FC236}">
                <a16:creationId xmlns:a16="http://schemas.microsoft.com/office/drawing/2014/main" id="{85885338-E9C6-4769-93B0-7BB1D53C71EF}"/>
              </a:ext>
            </a:extLst>
          </p:cNvPr>
          <p:cNvSpPr/>
          <p:nvPr/>
        </p:nvSpPr>
        <p:spPr>
          <a:xfrm>
            <a:off x="5076312" y="5472595"/>
            <a:ext cx="6543858" cy="965926"/>
          </a:xfrm>
          <a:prstGeom prst="wedgeRoundRectCallout">
            <a:avLst>
              <a:gd name="adj1" fmla="val -26208"/>
              <a:gd name="adj2" fmla="val -4846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7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我可以說出三種方法降低破壞自然資源</a:t>
            </a:r>
            <a:endParaRPr lang="en-US" altLang="zh-TW" sz="27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7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我可以各舉例一種</a:t>
            </a:r>
            <a:r>
              <a:rPr lang="en-US" altLang="zh-TW" sz="27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3R</a:t>
            </a:r>
            <a:r>
              <a:rPr lang="zh-TW" altLang="en-US" sz="27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的應用方式</a:t>
            </a:r>
            <a:endParaRPr lang="en-US" altLang="zh-TW" sz="27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69493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EAEC670-5781-4C8A-B933-0F0339360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81" y="2476982"/>
            <a:ext cx="11532194" cy="4497710"/>
          </a:xfrm>
          <a:prstGeom prst="rect">
            <a:avLst/>
          </a:prstGeom>
        </p:spPr>
      </p:pic>
      <p:pic>
        <p:nvPicPr>
          <p:cNvPr id="3" name="Screen Shot 2016-04-17 at 7.22.25 AM.png">
            <a:extLst>
              <a:ext uri="{FF2B5EF4-FFF2-40B4-BE49-F238E27FC236}">
                <a16:creationId xmlns:a16="http://schemas.microsoft.com/office/drawing/2014/main" id="{9EE3B07A-5D43-4BBF-8529-3E4B6F4B25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7" r="-587" b="84961"/>
          <a:stretch/>
        </p:blipFill>
        <p:spPr>
          <a:xfrm>
            <a:off x="-512256" y="95251"/>
            <a:ext cx="12987912" cy="1466850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語音泡泡: 圓角矩形 21">
            <a:extLst>
              <a:ext uri="{FF2B5EF4-FFF2-40B4-BE49-F238E27FC236}">
                <a16:creationId xmlns:a16="http://schemas.microsoft.com/office/drawing/2014/main" id="{2AF092BD-5B9A-4BF0-BA4E-A8B4F49D7CBA}"/>
              </a:ext>
            </a:extLst>
          </p:cNvPr>
          <p:cNvSpPr/>
          <p:nvPr/>
        </p:nvSpPr>
        <p:spPr>
          <a:xfrm>
            <a:off x="701688" y="5768740"/>
            <a:ext cx="3874487" cy="823375"/>
          </a:xfrm>
          <a:prstGeom prst="wedgeRoundRectCallout">
            <a:avLst>
              <a:gd name="adj1" fmla="val -20725"/>
              <a:gd name="adj2" fmla="val -5025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你將如何口頭推廣</a:t>
            </a:r>
            <a:r>
              <a:rPr lang="en-US" altLang="zh-TW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3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語音泡泡: 圓角矩形 22">
            <a:extLst>
              <a:ext uri="{FF2B5EF4-FFF2-40B4-BE49-F238E27FC236}">
                <a16:creationId xmlns:a16="http://schemas.microsoft.com/office/drawing/2014/main" id="{5B96D7E8-5977-4E51-9F96-D6B4D8FD719D}"/>
              </a:ext>
            </a:extLst>
          </p:cNvPr>
          <p:cNvSpPr/>
          <p:nvPr/>
        </p:nvSpPr>
        <p:spPr>
          <a:xfrm>
            <a:off x="4847124" y="3717063"/>
            <a:ext cx="7099852" cy="1955615"/>
          </a:xfrm>
          <a:prstGeom prst="wedgeRoundRectCallout">
            <a:avLst>
              <a:gd name="adj1" fmla="val -25248"/>
              <a:gd name="adj2" fmla="val -5150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我可以說出在學校幫助自然資源的方法</a:t>
            </a:r>
            <a:endParaRPr lang="en-US" altLang="zh-TW" sz="2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我可以說明為什麼</a:t>
            </a:r>
            <a:r>
              <a:rPr lang="en-US" altLang="zh-TW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3R</a:t>
            </a:r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很重要</a:t>
            </a:r>
            <a:endParaRPr lang="en-US" altLang="zh-TW" sz="2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我可以畫出我自己的想法表達如何愛惜自然資源的例子</a:t>
            </a:r>
            <a:endParaRPr lang="en-US" altLang="zh-TW" sz="2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語音泡泡: 圓角矩形 23">
            <a:extLst>
              <a:ext uri="{FF2B5EF4-FFF2-40B4-BE49-F238E27FC236}">
                <a16:creationId xmlns:a16="http://schemas.microsoft.com/office/drawing/2014/main" id="{673AEAA2-6BCB-4080-B385-1B4F2C8D7659}"/>
              </a:ext>
            </a:extLst>
          </p:cNvPr>
          <p:cNvSpPr/>
          <p:nvPr/>
        </p:nvSpPr>
        <p:spPr>
          <a:xfrm>
            <a:off x="7109193" y="1798116"/>
            <a:ext cx="2850493" cy="582805"/>
          </a:xfrm>
          <a:prstGeom prst="wedgeRoundRectCallout">
            <a:avLst>
              <a:gd name="adj1" fmla="val -47014"/>
              <a:gd name="adj2" fmla="val 3618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學習目標</a:t>
            </a:r>
            <a:endParaRPr lang="en-US" altLang="zh-TW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語音泡泡: 圓角矩形 11">
            <a:extLst>
              <a:ext uri="{FF2B5EF4-FFF2-40B4-BE49-F238E27FC236}">
                <a16:creationId xmlns:a16="http://schemas.microsoft.com/office/drawing/2014/main" id="{66C0BAEE-3147-4A1A-B333-B82ED39D2F98}"/>
              </a:ext>
            </a:extLst>
          </p:cNvPr>
          <p:cNvSpPr/>
          <p:nvPr/>
        </p:nvSpPr>
        <p:spPr>
          <a:xfrm>
            <a:off x="1274319" y="1761024"/>
            <a:ext cx="2850494" cy="548364"/>
          </a:xfrm>
          <a:prstGeom prst="wedgeRoundRectCallout">
            <a:avLst>
              <a:gd name="adj1" fmla="val 28255"/>
              <a:gd name="adj2" fmla="val 5192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單元問題</a:t>
            </a:r>
          </a:p>
        </p:txBody>
      </p:sp>
      <p:sp>
        <p:nvSpPr>
          <p:cNvPr id="13" name="語音泡泡: 圓角矩形 12">
            <a:extLst>
              <a:ext uri="{FF2B5EF4-FFF2-40B4-BE49-F238E27FC236}">
                <a16:creationId xmlns:a16="http://schemas.microsoft.com/office/drawing/2014/main" id="{22B141EE-7628-45A5-A67E-9338AA2CAC81}"/>
              </a:ext>
            </a:extLst>
          </p:cNvPr>
          <p:cNvSpPr/>
          <p:nvPr/>
        </p:nvSpPr>
        <p:spPr>
          <a:xfrm>
            <a:off x="701688" y="2597940"/>
            <a:ext cx="3858531" cy="818606"/>
          </a:xfrm>
          <a:prstGeom prst="wedgeRoundRectCallout">
            <a:avLst>
              <a:gd name="adj1" fmla="val 20456"/>
              <a:gd name="adj2" fmla="val -4457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4400"/>
              </a:lnSpc>
              <a:defRPr/>
            </a:pP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哪些東西可以回收</a:t>
            </a:r>
            <a:r>
              <a:rPr lang="en-US" altLang="zh-TW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</p:txBody>
      </p:sp>
      <p:sp>
        <p:nvSpPr>
          <p:cNvPr id="14" name="語音泡泡: 圓角矩形 13">
            <a:extLst>
              <a:ext uri="{FF2B5EF4-FFF2-40B4-BE49-F238E27FC236}">
                <a16:creationId xmlns:a16="http://schemas.microsoft.com/office/drawing/2014/main" id="{A4F93B92-1119-42FE-AC09-8359F23FA6B7}"/>
              </a:ext>
            </a:extLst>
          </p:cNvPr>
          <p:cNvSpPr/>
          <p:nvPr/>
        </p:nvSpPr>
        <p:spPr>
          <a:xfrm>
            <a:off x="4863082" y="5881759"/>
            <a:ext cx="7083893" cy="597336"/>
          </a:xfrm>
          <a:prstGeom prst="wedgeRoundRectCallout">
            <a:avLst>
              <a:gd name="adj1" fmla="val -26208"/>
              <a:gd name="adj2" fmla="val -4846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我可以加入小組工作創想推廣的方法</a:t>
            </a:r>
            <a:endParaRPr lang="en-US" altLang="zh-TW" sz="3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語音泡泡: 圓角矩形 17">
            <a:extLst>
              <a:ext uri="{FF2B5EF4-FFF2-40B4-BE49-F238E27FC236}">
                <a16:creationId xmlns:a16="http://schemas.microsoft.com/office/drawing/2014/main" id="{E92F1643-06DE-4CC8-8A48-FC73E119DDE3}"/>
              </a:ext>
            </a:extLst>
          </p:cNvPr>
          <p:cNvSpPr/>
          <p:nvPr/>
        </p:nvSpPr>
        <p:spPr>
          <a:xfrm>
            <a:off x="584538" y="4093089"/>
            <a:ext cx="4171093" cy="1170074"/>
          </a:xfrm>
          <a:prstGeom prst="wedgeRoundRectCallout">
            <a:avLst>
              <a:gd name="adj1" fmla="val -20725"/>
              <a:gd name="adj2" fmla="val -5025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我們在學校可以如何幫助拯救自然資源</a:t>
            </a:r>
            <a:r>
              <a:rPr lang="en-US" altLang="zh-TW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3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語音泡泡: 圓角矩形 18">
            <a:extLst>
              <a:ext uri="{FF2B5EF4-FFF2-40B4-BE49-F238E27FC236}">
                <a16:creationId xmlns:a16="http://schemas.microsoft.com/office/drawing/2014/main" id="{85885338-E9C6-4769-93B0-7BB1D53C71EF}"/>
              </a:ext>
            </a:extLst>
          </p:cNvPr>
          <p:cNvSpPr/>
          <p:nvPr/>
        </p:nvSpPr>
        <p:spPr>
          <a:xfrm>
            <a:off x="4847123" y="2524280"/>
            <a:ext cx="7099852" cy="965926"/>
          </a:xfrm>
          <a:prstGeom prst="wedgeRoundRectCallout">
            <a:avLst>
              <a:gd name="adj1" fmla="val -26208"/>
              <a:gd name="adj2" fmla="val -4846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我可以說出四種回收資源類型</a:t>
            </a:r>
            <a:endParaRPr lang="en-US" altLang="zh-TW" sz="3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我可以分辨回收物品類型</a:t>
            </a:r>
            <a:endParaRPr lang="en-US" altLang="zh-TW" sz="3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38355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13" grpId="0" animBg="1"/>
      <p:bldP spid="14" grpId="0" animBg="1"/>
      <p:bldP spid="18" grpId="0" animBg="1"/>
      <p:bldP spid="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reen Shot 2016-04-17 at 7.22.25 AM.png">
            <a:extLst>
              <a:ext uri="{FF2B5EF4-FFF2-40B4-BE49-F238E27FC236}">
                <a16:creationId xmlns:a16="http://schemas.microsoft.com/office/drawing/2014/main" id="{9EE3B07A-5D43-4BBF-8529-3E4B6F4B25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7" r="-587" b="84961"/>
          <a:stretch/>
        </p:blipFill>
        <p:spPr>
          <a:xfrm>
            <a:off x="-512256" y="95251"/>
            <a:ext cx="12987912" cy="97556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A668DAB-814D-471F-9D71-5143395CC261}"/>
              </a:ext>
            </a:extLst>
          </p:cNvPr>
          <p:cNvSpPr/>
          <p:nvPr/>
        </p:nvSpPr>
        <p:spPr>
          <a:xfrm>
            <a:off x="520019" y="1261364"/>
            <a:ext cx="10320454" cy="12208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4400"/>
              </a:lnSpc>
              <a:defRPr/>
            </a:pPr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專題名稱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3R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幫學校設計一個計劃來改善環境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400"/>
              </a:lnSpc>
              <a:defRPr/>
            </a:pPr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待解決問題</a:t>
            </a:r>
            <a:r>
              <a:rPr lang="en-US" altLang="zh-TW" sz="2800" dirty="0"/>
              <a:t>:</a:t>
            </a:r>
            <a:r>
              <a:rPr lang="zh-TW" altLang="en-US" sz="2800" dirty="0"/>
              <a:t> 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我們學校可以如何環境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 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擬訂改善及如何推廣的計畫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5FFB3A9-8858-4AEF-B1CC-3E66A75104E8}"/>
              </a:ext>
            </a:extLst>
          </p:cNvPr>
          <p:cNvSpPr txBox="1"/>
          <p:nvPr/>
        </p:nvSpPr>
        <p:spPr>
          <a:xfrm>
            <a:off x="2476982" y="2661011"/>
            <a:ext cx="833377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4000"/>
              </a:lnSpc>
              <a:buFont typeface="+mj-lt"/>
              <a:buAutoNum type="arabicPeriod"/>
            </a:pPr>
            <a:r>
              <a:rPr lang="zh-TW" altLang="en-US" sz="32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地球給了我們什麼</a:t>
            </a:r>
            <a:r>
              <a:rPr lang="en-US" altLang="zh-TW" sz="32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?</a:t>
            </a:r>
          </a:p>
          <a:p>
            <a:pPr marL="342900" indent="-342900">
              <a:lnSpc>
                <a:spcPts val="4000"/>
              </a:lnSpc>
              <a:buFont typeface="+mj-lt"/>
              <a:buAutoNum type="arabicPeriod"/>
            </a:pPr>
            <a:r>
              <a:rPr lang="zh-TW" altLang="en-US" sz="32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我們用哪些方式取用自然資源</a:t>
            </a:r>
            <a:r>
              <a:rPr lang="en-US" altLang="zh-TW" sz="32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?</a:t>
            </a:r>
          </a:p>
          <a:p>
            <a:pPr marL="342900" indent="-342900">
              <a:lnSpc>
                <a:spcPts val="4000"/>
              </a:lnSpc>
              <a:buFont typeface="+mj-lt"/>
              <a:buAutoNum type="arabicPeriod"/>
            </a:pPr>
            <a:r>
              <a:rPr lang="zh-TW" altLang="en-US" sz="32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我們如何減少破壞自然資源</a:t>
            </a:r>
            <a:r>
              <a:rPr lang="en-US" altLang="zh-TW" sz="32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?</a:t>
            </a:r>
          </a:p>
          <a:p>
            <a:pPr marL="342900" indent="-342900">
              <a:lnSpc>
                <a:spcPts val="4000"/>
              </a:lnSpc>
              <a:buFont typeface="+mj-lt"/>
              <a:buAutoNum type="arabicPeriod"/>
            </a:pPr>
            <a:r>
              <a:rPr lang="zh-TW" altLang="en-US" sz="32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哪些東西可以回收</a:t>
            </a:r>
            <a:r>
              <a:rPr lang="en-US" altLang="zh-TW" sz="32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?</a:t>
            </a:r>
          </a:p>
          <a:p>
            <a:pPr marL="342900" indent="-342900">
              <a:lnSpc>
                <a:spcPts val="4000"/>
              </a:lnSpc>
              <a:buFont typeface="+mj-lt"/>
              <a:buAutoNum type="arabicPeriod"/>
            </a:pPr>
            <a:r>
              <a:rPr lang="zh-TW" altLang="en-US" sz="32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我們在學校可以如何幫助拯救自然資源</a:t>
            </a:r>
            <a:r>
              <a:rPr lang="en-US" altLang="zh-TW" sz="32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?</a:t>
            </a:r>
          </a:p>
          <a:p>
            <a:pPr marL="342900" indent="-342900">
              <a:lnSpc>
                <a:spcPts val="4000"/>
              </a:lnSpc>
              <a:buFont typeface="+mj-lt"/>
              <a:buAutoNum type="arabicPeriod"/>
            </a:pPr>
            <a:r>
              <a:rPr lang="zh-TW" altLang="en-US" sz="32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你將如何口頭推廣</a:t>
            </a:r>
            <a:r>
              <a:rPr lang="en-US" altLang="zh-TW" sz="32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?</a:t>
            </a:r>
          </a:p>
          <a:p>
            <a:pPr marL="342900" indent="-342900">
              <a:buFont typeface="+mj-lt"/>
              <a:buAutoNum type="arabicPeriod"/>
            </a:pPr>
            <a:endParaRPr lang="en-US" altLang="zh-TW" dirty="0"/>
          </a:p>
          <a:p>
            <a:pPr marL="342900" indent="-342900">
              <a:buFont typeface="+mj-lt"/>
              <a:buAutoNum type="arabicPeriod"/>
            </a:pPr>
            <a:endParaRPr lang="en-US" altLang="zh-TW" dirty="0"/>
          </a:p>
          <a:p>
            <a:pPr marL="342900" indent="-342900">
              <a:buFont typeface="+mj-lt"/>
              <a:buAutoNum type="arabicPeriod"/>
            </a:pPr>
            <a:endParaRPr lang="en-US" altLang="zh-TW" dirty="0"/>
          </a:p>
          <a:p>
            <a:pPr marL="342900" indent="-342900">
              <a:buFont typeface="+mj-lt"/>
              <a:buAutoNum type="arabicPeriod"/>
            </a:pPr>
            <a:endParaRPr lang="zh-TW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C3AF1AD-EE69-4D52-BAF0-D10FB60D1703}"/>
              </a:ext>
            </a:extLst>
          </p:cNvPr>
          <p:cNvSpPr/>
          <p:nvPr/>
        </p:nvSpPr>
        <p:spPr>
          <a:xfrm>
            <a:off x="520019" y="2607885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單元問題：</a:t>
            </a:r>
            <a:endParaRPr lang="zh-TW" altLang="en-US" sz="28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011D8AB-90DB-440B-97B7-2F44BD108763}"/>
              </a:ext>
            </a:extLst>
          </p:cNvPr>
          <p:cNvSpPr txBox="1"/>
          <p:nvPr/>
        </p:nvSpPr>
        <p:spPr>
          <a:xfrm>
            <a:off x="5526911" y="319461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DCBBEA1-5F4A-4905-B537-469C138D6BAD}"/>
              </a:ext>
            </a:extLst>
          </p:cNvPr>
          <p:cNvSpPr txBox="1"/>
          <p:nvPr/>
        </p:nvSpPr>
        <p:spPr>
          <a:xfrm>
            <a:off x="520019" y="5868365"/>
            <a:ext cx="11497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FF614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這堂課學生最終表現任務（作品／實作）可能是什麼？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2062262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reen Shot 2016-04-17 at 7.22.25 AM.png">
            <a:extLst>
              <a:ext uri="{FF2B5EF4-FFF2-40B4-BE49-F238E27FC236}">
                <a16:creationId xmlns:a16="http://schemas.microsoft.com/office/drawing/2014/main" id="{9EE3B07A-5D43-4BBF-8529-3E4B6F4B25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7" r="-587" b="84961"/>
          <a:stretch/>
        </p:blipFill>
        <p:spPr>
          <a:xfrm>
            <a:off x="-512256" y="95251"/>
            <a:ext cx="12987912" cy="97556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05FFB3A9-8858-4AEF-B1CC-3E66A75104E8}"/>
              </a:ext>
            </a:extLst>
          </p:cNvPr>
          <p:cNvSpPr txBox="1"/>
          <p:nvPr/>
        </p:nvSpPr>
        <p:spPr>
          <a:xfrm>
            <a:off x="337576" y="1951630"/>
            <a:ext cx="833377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4000"/>
              </a:lnSpc>
              <a:buFont typeface="+mj-lt"/>
              <a:buAutoNum type="arabicPeriod"/>
            </a:pPr>
            <a:r>
              <a:rPr lang="zh-TW" altLang="en-US" sz="32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地球給了我們什麼</a:t>
            </a:r>
            <a:r>
              <a:rPr lang="en-US" altLang="zh-TW" sz="32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?</a:t>
            </a:r>
          </a:p>
          <a:p>
            <a:pPr marL="342900" indent="-342900">
              <a:lnSpc>
                <a:spcPts val="4000"/>
              </a:lnSpc>
              <a:buFont typeface="+mj-lt"/>
              <a:buAutoNum type="arabicPeriod"/>
            </a:pPr>
            <a:r>
              <a:rPr lang="zh-TW" altLang="en-US" sz="32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我們用哪些方式取用自然資源</a:t>
            </a:r>
            <a:r>
              <a:rPr lang="en-US" altLang="zh-TW" sz="32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?</a:t>
            </a:r>
          </a:p>
          <a:p>
            <a:pPr marL="342900" indent="-342900">
              <a:lnSpc>
                <a:spcPts val="4000"/>
              </a:lnSpc>
              <a:buFont typeface="+mj-lt"/>
              <a:buAutoNum type="arabicPeriod"/>
            </a:pPr>
            <a:r>
              <a:rPr lang="zh-TW" altLang="en-US" sz="32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我們如何減少破壞自然資源</a:t>
            </a:r>
            <a:r>
              <a:rPr lang="en-US" altLang="zh-TW" sz="32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?</a:t>
            </a:r>
          </a:p>
          <a:p>
            <a:pPr marL="342900" indent="-342900">
              <a:lnSpc>
                <a:spcPts val="4000"/>
              </a:lnSpc>
              <a:buFont typeface="+mj-lt"/>
              <a:buAutoNum type="arabicPeriod"/>
            </a:pPr>
            <a:r>
              <a:rPr lang="zh-TW" altLang="en-US" sz="32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哪些東西可以回收</a:t>
            </a:r>
            <a:r>
              <a:rPr lang="en-US" altLang="zh-TW" sz="32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?</a:t>
            </a:r>
          </a:p>
          <a:p>
            <a:pPr marL="342900" indent="-342900">
              <a:lnSpc>
                <a:spcPts val="4000"/>
              </a:lnSpc>
              <a:buFont typeface="+mj-lt"/>
              <a:buAutoNum type="arabicPeriod"/>
            </a:pPr>
            <a:r>
              <a:rPr lang="zh-TW" altLang="en-US" sz="32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我們在學校可以如何幫助拯救自然資源</a:t>
            </a:r>
            <a:r>
              <a:rPr lang="en-US" altLang="zh-TW" sz="32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?</a:t>
            </a:r>
          </a:p>
          <a:p>
            <a:pPr marL="342900" indent="-342900">
              <a:lnSpc>
                <a:spcPts val="4000"/>
              </a:lnSpc>
              <a:buFont typeface="+mj-lt"/>
              <a:buAutoNum type="arabicPeriod"/>
            </a:pPr>
            <a:r>
              <a:rPr lang="zh-TW" altLang="en-US" sz="32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你將如何口頭推廣</a:t>
            </a:r>
            <a:r>
              <a:rPr lang="en-US" altLang="zh-TW" sz="32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?</a:t>
            </a:r>
          </a:p>
          <a:p>
            <a:pPr marL="342900" indent="-342900">
              <a:buFont typeface="+mj-lt"/>
              <a:buAutoNum type="arabicPeriod"/>
            </a:pPr>
            <a:endParaRPr lang="en-US" altLang="zh-TW" dirty="0"/>
          </a:p>
          <a:p>
            <a:pPr marL="342900" indent="-342900">
              <a:buFont typeface="+mj-lt"/>
              <a:buAutoNum type="arabicPeriod"/>
            </a:pPr>
            <a:endParaRPr lang="en-US" altLang="zh-TW" dirty="0"/>
          </a:p>
          <a:p>
            <a:pPr marL="342900" indent="-342900">
              <a:buFont typeface="+mj-lt"/>
              <a:buAutoNum type="arabicPeriod"/>
            </a:pPr>
            <a:endParaRPr lang="en-US" altLang="zh-TW" dirty="0"/>
          </a:p>
          <a:p>
            <a:pPr marL="342900" indent="-342900">
              <a:buFont typeface="+mj-lt"/>
              <a:buAutoNum type="arabicPeriod"/>
            </a:pPr>
            <a:endParaRPr lang="zh-TW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C3AF1AD-EE69-4D52-BAF0-D10FB60D1703}"/>
              </a:ext>
            </a:extLst>
          </p:cNvPr>
          <p:cNvSpPr/>
          <p:nvPr/>
        </p:nvSpPr>
        <p:spPr>
          <a:xfrm>
            <a:off x="401246" y="1219234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單元問題：</a:t>
            </a:r>
            <a:endParaRPr lang="zh-TW" altLang="en-US" sz="36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011D8AB-90DB-440B-97B7-2F44BD108763}"/>
              </a:ext>
            </a:extLst>
          </p:cNvPr>
          <p:cNvSpPr txBox="1"/>
          <p:nvPr/>
        </p:nvSpPr>
        <p:spPr>
          <a:xfrm>
            <a:off x="5526911" y="319461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48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6633600" y="1659243"/>
            <a:ext cx="55114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幼稚園到高中  好像都可以上</a:t>
            </a:r>
            <a:r>
              <a:rPr lang="en-US" altLang="zh-TW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</p:txBody>
      </p:sp>
      <p:sp>
        <p:nvSpPr>
          <p:cNvPr id="11" name="矩形 10"/>
          <p:cNvSpPr/>
          <p:nvPr/>
        </p:nvSpPr>
        <p:spPr>
          <a:xfrm>
            <a:off x="6840077" y="2911446"/>
            <a:ext cx="3877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幫忙拉出課程的層次</a:t>
            </a:r>
            <a:endParaRPr lang="en-US" altLang="zh-TW" sz="3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671348" y="3553495"/>
            <a:ext cx="27494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結構與功能</a:t>
            </a:r>
            <a:endParaRPr lang="en-US" altLang="zh-TW" sz="4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671348" y="4195544"/>
            <a:ext cx="27494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改變與穩定</a:t>
            </a:r>
            <a:endParaRPr lang="zh-TW" altLang="en-US" sz="4000" dirty="0">
              <a:solidFill>
                <a:srgbClr val="002060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C3AF1AD-EE69-4D52-BAF0-D10FB60D1703}"/>
              </a:ext>
            </a:extLst>
          </p:cNvPr>
          <p:cNvSpPr/>
          <p:nvPr/>
        </p:nvSpPr>
        <p:spPr>
          <a:xfrm>
            <a:off x="6441311" y="1077313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反思：</a:t>
            </a:r>
            <a:endParaRPr lang="zh-TW" altLang="en-US" sz="3600" dirty="0"/>
          </a:p>
        </p:txBody>
      </p:sp>
      <p:sp>
        <p:nvSpPr>
          <p:cNvPr id="15" name="矩形 14"/>
          <p:cNvSpPr/>
          <p:nvPr/>
        </p:nvSpPr>
        <p:spPr>
          <a:xfrm>
            <a:off x="6441311" y="2314570"/>
            <a:ext cx="16866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大概念</a:t>
            </a:r>
            <a:r>
              <a:rPr lang="en-US" altLang="zh-TW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endParaRPr lang="en-US" altLang="zh-TW" sz="3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73110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/>
      <p:bldP spid="14" grpId="0"/>
      <p:bldP spid="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6;p3">
            <a:extLst>
              <a:ext uri="{FF2B5EF4-FFF2-40B4-BE49-F238E27FC236}">
                <a16:creationId xmlns:a16="http://schemas.microsoft.com/office/drawing/2014/main" id="{0E928745-8E4D-4F6A-8088-0AF51A708499}"/>
              </a:ext>
            </a:extLst>
          </p:cNvPr>
          <p:cNvSpPr txBox="1">
            <a:spLocks noGrp="1"/>
          </p:cNvSpPr>
          <p:nvPr/>
        </p:nvSpPr>
        <p:spPr>
          <a:xfrm>
            <a:off x="0" y="0"/>
            <a:ext cx="12192000" cy="12459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  <a:defRPr sz="44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3663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Calibri"/>
              <a:buNone/>
            </a:pPr>
            <a:r>
              <a:rPr lang="zh-TW" altLang="en-US" sz="360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        </a:t>
            </a:r>
            <a:r>
              <a:rPr lang="en-US" altLang="zh-TW" sz="36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Step 1</a:t>
            </a:r>
            <a:r>
              <a:rPr lang="zh-TW" altLang="en-US" sz="360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：準備一份彈性課程計畫</a:t>
            </a:r>
            <a:endParaRPr lang="zh-TW" altLang="en-US" sz="3600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FA72552-0045-42C8-B1DD-CC608EE340AB}"/>
              </a:ext>
            </a:extLst>
          </p:cNvPr>
          <p:cNvSpPr txBox="1"/>
          <p:nvPr/>
        </p:nvSpPr>
        <p:spPr>
          <a:xfrm>
            <a:off x="202265" y="2983474"/>
            <a:ext cx="6937302" cy="1980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zh-TW" altLang="en-US" sz="3200">
                <a:latin typeface="微軟正黑體" panose="020B0604030504040204" pitchFamily="34" charset="-120"/>
                <a:ea typeface="微軟正黑體" panose="020B0604030504040204" pitchFamily="34" charset="-120"/>
              </a:rPr>
              <a:t>臺南市課程計畫備查網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5200"/>
              </a:lnSpc>
            </a:pPr>
            <a:r>
              <a:rPr lang="en-US" altLang="zh-TW" sz="3600" dirty="0"/>
              <a:t>http://course.tn.edu.tw/school.aspx</a:t>
            </a:r>
          </a:p>
          <a:p>
            <a:pPr marL="742950" indent="-742950">
              <a:buAutoNum type="arabicPeriod"/>
            </a:pPr>
            <a:endParaRPr lang="zh-TW" altLang="en-US" sz="3600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D8D15388-CBE8-44CE-B8AD-859C886B7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930" y="2068488"/>
            <a:ext cx="3810000" cy="381000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135498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66899" y="136528"/>
            <a:ext cx="8329643" cy="439719"/>
          </a:xfrm>
        </p:spPr>
        <p:txBody>
          <a:bodyPr>
            <a:noAutofit/>
          </a:bodyPr>
          <a:lstStyle/>
          <a:p>
            <a:pPr algn="ctr"/>
            <a:r>
              <a:rPr lang="zh-TW" altLang="en-US" sz="28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彈性學習課程中的跨領域統整課程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</p:nvPr>
        </p:nvGraphicFramePr>
        <p:xfrm>
          <a:off x="934067" y="725890"/>
          <a:ext cx="10550013" cy="5523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00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100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9641">
                <a:tc rowSpan="4">
                  <a:txBody>
                    <a:bodyPr/>
                    <a:lstStyle/>
                    <a:p>
                      <a:pPr algn="ctr"/>
                      <a:endParaRPr lang="en-US" altLang="zh-TW" sz="2000" dirty="0"/>
                    </a:p>
                    <a:p>
                      <a:pPr algn="ctr"/>
                      <a:endParaRPr lang="en-US" altLang="zh-TW" sz="2000" dirty="0"/>
                    </a:p>
                    <a:p>
                      <a:pPr algn="ctr"/>
                      <a:endParaRPr lang="en-US" altLang="zh-TW" sz="2000" dirty="0"/>
                    </a:p>
                    <a:p>
                      <a:pPr algn="ctr"/>
                      <a:endParaRPr lang="en-US" altLang="zh-TW" sz="2000" dirty="0"/>
                    </a:p>
                    <a:p>
                      <a:pPr algn="ctr"/>
                      <a:r>
                        <a:rPr lang="zh-TW" altLang="en-US" sz="2400" dirty="0"/>
                        <a:t>彈</a:t>
                      </a:r>
                      <a:endParaRPr lang="en-US" altLang="zh-TW" sz="2400" dirty="0"/>
                    </a:p>
                    <a:p>
                      <a:pPr algn="ctr"/>
                      <a:r>
                        <a:rPr lang="zh-TW" altLang="en-US" sz="2400" dirty="0"/>
                        <a:t>性</a:t>
                      </a:r>
                      <a:endParaRPr lang="en-US" altLang="zh-TW" sz="2400" dirty="0"/>
                    </a:p>
                    <a:p>
                      <a:pPr algn="ctr"/>
                      <a:r>
                        <a:rPr lang="zh-TW" altLang="en-US" sz="2400" dirty="0"/>
                        <a:t>學</a:t>
                      </a:r>
                      <a:endParaRPr lang="en-US" altLang="zh-TW" sz="2400" dirty="0"/>
                    </a:p>
                    <a:p>
                      <a:pPr algn="ctr"/>
                      <a:r>
                        <a:rPr lang="zh-TW" altLang="en-US" sz="2400" dirty="0"/>
                        <a:t>習</a:t>
                      </a:r>
                      <a:endParaRPr lang="en-US" altLang="zh-TW" sz="2400" dirty="0"/>
                    </a:p>
                    <a:p>
                      <a:pPr algn="ctr"/>
                      <a:r>
                        <a:rPr lang="zh-TW" altLang="en-US" sz="2400" dirty="0"/>
                        <a:t>課</a:t>
                      </a:r>
                      <a:endParaRPr lang="en-US" altLang="zh-TW" sz="2400" dirty="0"/>
                    </a:p>
                    <a:p>
                      <a:pPr algn="ctr"/>
                      <a:r>
                        <a:rPr lang="zh-TW" altLang="en-US" sz="2400" dirty="0"/>
                        <a:t>程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en-US" altLang="zh-TW" sz="2400" dirty="0"/>
                    </a:p>
                    <a:p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國小低</a:t>
                      </a:r>
                      <a:endParaRPr lang="en-US" altLang="zh-TW" sz="2400" dirty="0">
                        <a:latin typeface="+mn-ea"/>
                        <a:ea typeface="+mn-ea"/>
                      </a:endParaRPr>
                    </a:p>
                    <a:p>
                      <a:r>
                        <a:rPr lang="en-US" altLang="zh-TW" sz="2400" dirty="0">
                          <a:latin typeface="+mn-ea"/>
                          <a:ea typeface="+mn-ea"/>
                        </a:rPr>
                        <a:t>2-4</a:t>
                      </a:r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節</a:t>
                      </a:r>
                      <a:endParaRPr lang="en-US" altLang="zh-TW" sz="2400" dirty="0">
                        <a:latin typeface="+mn-ea"/>
                        <a:ea typeface="+mn-ea"/>
                      </a:endParaRPr>
                    </a:p>
                    <a:p>
                      <a:endParaRPr lang="en-US" altLang="zh-TW" sz="2400" dirty="0">
                        <a:latin typeface="+mn-ea"/>
                        <a:ea typeface="+mn-ea"/>
                      </a:endParaRPr>
                    </a:p>
                    <a:p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國小中</a:t>
                      </a:r>
                      <a:endParaRPr lang="en-US" altLang="zh-TW" sz="2400" dirty="0">
                        <a:latin typeface="+mn-ea"/>
                        <a:ea typeface="+mn-ea"/>
                      </a:endParaRPr>
                    </a:p>
                    <a:p>
                      <a:r>
                        <a:rPr lang="en-US" altLang="zh-TW" sz="2400" dirty="0">
                          <a:latin typeface="+mn-ea"/>
                          <a:ea typeface="+mn-ea"/>
                        </a:rPr>
                        <a:t>3-6</a:t>
                      </a:r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節</a:t>
                      </a:r>
                      <a:endParaRPr lang="en-US" altLang="zh-TW" sz="2400" dirty="0">
                        <a:latin typeface="+mn-ea"/>
                        <a:ea typeface="+mn-ea"/>
                      </a:endParaRPr>
                    </a:p>
                    <a:p>
                      <a:endParaRPr lang="en-US" altLang="zh-TW" sz="2400" dirty="0">
                        <a:latin typeface="+mn-ea"/>
                        <a:ea typeface="+mn-ea"/>
                      </a:endParaRPr>
                    </a:p>
                    <a:p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國小高</a:t>
                      </a:r>
                      <a:endParaRPr lang="en-US" altLang="zh-TW" sz="2400" dirty="0">
                        <a:latin typeface="+mn-ea"/>
                        <a:ea typeface="+mn-ea"/>
                      </a:endParaRPr>
                    </a:p>
                    <a:p>
                      <a:r>
                        <a:rPr lang="en-US" altLang="zh-TW" sz="2400" dirty="0">
                          <a:latin typeface="+mn-ea"/>
                          <a:ea typeface="+mn-ea"/>
                        </a:rPr>
                        <a:t>4-7</a:t>
                      </a:r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節</a:t>
                      </a:r>
                      <a:endParaRPr lang="en-US" altLang="zh-TW" sz="2400" dirty="0">
                        <a:latin typeface="+mn-ea"/>
                        <a:ea typeface="+mn-ea"/>
                      </a:endParaRPr>
                    </a:p>
                    <a:p>
                      <a:endParaRPr lang="en-US" altLang="zh-TW" sz="2400" dirty="0">
                        <a:latin typeface="+mn-ea"/>
                        <a:ea typeface="+mn-ea"/>
                      </a:endParaRPr>
                    </a:p>
                    <a:p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國中</a:t>
                      </a:r>
                      <a:endParaRPr lang="en-US" altLang="zh-TW" sz="2400" dirty="0">
                        <a:latin typeface="+mn-ea"/>
                        <a:ea typeface="+mn-ea"/>
                      </a:endParaRPr>
                    </a:p>
                    <a:p>
                      <a:r>
                        <a:rPr lang="en-US" altLang="zh-TW" sz="2400" dirty="0">
                          <a:latin typeface="+mn-ea"/>
                          <a:ea typeface="+mn-ea"/>
                        </a:rPr>
                        <a:t>3-6</a:t>
                      </a:r>
                      <a:r>
                        <a:rPr lang="zh-TW" altLang="en-US" sz="2400" dirty="0">
                          <a:latin typeface="+mn-ea"/>
                          <a:ea typeface="+mn-ea"/>
                        </a:rPr>
                        <a:t>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>
                        <a:lnSpc>
                          <a:spcPts val="3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1.</a:t>
                      </a:r>
                      <a:r>
                        <a:rPr lang="zh-TW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統整性主題</a:t>
                      </a:r>
                      <a:r>
                        <a:rPr lang="en-US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zh-TW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專題</a:t>
                      </a:r>
                      <a:r>
                        <a:rPr lang="en-US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zh-TW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議題探究課程</a:t>
                      </a:r>
                      <a:endParaRPr lang="zh-TW" altLang="en-US" sz="2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zh-TW" altLang="zh-TW" sz="24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跨領域</a:t>
                      </a:r>
                      <a:r>
                        <a:rPr lang="en-US" altLang="zh-TW" sz="24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zh-TW" altLang="zh-TW" sz="24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科目或結合各項議題</a:t>
                      </a:r>
                      <a:r>
                        <a:rPr lang="zh-TW" altLang="zh-TW" sz="24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，強化知能整合與生活運用能力。</a:t>
                      </a:r>
                      <a:endParaRPr lang="zh-TW" altLang="en-US" sz="2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0149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>
                        <a:lnSpc>
                          <a:spcPts val="3200"/>
                        </a:lnSpc>
                      </a:pPr>
                      <a:r>
                        <a:rPr lang="en-US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2.</a:t>
                      </a:r>
                      <a:r>
                        <a:rPr lang="zh-TW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社團活動與技藝課程</a:t>
                      </a:r>
                      <a:endParaRPr lang="zh-TW" altLang="en-US" sz="2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讓學生依興趣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、性向</a:t>
                      </a:r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及能力分組</a:t>
                      </a:r>
                      <a:r>
                        <a:rPr lang="zh-TW" alt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自由</a:t>
                      </a:r>
                      <a:r>
                        <a:rPr lang="zh-TW" altLang="zh-TW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選修</a:t>
                      </a:r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，與其他班級學生共同上課。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0149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>
                        <a:lnSpc>
                          <a:spcPts val="3200"/>
                        </a:lnSpc>
                      </a:pPr>
                      <a:r>
                        <a:rPr lang="en-US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3.</a:t>
                      </a:r>
                      <a:r>
                        <a:rPr lang="zh-TW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特殊需求領域課程</a:t>
                      </a:r>
                      <a:endParaRPr lang="zh-TW" altLang="en-US" sz="2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專指身心障礙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、</a:t>
                      </a:r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資賦優異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、</a:t>
                      </a:r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體育班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或</a:t>
                      </a:r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藝術才能班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等學生</a:t>
                      </a:r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學習需求所安排之課程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。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3883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4.</a:t>
                      </a:r>
                      <a:r>
                        <a:rPr lang="zh-TW" altLang="zh-TW" sz="2400" b="1" kern="1200" dirty="0"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其他類課程</a:t>
                      </a:r>
                      <a:endParaRPr lang="zh-TW" altLang="en-US" sz="2400" b="1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包括本土語文</a:t>
                      </a:r>
                      <a:r>
                        <a:rPr lang="en-US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zh-TW" altLang="zh-TW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新住民語文、服務學習、戶外教育、班際或校際交流、自治活動、班級輔導、學生自主學習等各式課程，以及領域補救教學課程。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3862D-E695-4545-88C2-9979944A62D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29267" y="6350263"/>
            <a:ext cx="11090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彈性學習課程規劃為學校課程發展委員會之權責，應依學校需求開課，各該主管機關負監督之責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（含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備查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）</a:t>
            </a:r>
            <a:r>
              <a:rPr kumimoji="0" lang="zh-TW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7D1CA1F-80D0-4294-9D43-20FF3A776CB8}"/>
              </a:ext>
            </a:extLst>
          </p:cNvPr>
          <p:cNvSpPr/>
          <p:nvPr/>
        </p:nvSpPr>
        <p:spPr>
          <a:xfrm>
            <a:off x="2620536" y="608288"/>
            <a:ext cx="9010308" cy="1330612"/>
          </a:xfrm>
          <a:prstGeom prst="rect">
            <a:avLst/>
          </a:prstGeom>
          <a:solidFill>
            <a:srgbClr val="4472C4">
              <a:alpha val="0"/>
            </a:srgb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5794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6;p3">
            <a:extLst>
              <a:ext uri="{FF2B5EF4-FFF2-40B4-BE49-F238E27FC236}">
                <a16:creationId xmlns:a16="http://schemas.microsoft.com/office/drawing/2014/main" id="{0E928745-8E4D-4F6A-8088-0AF51A708499}"/>
              </a:ext>
            </a:extLst>
          </p:cNvPr>
          <p:cNvSpPr txBox="1">
            <a:spLocks noGrp="1"/>
          </p:cNvSpPr>
          <p:nvPr/>
        </p:nvSpPr>
        <p:spPr>
          <a:xfrm>
            <a:off x="0" y="0"/>
            <a:ext cx="12192000" cy="12459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  <a:defRPr sz="44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3663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Calibri"/>
              <a:buNone/>
            </a:pPr>
            <a:r>
              <a:rPr lang="zh-TW" altLang="en-US" sz="360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</a:t>
            </a:r>
            <a:r>
              <a:rPr lang="en-US" altLang="zh-TW" sz="36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Step </a:t>
            </a:r>
            <a:r>
              <a:rPr lang="zh-TW" altLang="en-US" sz="360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２：請從</a:t>
            </a:r>
            <a:r>
              <a:rPr lang="en-US" altLang="zh-TW" sz="36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C6-1</a:t>
            </a:r>
            <a:r>
              <a:rPr lang="zh-TW" altLang="en-US" sz="360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彈性學習課程計畫找到目標與任務</a:t>
            </a:r>
            <a:endParaRPr lang="zh-TW" altLang="en-US" sz="3600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5773D91-BFC5-44DC-BBF8-73E4034251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t="8581"/>
          <a:stretch/>
        </p:blipFill>
        <p:spPr>
          <a:xfrm>
            <a:off x="1390160" y="1372960"/>
            <a:ext cx="9899955" cy="5384811"/>
          </a:xfrm>
          <a:prstGeom prst="rect">
            <a:avLst/>
          </a:prstGeom>
        </p:spPr>
      </p:pic>
      <p:sp>
        <p:nvSpPr>
          <p:cNvPr id="7" name="橢圓 6">
            <a:extLst>
              <a:ext uri="{FF2B5EF4-FFF2-40B4-BE49-F238E27FC236}">
                <a16:creationId xmlns:a16="http://schemas.microsoft.com/office/drawing/2014/main" id="{CE3851CD-C3C8-41B4-A83F-43587C11A278}"/>
              </a:ext>
            </a:extLst>
          </p:cNvPr>
          <p:cNvSpPr/>
          <p:nvPr/>
        </p:nvSpPr>
        <p:spPr>
          <a:xfrm>
            <a:off x="1423227" y="4560455"/>
            <a:ext cx="981265" cy="56270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62CDEE03-C7A1-4880-B2AA-517C17491DAE}"/>
              </a:ext>
            </a:extLst>
          </p:cNvPr>
          <p:cNvSpPr/>
          <p:nvPr/>
        </p:nvSpPr>
        <p:spPr>
          <a:xfrm>
            <a:off x="1423227" y="3502752"/>
            <a:ext cx="981265" cy="56270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84569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71AAC59-3393-4ADA-BB36-F22A999A4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74273"/>
          </a:xfrm>
          <a:prstGeom prst="rect">
            <a:avLst/>
          </a:prstGeom>
        </p:spPr>
      </p:pic>
      <p:sp>
        <p:nvSpPr>
          <p:cNvPr id="3" name="文字方塊 24">
            <a:extLst>
              <a:ext uri="{FF2B5EF4-FFF2-40B4-BE49-F238E27FC236}">
                <a16:creationId xmlns:a16="http://schemas.microsoft.com/office/drawing/2014/main" id="{08EDBDBC-C7E6-4C59-9ED3-11765D67DC90}"/>
              </a:ext>
            </a:extLst>
          </p:cNvPr>
          <p:cNvSpPr txBox="1"/>
          <p:nvPr/>
        </p:nvSpPr>
        <p:spPr>
          <a:xfrm>
            <a:off x="1888601" y="1360177"/>
            <a:ext cx="95491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algn="ctr"/>
            <a:r>
              <a:rPr lang="zh-TW" altLang="en-US" sz="6000" b="1" dirty="0">
                <a:solidFill>
                  <a:srgbClr val="FF614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請將</a:t>
            </a:r>
            <a:r>
              <a:rPr lang="en-US" altLang="zh-TW" sz="6000" b="1" dirty="0">
                <a:solidFill>
                  <a:srgbClr val="FF614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C6-1</a:t>
            </a:r>
            <a:r>
              <a:rPr lang="zh-TW" altLang="en-US" sz="6000" b="1" dirty="0">
                <a:solidFill>
                  <a:srgbClr val="FF614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課程目標</a:t>
            </a:r>
            <a:r>
              <a:rPr lang="en-US" altLang="zh-TW" sz="6000" b="1" dirty="0">
                <a:solidFill>
                  <a:srgbClr val="FF614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</a:p>
          <a:p>
            <a:pPr algn="ctr"/>
            <a:r>
              <a:rPr lang="zh-TW" altLang="en-US" sz="6000" b="1" dirty="0">
                <a:solidFill>
                  <a:srgbClr val="FF614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表現任務用便利貼貼上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BC1641CE-7723-444F-9F9E-30B9C0A06F9A}"/>
              </a:ext>
            </a:extLst>
          </p:cNvPr>
          <p:cNvSpPr/>
          <p:nvPr/>
        </p:nvSpPr>
        <p:spPr>
          <a:xfrm>
            <a:off x="162046" y="509286"/>
            <a:ext cx="1365812" cy="601884"/>
          </a:xfrm>
          <a:prstGeom prst="roundRect">
            <a:avLst/>
          </a:prstGeom>
          <a:noFill/>
          <a:ln w="57150">
            <a:solidFill>
              <a:srgbClr val="FF61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FAB189B8-86A9-4F23-A8F4-B8FAB0F58901}"/>
              </a:ext>
            </a:extLst>
          </p:cNvPr>
          <p:cNvSpPr/>
          <p:nvPr/>
        </p:nvSpPr>
        <p:spPr>
          <a:xfrm>
            <a:off x="162046" y="2329673"/>
            <a:ext cx="1365812" cy="601884"/>
          </a:xfrm>
          <a:prstGeom prst="roundRect">
            <a:avLst/>
          </a:prstGeom>
          <a:noFill/>
          <a:ln w="57150">
            <a:solidFill>
              <a:srgbClr val="FF61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1667150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6;p3">
            <a:extLst>
              <a:ext uri="{FF2B5EF4-FFF2-40B4-BE49-F238E27FC236}">
                <a16:creationId xmlns:a16="http://schemas.microsoft.com/office/drawing/2014/main" id="{0E928745-8E4D-4F6A-8088-0AF51A708499}"/>
              </a:ext>
            </a:extLst>
          </p:cNvPr>
          <p:cNvSpPr txBox="1">
            <a:spLocks noGrp="1"/>
          </p:cNvSpPr>
          <p:nvPr/>
        </p:nvSpPr>
        <p:spPr>
          <a:xfrm>
            <a:off x="0" y="0"/>
            <a:ext cx="12192000" cy="12459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  <a:defRPr sz="44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3663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Calibri"/>
              <a:buNone/>
            </a:pPr>
            <a:r>
              <a:rPr lang="en-US" altLang="zh-TW" sz="3600" dirty="0">
                <a:solidFill>
                  <a:schemeClr val="bg1"/>
                </a:solidFill>
              </a:rPr>
              <a:t>1.</a:t>
            </a:r>
            <a:r>
              <a:rPr lang="zh-TW" altLang="en-US" sz="3600" dirty="0">
                <a:solidFill>
                  <a:schemeClr val="bg1"/>
                </a:solidFill>
              </a:rPr>
              <a:t>請檢視課程是否有實作型學習內容</a:t>
            </a:r>
            <a:r>
              <a:rPr lang="en-US" altLang="zh-TW" sz="3600" dirty="0">
                <a:solidFill>
                  <a:schemeClr val="bg1"/>
                </a:solidFill>
              </a:rPr>
              <a:t>?</a:t>
            </a:r>
          </a:p>
          <a:p>
            <a:pPr marL="93663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Calibri"/>
              <a:buNone/>
            </a:pPr>
            <a:r>
              <a:rPr lang="en-US" altLang="zh-TW" sz="3600" dirty="0">
                <a:solidFill>
                  <a:schemeClr val="bg1"/>
                </a:solidFill>
              </a:rPr>
              <a:t>2.</a:t>
            </a:r>
            <a:r>
              <a:rPr lang="zh-TW" altLang="en-US" sz="3600" dirty="0">
                <a:solidFill>
                  <a:schemeClr val="bg1"/>
                </a:solidFill>
              </a:rPr>
              <a:t>請設定</a:t>
            </a:r>
            <a:r>
              <a:rPr lang="en-US" altLang="zh-TW" sz="3600" dirty="0">
                <a:solidFill>
                  <a:schemeClr val="bg1"/>
                </a:solidFill>
              </a:rPr>
              <a:t>/</a:t>
            </a:r>
            <a:r>
              <a:rPr lang="zh-TW" altLang="en-US" sz="3600" dirty="0">
                <a:solidFill>
                  <a:schemeClr val="bg1"/>
                </a:solidFill>
              </a:rPr>
              <a:t>檢視修正呼應學習目標的最終學習任務</a:t>
            </a:r>
            <a:r>
              <a:rPr lang="en-US" altLang="zh-TW" sz="36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0D50E74-39D2-43CD-A4E5-37765D732F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" b="-2"/>
          <a:stretch/>
        </p:blipFill>
        <p:spPr>
          <a:xfrm>
            <a:off x="1372573" y="1245997"/>
            <a:ext cx="9894053" cy="5539012"/>
          </a:xfrm>
          <a:prstGeom prst="rect">
            <a:avLst/>
          </a:prstGeom>
        </p:spPr>
      </p:pic>
      <p:sp>
        <p:nvSpPr>
          <p:cNvPr id="9" name="橢圓 8">
            <a:extLst>
              <a:ext uri="{FF2B5EF4-FFF2-40B4-BE49-F238E27FC236}">
                <a16:creationId xmlns:a16="http://schemas.microsoft.com/office/drawing/2014/main" id="{4ABD167D-0353-41D3-B025-861E01E78AEA}"/>
              </a:ext>
            </a:extLst>
          </p:cNvPr>
          <p:cNvSpPr/>
          <p:nvPr/>
        </p:nvSpPr>
        <p:spPr>
          <a:xfrm>
            <a:off x="4967359" y="4366008"/>
            <a:ext cx="1128641" cy="135150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20838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6;p3">
            <a:extLst>
              <a:ext uri="{FF2B5EF4-FFF2-40B4-BE49-F238E27FC236}">
                <a16:creationId xmlns:a16="http://schemas.microsoft.com/office/drawing/2014/main" id="{0E928745-8E4D-4F6A-8088-0AF51A708499}"/>
              </a:ext>
            </a:extLst>
          </p:cNvPr>
          <p:cNvSpPr txBox="1">
            <a:spLocks noGrp="1"/>
          </p:cNvSpPr>
          <p:nvPr/>
        </p:nvSpPr>
        <p:spPr>
          <a:xfrm>
            <a:off x="0" y="0"/>
            <a:ext cx="12192000" cy="12459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  <a:defRPr sz="44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3663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Calibri"/>
              <a:buNone/>
            </a:pPr>
            <a:r>
              <a:rPr lang="zh-TW" altLang="en-US" sz="36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</a:t>
            </a:r>
            <a:r>
              <a:rPr lang="en-US" altLang="zh-TW" sz="36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Step </a:t>
            </a:r>
            <a:r>
              <a:rPr lang="zh-TW" altLang="en-US" sz="36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３：請從課程目標／表現任務找出</a:t>
            </a:r>
            <a:r>
              <a:rPr lang="zh-TW" altLang="en-US" sz="48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待解決問題</a:t>
            </a:r>
            <a:endParaRPr lang="zh-TW" altLang="en-US" sz="36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9" name="圖片 8" descr="一張含有 地板, 室內 的圖片&#10;&#10;自動產生的描述">
            <a:extLst>
              <a:ext uri="{FF2B5EF4-FFF2-40B4-BE49-F238E27FC236}">
                <a16:creationId xmlns:a16="http://schemas.microsoft.com/office/drawing/2014/main" id="{642AF5C3-11F8-43E4-8701-A42165393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221" y="1484644"/>
            <a:ext cx="5826894" cy="3888711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7ACDD43C-1296-4D3F-8920-6CBDA374618F}"/>
              </a:ext>
            </a:extLst>
          </p:cNvPr>
          <p:cNvSpPr txBox="1"/>
          <p:nvPr/>
        </p:nvSpPr>
        <p:spPr>
          <a:xfrm>
            <a:off x="66261" y="2291974"/>
            <a:ext cx="5469960" cy="3442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4400"/>
              </a:lnSpc>
              <a:buFont typeface="Arial" panose="020B0604020202020204" pitchFamily="34" charset="0"/>
              <a:buChar char="•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請思考為什麼設計這個學習任務？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ts val="4400"/>
              </a:lnSpc>
              <a:buFont typeface="Arial" panose="020B0604020202020204" pitchFamily="34" charset="0"/>
              <a:buChar char="•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學生的生活經驗與這個任務的連結是什麼？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ts val="4400"/>
              </a:lnSpc>
              <a:buFont typeface="Arial" panose="020B0604020202020204" pitchFamily="34" charset="0"/>
              <a:buChar char="•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觀察到什麼現象或者要解決什麼問題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0547339-2A1A-42B2-A1B0-61A90DBE215D}"/>
              </a:ext>
            </a:extLst>
          </p:cNvPr>
          <p:cNvSpPr txBox="1"/>
          <p:nvPr/>
        </p:nvSpPr>
        <p:spPr>
          <a:xfrm>
            <a:off x="1738161" y="6087815"/>
            <a:ext cx="9844872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zh-TW" altLang="en-US" sz="32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*服務對象</a:t>
            </a:r>
            <a:r>
              <a:rPr lang="en-US" altLang="zh-TW" sz="32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2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利害關係人  *挑戰性  *影響性   *解決能力</a:t>
            </a:r>
            <a:endParaRPr lang="en-US" altLang="zh-TW" sz="3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0D0D614-9414-41D5-836C-22F7B15809A0}"/>
              </a:ext>
            </a:extLst>
          </p:cNvPr>
          <p:cNvSpPr txBox="1"/>
          <p:nvPr/>
        </p:nvSpPr>
        <p:spPr>
          <a:xfrm>
            <a:off x="1416657" y="1451495"/>
            <a:ext cx="27691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rPr>
              <a:t>以終為始</a:t>
            </a:r>
            <a:endParaRPr lang="zh-TW" altLang="en-US" sz="4000" dirty="0">
              <a:solidFill>
                <a:srgbClr val="0070C0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6795910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71AAC59-3393-4ADA-BB36-F22A999A46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-1"/>
            <a:ext cx="12192000" cy="687427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EB50332-B749-45A8-B154-79E38785D35C}"/>
              </a:ext>
            </a:extLst>
          </p:cNvPr>
          <p:cNvSpPr/>
          <p:nvPr/>
        </p:nvSpPr>
        <p:spPr>
          <a:xfrm>
            <a:off x="1527858" y="810228"/>
            <a:ext cx="94295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400" b="1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運用閱讀策略理解在地歷史建築與物產特色，表達對鄉土的關懷</a:t>
            </a:r>
            <a:endParaRPr lang="zh-TW" alt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9C6433B-F2CA-4A86-ABBB-0549FACC163D}"/>
              </a:ext>
            </a:extLst>
          </p:cNvPr>
          <p:cNvSpPr/>
          <p:nvPr/>
        </p:nvSpPr>
        <p:spPr>
          <a:xfrm>
            <a:off x="395468" y="2862766"/>
            <a:ext cx="114010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400" b="1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辦理一場在地文創設計成果發表會</a:t>
            </a:r>
            <a:r>
              <a:rPr lang="en-US" altLang="zh-TW" sz="2400" b="1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2400" b="1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每位學生上台進行設計理念發表與成品展示活動</a:t>
            </a:r>
            <a:r>
              <a:rPr lang="en-US" altLang="zh-TW" sz="2400" b="1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zh-TW" altLang="en-US" sz="2400" b="1" dirty="0">
              <a:solidFill>
                <a:schemeClr val="bg1">
                  <a:lumMod val="50000"/>
                </a:schemeClr>
              </a:solidFill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C0730EB-8323-4B52-BC4A-2C3F32FE45A9}"/>
              </a:ext>
            </a:extLst>
          </p:cNvPr>
          <p:cNvSpPr/>
          <p:nvPr/>
        </p:nvSpPr>
        <p:spPr>
          <a:xfrm>
            <a:off x="2795873" y="1559948"/>
            <a:ext cx="77087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800" b="1" dirty="0">
                <a:solidFill>
                  <a:srgbClr val="0070C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如何</a:t>
            </a:r>
            <a:r>
              <a:rPr lang="zh-TW" altLang="en-US" sz="2800" b="1" dirty="0">
                <a:solidFill>
                  <a:srgbClr val="0070C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設計</a:t>
            </a:r>
            <a:r>
              <a:rPr lang="zh-TW" altLang="zh-TW" sz="2800" b="1" dirty="0">
                <a:solidFill>
                  <a:srgbClr val="0070C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一份具</a:t>
            </a:r>
            <a:r>
              <a:rPr lang="zh-TW" altLang="en-US" sz="2800" b="1" dirty="0">
                <a:solidFill>
                  <a:srgbClr val="0070C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意義</a:t>
            </a:r>
            <a:r>
              <a:rPr lang="zh-TW" altLang="zh-TW" sz="2800" b="1" dirty="0">
                <a:solidFill>
                  <a:srgbClr val="0070C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的文創</a:t>
            </a:r>
            <a:r>
              <a:rPr lang="zh-TW" altLang="en-US" sz="2800" b="1" dirty="0">
                <a:solidFill>
                  <a:srgbClr val="0070C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作品</a:t>
            </a:r>
            <a:r>
              <a:rPr lang="en-US" altLang="zh-TW" sz="2800" b="1" dirty="0">
                <a:solidFill>
                  <a:srgbClr val="0070C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?</a:t>
            </a:r>
            <a:endParaRPr lang="zh-TW" altLang="en-US" sz="2800" b="1" dirty="0">
              <a:solidFill>
                <a:srgbClr val="0070C0"/>
              </a:solidFill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9" name="文字方塊 24">
            <a:extLst>
              <a:ext uri="{FF2B5EF4-FFF2-40B4-BE49-F238E27FC236}">
                <a16:creationId xmlns:a16="http://schemas.microsoft.com/office/drawing/2014/main" id="{3530F675-2F31-4949-A396-101E353A104B}"/>
              </a:ext>
            </a:extLst>
          </p:cNvPr>
          <p:cNvSpPr txBox="1"/>
          <p:nvPr/>
        </p:nvSpPr>
        <p:spPr>
          <a:xfrm>
            <a:off x="1351721" y="2079115"/>
            <a:ext cx="102758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algn="ctr"/>
            <a:r>
              <a:rPr lang="zh-TW" altLang="en-US" sz="4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請用便利貼寫下待解決問題貼在表格上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6B3422E-8E4B-4022-BCC2-06C0D2F64F73}"/>
              </a:ext>
            </a:extLst>
          </p:cNvPr>
          <p:cNvSpPr/>
          <p:nvPr/>
        </p:nvSpPr>
        <p:spPr>
          <a:xfrm>
            <a:off x="2795873" y="3701945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ym typeface="Symbol" panose="05050102010706020507" pitchFamily="18" charset="2"/>
              </a:rPr>
              <a:t>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54</a:t>
            </a:fld>
            <a:endParaRPr lang="zh-TW" altLang="en-US"/>
          </a:p>
        </p:txBody>
      </p:sp>
      <p:sp>
        <p:nvSpPr>
          <p:cNvPr id="12" name="文字方塊 24">
            <a:extLst>
              <a:ext uri="{FF2B5EF4-FFF2-40B4-BE49-F238E27FC236}">
                <a16:creationId xmlns:a16="http://schemas.microsoft.com/office/drawing/2014/main" id="{99D801D3-4855-49A1-8570-F075F7596209}"/>
              </a:ext>
            </a:extLst>
          </p:cNvPr>
          <p:cNvSpPr txBox="1"/>
          <p:nvPr/>
        </p:nvSpPr>
        <p:spPr>
          <a:xfrm>
            <a:off x="1017558" y="3439009"/>
            <a:ext cx="102758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algn="ctr"/>
            <a:r>
              <a:rPr lang="zh-TW" altLang="en-US" sz="4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寫完要檢核，檢核後再修正</a:t>
            </a:r>
            <a:endParaRPr lang="en-US" altLang="zh-TW" sz="44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4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呈現修正歷程</a:t>
            </a:r>
          </a:p>
        </p:txBody>
      </p:sp>
    </p:spTree>
    <p:extLst>
      <p:ext uri="{BB962C8B-B14F-4D97-AF65-F5344CB8AC3E}">
        <p14:creationId xmlns:p14="http://schemas.microsoft.com/office/powerpoint/2010/main" val="15744267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71AAC59-3393-4ADA-BB36-F22A999A4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112"/>
            <a:ext cx="12192000" cy="687427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EB50332-B749-45A8-B154-79E38785D35C}"/>
              </a:ext>
            </a:extLst>
          </p:cNvPr>
          <p:cNvSpPr/>
          <p:nvPr/>
        </p:nvSpPr>
        <p:spPr>
          <a:xfrm>
            <a:off x="1527858" y="810228"/>
            <a:ext cx="94295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400" b="1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運用閱讀策略理解在地歷史建築與物產特色，表達對鄉土的關懷</a:t>
            </a:r>
            <a:endParaRPr lang="zh-TW" alt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9C6433B-F2CA-4A86-ABBB-0549FACC163D}"/>
              </a:ext>
            </a:extLst>
          </p:cNvPr>
          <p:cNvSpPr/>
          <p:nvPr/>
        </p:nvSpPr>
        <p:spPr>
          <a:xfrm>
            <a:off x="395468" y="2862766"/>
            <a:ext cx="114010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400" b="1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辦理一場在地文創設計成果發表會</a:t>
            </a:r>
            <a:r>
              <a:rPr lang="en-US" altLang="zh-TW" sz="2400" b="1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2400" b="1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每位學生上台進行設計理念發表與成品展示活動</a:t>
            </a:r>
            <a:r>
              <a:rPr lang="en-US" altLang="zh-TW" sz="2400" b="1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zh-TW" altLang="en-US" sz="2400" b="1" dirty="0">
              <a:solidFill>
                <a:schemeClr val="bg1">
                  <a:lumMod val="50000"/>
                </a:schemeClr>
              </a:solidFill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C0730EB-8323-4B52-BC4A-2C3F32FE45A9}"/>
              </a:ext>
            </a:extLst>
          </p:cNvPr>
          <p:cNvSpPr/>
          <p:nvPr/>
        </p:nvSpPr>
        <p:spPr>
          <a:xfrm>
            <a:off x="2795872" y="1466855"/>
            <a:ext cx="85665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400" b="1" dirty="0">
                <a:solidFill>
                  <a:srgbClr val="0070C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如果我們是</a:t>
            </a:r>
            <a:r>
              <a:rPr lang="en-US" altLang="zh-TW" sz="2400" b="1" dirty="0">
                <a:solidFill>
                  <a:srgbClr val="0070C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OO</a:t>
            </a:r>
            <a:r>
              <a:rPr lang="zh-TW" altLang="zh-TW" sz="2400" b="1" dirty="0">
                <a:solidFill>
                  <a:srgbClr val="0070C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國中外交青年大使，如何</a:t>
            </a:r>
            <a:r>
              <a:rPr lang="zh-TW" altLang="en-US" sz="2400" b="1" dirty="0">
                <a:solidFill>
                  <a:srgbClr val="0070C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設計</a:t>
            </a:r>
            <a:r>
              <a:rPr lang="zh-TW" altLang="zh-TW" sz="2400" b="1" dirty="0">
                <a:solidFill>
                  <a:srgbClr val="0070C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一份</a:t>
            </a:r>
            <a:r>
              <a:rPr lang="zh-TW" altLang="en-US" sz="2400" b="1" dirty="0">
                <a:solidFill>
                  <a:srgbClr val="0070C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兼</a:t>
            </a:r>
            <a:r>
              <a:rPr lang="zh-TW" altLang="zh-TW" sz="2400" b="1" dirty="0">
                <a:solidFill>
                  <a:srgbClr val="0070C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具</a:t>
            </a:r>
            <a:r>
              <a:rPr lang="zh-TW" altLang="en-US" sz="2400" b="1" dirty="0">
                <a:solidFill>
                  <a:srgbClr val="0070C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在地特色及紀念</a:t>
            </a:r>
            <a:r>
              <a:rPr lang="zh-TW" altLang="zh-TW" sz="2400" b="1" dirty="0">
                <a:solidFill>
                  <a:srgbClr val="0070C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意義的文創</a:t>
            </a:r>
            <a:r>
              <a:rPr lang="zh-TW" altLang="en-US" sz="2400" b="1" dirty="0">
                <a:solidFill>
                  <a:srgbClr val="0070C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作品，</a:t>
            </a:r>
            <a:r>
              <a:rPr lang="zh-TW" altLang="zh-TW" sz="2400" b="1" dirty="0">
                <a:solidFill>
                  <a:srgbClr val="0070C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表達對國際志工</a:t>
            </a:r>
            <a:r>
              <a:rPr lang="zh-TW" altLang="en-US" sz="2400" b="1" dirty="0">
                <a:solidFill>
                  <a:srgbClr val="0070C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駐</a:t>
            </a:r>
            <a:r>
              <a:rPr lang="zh-TW" altLang="zh-TW" sz="2400" b="1" dirty="0">
                <a:solidFill>
                  <a:srgbClr val="0070C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校服務之謝意</a:t>
            </a:r>
            <a:r>
              <a:rPr lang="en-US" altLang="zh-TW" sz="2400" b="1" dirty="0">
                <a:solidFill>
                  <a:srgbClr val="0070C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?</a:t>
            </a:r>
            <a:endParaRPr lang="zh-TW" altLang="en-US" sz="2400" b="1" dirty="0">
              <a:solidFill>
                <a:srgbClr val="0070C0"/>
              </a:solidFill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9C65DA2-2370-49E2-8D54-E3736D3686C8}"/>
              </a:ext>
            </a:extLst>
          </p:cNvPr>
          <p:cNvSpPr/>
          <p:nvPr/>
        </p:nvSpPr>
        <p:spPr>
          <a:xfrm>
            <a:off x="2795873" y="3701945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ym typeface="Symbol" panose="05050102010706020507" pitchFamily="18" charset="2"/>
              </a:rPr>
              <a:t></a:t>
            </a:r>
            <a:endParaRPr lang="zh-TW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44B0DAF-F18F-4DEA-86D7-1736DA9D3A71}"/>
              </a:ext>
            </a:extLst>
          </p:cNvPr>
          <p:cNvSpPr/>
          <p:nvPr/>
        </p:nvSpPr>
        <p:spPr>
          <a:xfrm>
            <a:off x="6023349" y="4545353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ym typeface="Symbol" panose="05050102010706020507" pitchFamily="18" charset="2"/>
              </a:rPr>
              <a:t></a:t>
            </a:r>
            <a:endParaRPr lang="zh-TW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F7009AE-5C2B-4DC1-B825-4F944A839E61}"/>
              </a:ext>
            </a:extLst>
          </p:cNvPr>
          <p:cNvSpPr/>
          <p:nvPr/>
        </p:nvSpPr>
        <p:spPr>
          <a:xfrm>
            <a:off x="6020812" y="4119558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ym typeface="Symbol" panose="05050102010706020507" pitchFamily="18" charset="2"/>
              </a:rPr>
              <a:t></a:t>
            </a:r>
            <a:endParaRPr lang="zh-TW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8ECC9B8-9908-4314-9E39-7DF8CEAFC155}"/>
              </a:ext>
            </a:extLst>
          </p:cNvPr>
          <p:cNvSpPr/>
          <p:nvPr/>
        </p:nvSpPr>
        <p:spPr>
          <a:xfrm>
            <a:off x="6015738" y="3693763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ym typeface="Symbol" panose="05050102010706020507" pitchFamily="18" charset="2"/>
              </a:rPr>
              <a:t></a:t>
            </a:r>
            <a:endParaRPr lang="zh-TW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63599A9-800E-4E5C-A4C4-4E1DF35F3C73}"/>
              </a:ext>
            </a:extLst>
          </p:cNvPr>
          <p:cNvSpPr/>
          <p:nvPr/>
        </p:nvSpPr>
        <p:spPr>
          <a:xfrm>
            <a:off x="2795873" y="4119558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ym typeface="Symbol" panose="05050102010706020507" pitchFamily="18" charset="2"/>
              </a:rPr>
              <a:t></a:t>
            </a:r>
            <a:endParaRPr lang="zh-TW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9C6B640-7159-4380-8D17-C99224D72194}"/>
              </a:ext>
            </a:extLst>
          </p:cNvPr>
          <p:cNvSpPr/>
          <p:nvPr/>
        </p:nvSpPr>
        <p:spPr>
          <a:xfrm>
            <a:off x="2795873" y="4537171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ym typeface="Symbol" panose="05050102010706020507" pitchFamily="18" charset="2"/>
              </a:rPr>
              <a:t>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7190106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71AAC59-3393-4ADA-BB36-F22A999A46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-16273"/>
            <a:ext cx="12192000" cy="687427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9C6433B-F2CA-4A86-ABBB-0549FACC163D}"/>
              </a:ext>
            </a:extLst>
          </p:cNvPr>
          <p:cNvSpPr/>
          <p:nvPr/>
        </p:nvSpPr>
        <p:spPr>
          <a:xfrm>
            <a:off x="395468" y="2862766"/>
            <a:ext cx="114010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400" b="1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辦理一場在地文創設計成果發表會</a:t>
            </a:r>
            <a:r>
              <a:rPr lang="en-US" altLang="zh-TW" sz="2400" b="1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2400" b="1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每位學生上台進行設計理念發表與成品展示活動</a:t>
            </a:r>
            <a:r>
              <a:rPr lang="en-US" altLang="zh-TW" sz="2400" b="1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zh-TW" altLang="en-US" sz="2400" b="1" dirty="0">
              <a:solidFill>
                <a:schemeClr val="bg1">
                  <a:lumMod val="50000"/>
                </a:schemeClr>
              </a:solidFill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C0730EB-8323-4B52-BC4A-2C3F32FE45A9}"/>
              </a:ext>
            </a:extLst>
          </p:cNvPr>
          <p:cNvSpPr/>
          <p:nvPr/>
        </p:nvSpPr>
        <p:spPr>
          <a:xfrm>
            <a:off x="2795872" y="1466855"/>
            <a:ext cx="85665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400" b="1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如果我們是</a:t>
            </a:r>
            <a:r>
              <a:rPr lang="en-US" altLang="zh-TW" sz="2400" b="1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OO</a:t>
            </a:r>
            <a:r>
              <a:rPr lang="zh-TW" altLang="zh-TW" sz="2400" b="1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國中外交青年大使，如何</a:t>
            </a:r>
            <a:r>
              <a:rPr lang="zh-TW" altLang="en-US" sz="2400" b="1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設計</a:t>
            </a:r>
            <a:r>
              <a:rPr lang="zh-TW" altLang="zh-TW" sz="2400" b="1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一份</a:t>
            </a:r>
            <a:r>
              <a:rPr lang="zh-TW" altLang="en-US" sz="2400" b="1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兼</a:t>
            </a:r>
            <a:r>
              <a:rPr lang="zh-TW" altLang="zh-TW" sz="2400" b="1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具</a:t>
            </a:r>
            <a:r>
              <a:rPr lang="zh-TW" altLang="en-US" sz="2400" b="1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在地特色及紀念</a:t>
            </a:r>
            <a:r>
              <a:rPr lang="zh-TW" altLang="zh-TW" sz="2400" b="1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意義的文創</a:t>
            </a:r>
            <a:r>
              <a:rPr lang="zh-TW" altLang="en-US" sz="2400" b="1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作品，</a:t>
            </a:r>
            <a:r>
              <a:rPr lang="zh-TW" altLang="zh-TW" sz="2400" b="1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表達對國際志工</a:t>
            </a:r>
            <a:r>
              <a:rPr lang="zh-TW" altLang="en-US" sz="2400" b="1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入</a:t>
            </a:r>
            <a:r>
              <a:rPr lang="zh-TW" altLang="zh-TW" sz="2400" b="1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校服務之謝意</a:t>
            </a:r>
            <a:r>
              <a:rPr lang="en-US" altLang="zh-TW" sz="2400" b="1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?</a:t>
            </a:r>
            <a:endParaRPr lang="zh-TW" altLang="en-US" sz="2400" b="1" dirty="0">
              <a:solidFill>
                <a:schemeClr val="bg1">
                  <a:lumMod val="50000"/>
                </a:schemeClr>
              </a:solidFill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9C65DA2-2370-49E2-8D54-E3736D3686C8}"/>
              </a:ext>
            </a:extLst>
          </p:cNvPr>
          <p:cNvSpPr/>
          <p:nvPr/>
        </p:nvSpPr>
        <p:spPr>
          <a:xfrm>
            <a:off x="2795873" y="3701945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ym typeface="Symbol" panose="05050102010706020507" pitchFamily="18" charset="2"/>
              </a:rPr>
              <a:t></a:t>
            </a:r>
            <a:endParaRPr lang="zh-TW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44B0DAF-F18F-4DEA-86D7-1736DA9D3A71}"/>
              </a:ext>
            </a:extLst>
          </p:cNvPr>
          <p:cNvSpPr/>
          <p:nvPr/>
        </p:nvSpPr>
        <p:spPr>
          <a:xfrm>
            <a:off x="6023349" y="4545353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ym typeface="Symbol" panose="05050102010706020507" pitchFamily="18" charset="2"/>
              </a:rPr>
              <a:t></a:t>
            </a:r>
            <a:endParaRPr lang="zh-TW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F7009AE-5C2B-4DC1-B825-4F944A839E61}"/>
              </a:ext>
            </a:extLst>
          </p:cNvPr>
          <p:cNvSpPr/>
          <p:nvPr/>
        </p:nvSpPr>
        <p:spPr>
          <a:xfrm>
            <a:off x="6020812" y="4119558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ym typeface="Symbol" panose="05050102010706020507" pitchFamily="18" charset="2"/>
              </a:rPr>
              <a:t></a:t>
            </a:r>
            <a:endParaRPr lang="zh-TW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8ECC9B8-9908-4314-9E39-7DF8CEAFC155}"/>
              </a:ext>
            </a:extLst>
          </p:cNvPr>
          <p:cNvSpPr/>
          <p:nvPr/>
        </p:nvSpPr>
        <p:spPr>
          <a:xfrm>
            <a:off x="6015738" y="3693763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ym typeface="Symbol" panose="05050102010706020507" pitchFamily="18" charset="2"/>
              </a:rPr>
              <a:t></a:t>
            </a:r>
            <a:endParaRPr lang="zh-TW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63599A9-800E-4E5C-A4C4-4E1DF35F3C73}"/>
              </a:ext>
            </a:extLst>
          </p:cNvPr>
          <p:cNvSpPr/>
          <p:nvPr/>
        </p:nvSpPr>
        <p:spPr>
          <a:xfrm>
            <a:off x="2795873" y="4119558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ym typeface="Symbol" panose="05050102010706020507" pitchFamily="18" charset="2"/>
              </a:rPr>
              <a:t></a:t>
            </a:r>
            <a:endParaRPr lang="zh-TW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9C6B640-7159-4380-8D17-C99224D72194}"/>
              </a:ext>
            </a:extLst>
          </p:cNvPr>
          <p:cNvSpPr/>
          <p:nvPr/>
        </p:nvSpPr>
        <p:spPr>
          <a:xfrm>
            <a:off x="2795873" y="4537171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ym typeface="Symbol" panose="05050102010706020507" pitchFamily="18" charset="2"/>
              </a:rPr>
              <a:t></a:t>
            </a:r>
            <a:endParaRPr lang="zh-TW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6D9D7EF-421F-43B8-AA70-5D113E674409}"/>
              </a:ext>
            </a:extLst>
          </p:cNvPr>
          <p:cNvSpPr/>
          <p:nvPr/>
        </p:nvSpPr>
        <p:spPr>
          <a:xfrm>
            <a:off x="2855577" y="651247"/>
            <a:ext cx="783520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600" b="1" dirty="0">
                <a:solidFill>
                  <a:srgbClr val="0070C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運用</a:t>
            </a:r>
            <a:r>
              <a:rPr lang="zh-TW" altLang="en-US" sz="2600" b="1" dirty="0">
                <a:solidFill>
                  <a:srgbClr val="0070C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2600" b="1" strike="sngStrike" dirty="0">
                <a:solidFill>
                  <a:srgbClr val="00B0F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閱讀策略理解</a:t>
            </a:r>
            <a:r>
              <a:rPr lang="zh-TW" altLang="en-US" sz="2600" b="1" strike="sngStrike" dirty="0">
                <a:solidFill>
                  <a:srgbClr val="00B0F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2600" b="1" dirty="0">
                <a:solidFill>
                  <a:srgbClr val="0070C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在地歷史建築與物產特色</a:t>
            </a:r>
            <a:r>
              <a:rPr lang="en-US" altLang="zh-TW" sz="2600" b="1" dirty="0">
                <a:solidFill>
                  <a:srgbClr val="0070C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600" b="1" dirty="0">
                <a:solidFill>
                  <a:srgbClr val="0070C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素材</a:t>
            </a:r>
            <a:r>
              <a:rPr lang="en-US" altLang="zh-TW" sz="2600" b="1" dirty="0">
                <a:solidFill>
                  <a:srgbClr val="0070C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zh-TW" sz="2600" b="1" dirty="0">
                <a:solidFill>
                  <a:srgbClr val="0070C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endParaRPr lang="en-US" altLang="zh-TW" sz="2600" b="1" dirty="0">
              <a:solidFill>
                <a:srgbClr val="0070C0"/>
              </a:solidFill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zh-TW" sz="2600" b="1" dirty="0">
                <a:solidFill>
                  <a:srgbClr val="0070C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表達對</a:t>
            </a:r>
            <a:r>
              <a:rPr lang="zh-TW" altLang="en-US" sz="2600" b="1" dirty="0">
                <a:solidFill>
                  <a:srgbClr val="0070C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2600" b="1" strike="sngStrike" dirty="0">
                <a:solidFill>
                  <a:srgbClr val="00B0F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鄉土的關懷</a:t>
            </a:r>
            <a:r>
              <a:rPr lang="zh-TW" altLang="en-US" sz="2600" b="1" strike="sngStrike" dirty="0">
                <a:solidFill>
                  <a:srgbClr val="00B0F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2600" b="1" dirty="0">
                <a:solidFill>
                  <a:srgbClr val="0070C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國際志工感謝之意</a:t>
            </a:r>
            <a:endParaRPr lang="zh-TW" altLang="en-US" sz="2600" dirty="0">
              <a:solidFill>
                <a:srgbClr val="0070C0"/>
              </a:solidFill>
            </a:endParaRPr>
          </a:p>
        </p:txBody>
      </p:sp>
      <p:sp>
        <p:nvSpPr>
          <p:cNvPr id="16" name="文字方塊 24">
            <a:extLst>
              <a:ext uri="{FF2B5EF4-FFF2-40B4-BE49-F238E27FC236}">
                <a16:creationId xmlns:a16="http://schemas.microsoft.com/office/drawing/2014/main" id="{5F8940D5-64C6-4B30-9562-6148080FADD4}"/>
              </a:ext>
            </a:extLst>
          </p:cNvPr>
          <p:cNvSpPr txBox="1"/>
          <p:nvPr/>
        </p:nvSpPr>
        <p:spPr>
          <a:xfrm>
            <a:off x="119270" y="2168614"/>
            <a:ext cx="117838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algn="ctr"/>
            <a:r>
              <a:rPr lang="zh-TW" altLang="en-US" sz="4400" b="1" dirty="0">
                <a:solidFill>
                  <a:srgbClr val="FF614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檢視課程目標與課程內容相關性後調整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6072353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6;p3">
            <a:extLst>
              <a:ext uri="{FF2B5EF4-FFF2-40B4-BE49-F238E27FC236}">
                <a16:creationId xmlns:a16="http://schemas.microsoft.com/office/drawing/2014/main" id="{0E928745-8E4D-4F6A-8088-0AF51A708499}"/>
              </a:ext>
            </a:extLst>
          </p:cNvPr>
          <p:cNvSpPr txBox="1">
            <a:spLocks noGrp="1"/>
          </p:cNvSpPr>
          <p:nvPr/>
        </p:nvSpPr>
        <p:spPr>
          <a:xfrm>
            <a:off x="0" y="0"/>
            <a:ext cx="12192000" cy="12459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  <a:defRPr sz="44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3663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Calibri"/>
              <a:buNone/>
            </a:pPr>
            <a:endParaRPr lang="en-US" altLang="zh-TW" sz="3600" dirty="0">
              <a:solidFill>
                <a:schemeClr val="bg1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0D50E74-39D2-43CD-A4E5-37765D732F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412"/>
          <a:stretch/>
        </p:blipFill>
        <p:spPr>
          <a:xfrm>
            <a:off x="1372573" y="3428999"/>
            <a:ext cx="9894053" cy="3356009"/>
          </a:xfrm>
          <a:prstGeom prst="rect">
            <a:avLst/>
          </a:prstGeom>
        </p:spPr>
      </p:pic>
      <p:sp>
        <p:nvSpPr>
          <p:cNvPr id="9" name="橢圓 8">
            <a:extLst>
              <a:ext uri="{FF2B5EF4-FFF2-40B4-BE49-F238E27FC236}">
                <a16:creationId xmlns:a16="http://schemas.microsoft.com/office/drawing/2014/main" id="{4ABD167D-0353-41D3-B025-861E01E78AEA}"/>
              </a:ext>
            </a:extLst>
          </p:cNvPr>
          <p:cNvSpPr/>
          <p:nvPr/>
        </p:nvSpPr>
        <p:spPr>
          <a:xfrm>
            <a:off x="4967359" y="4366008"/>
            <a:ext cx="1128641" cy="135150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161DF2D-DA74-4210-A2E8-A0DBEBD6B3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</a:blip>
          <a:srcRect t="69029"/>
          <a:stretch/>
        </p:blipFill>
        <p:spPr>
          <a:xfrm>
            <a:off x="1372573" y="1346656"/>
            <a:ext cx="9899955" cy="1824264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C8A98196-4C7C-4156-A302-8ADCB9456A63}"/>
              </a:ext>
            </a:extLst>
          </p:cNvPr>
          <p:cNvSpPr/>
          <p:nvPr/>
        </p:nvSpPr>
        <p:spPr>
          <a:xfrm>
            <a:off x="4967359" y="2362952"/>
            <a:ext cx="1013636" cy="93700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320BF29-8186-40EC-B1E1-00E7B01AB0A1}"/>
              </a:ext>
            </a:extLst>
          </p:cNvPr>
          <p:cNvSpPr txBox="1"/>
          <p:nvPr/>
        </p:nvSpPr>
        <p:spPr>
          <a:xfrm>
            <a:off x="240664" y="82794"/>
            <a:ext cx="110259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3663" lvl="0" algn="ctr">
              <a:buClr>
                <a:srgbClr val="C00000"/>
              </a:buClr>
              <a:buSzPts val="2400"/>
            </a:pPr>
            <a:r>
              <a:rPr lang="zh-TW" altLang="en-US" sz="36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五月回流研習前請完成各單元問題</a:t>
            </a:r>
            <a:endParaRPr lang="en-US" altLang="zh-TW" sz="3600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93663" lvl="0" algn="ctr">
              <a:buClr>
                <a:srgbClr val="C00000"/>
              </a:buClr>
              <a:buSzPts val="2400"/>
            </a:pPr>
            <a:r>
              <a:rPr lang="zh-TW" altLang="en-US" sz="36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36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sz="36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引導學生探究思考之提問</a:t>
            </a:r>
            <a:r>
              <a:rPr lang="en-US" altLang="zh-TW" sz="36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 </a:t>
            </a:r>
            <a:r>
              <a:rPr lang="zh-TW" altLang="en-US" sz="36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設計</a:t>
            </a:r>
            <a:endParaRPr lang="zh-TW" altLang="en-US" sz="3600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E816CCF-E528-42D5-914E-CBCDC0016F77}"/>
              </a:ext>
            </a:extLst>
          </p:cNvPr>
          <p:cNvSpPr txBox="1"/>
          <p:nvPr/>
        </p:nvSpPr>
        <p:spPr>
          <a:xfrm>
            <a:off x="325266" y="312640"/>
            <a:ext cx="20946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6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Step 4</a:t>
            </a:r>
            <a:r>
              <a:rPr lang="zh-TW" altLang="en-US" sz="36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：</a:t>
            </a:r>
            <a:endParaRPr lang="zh-TW" altLang="en-US" sz="36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94058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6BE693E-A4BB-4599-ACD0-BD0F6DD8C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86" y="0"/>
            <a:ext cx="11964318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F7B591F-9663-4806-9B44-159B00DD9D4F}"/>
              </a:ext>
            </a:extLst>
          </p:cNvPr>
          <p:cNvSpPr/>
          <p:nvPr/>
        </p:nvSpPr>
        <p:spPr>
          <a:xfrm>
            <a:off x="2855577" y="651247"/>
            <a:ext cx="783520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600" b="1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運用</a:t>
            </a:r>
            <a:r>
              <a:rPr lang="zh-TW" altLang="en-US" sz="2600" b="1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2600" b="1" strike="sngStrike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閱讀策略理解</a:t>
            </a:r>
            <a:r>
              <a:rPr lang="zh-TW" altLang="en-US" sz="2600" b="1" strike="sngStrike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2600" b="1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在地歷史建築與物產特色，</a:t>
            </a:r>
            <a:endParaRPr lang="en-US" altLang="zh-TW" sz="2600" b="1" dirty="0">
              <a:solidFill>
                <a:schemeClr val="bg1">
                  <a:lumMod val="50000"/>
                </a:schemeClr>
              </a:solidFill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zh-TW" sz="2600" b="1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表達對</a:t>
            </a:r>
            <a:r>
              <a:rPr lang="zh-TW" altLang="en-US" sz="2600" b="1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2600" b="1" strike="sngStrike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鄉土的關懷</a:t>
            </a:r>
            <a:r>
              <a:rPr lang="zh-TW" altLang="en-US" sz="2600" b="1" strike="sngStrike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2600" b="1" dirty="0">
                <a:solidFill>
                  <a:schemeClr val="bg1">
                    <a:lumMod val="50000"/>
                  </a:schemeClr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國際志工感謝之意</a:t>
            </a:r>
            <a:endParaRPr lang="zh-TW" altLang="en-US" sz="2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92675CC-8D72-4630-A7EE-69655281B636}"/>
              </a:ext>
            </a:extLst>
          </p:cNvPr>
          <p:cNvSpPr/>
          <p:nvPr/>
        </p:nvSpPr>
        <p:spPr>
          <a:xfrm>
            <a:off x="2855577" y="1543799"/>
            <a:ext cx="85665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400" b="1" dirty="0">
                <a:solidFill>
                  <a:srgbClr val="C0000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如果我們是</a:t>
            </a:r>
            <a:r>
              <a:rPr lang="en-US" altLang="zh-TW" sz="2400" b="1" dirty="0">
                <a:solidFill>
                  <a:srgbClr val="C0000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OO</a:t>
            </a:r>
            <a:r>
              <a:rPr lang="zh-TW" altLang="zh-TW" sz="2400" b="1" dirty="0">
                <a:solidFill>
                  <a:srgbClr val="C0000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國中外交青年大使，如何</a:t>
            </a:r>
            <a:r>
              <a:rPr lang="zh-TW" altLang="en-US" sz="2400" b="1" dirty="0">
                <a:solidFill>
                  <a:srgbClr val="C0000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設計</a:t>
            </a:r>
            <a:r>
              <a:rPr lang="zh-TW" altLang="zh-TW" sz="2400" b="1" dirty="0">
                <a:solidFill>
                  <a:srgbClr val="C0000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一份</a:t>
            </a:r>
            <a:r>
              <a:rPr lang="zh-TW" altLang="en-US" sz="2400" b="1" dirty="0">
                <a:solidFill>
                  <a:srgbClr val="C0000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兼</a:t>
            </a:r>
            <a:r>
              <a:rPr lang="zh-TW" altLang="zh-TW" sz="2400" b="1" dirty="0">
                <a:solidFill>
                  <a:srgbClr val="C0000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具</a:t>
            </a:r>
            <a:r>
              <a:rPr lang="zh-TW" altLang="en-US" sz="2400" b="1" dirty="0">
                <a:solidFill>
                  <a:srgbClr val="C0000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在地特色及紀念</a:t>
            </a:r>
            <a:r>
              <a:rPr lang="zh-TW" altLang="zh-TW" sz="2400" b="1" dirty="0">
                <a:solidFill>
                  <a:srgbClr val="C0000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意義的文創</a:t>
            </a:r>
            <a:r>
              <a:rPr lang="zh-TW" altLang="en-US" sz="2400" b="1" dirty="0">
                <a:solidFill>
                  <a:srgbClr val="C0000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作品，</a:t>
            </a:r>
            <a:r>
              <a:rPr lang="zh-TW" altLang="zh-TW" sz="2400" b="1" dirty="0">
                <a:solidFill>
                  <a:srgbClr val="C0000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表達對國際志工</a:t>
            </a:r>
            <a:r>
              <a:rPr lang="zh-TW" altLang="en-US" sz="2400" b="1" dirty="0">
                <a:solidFill>
                  <a:srgbClr val="C0000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入</a:t>
            </a:r>
            <a:r>
              <a:rPr lang="zh-TW" altLang="zh-TW" sz="2400" b="1" dirty="0">
                <a:solidFill>
                  <a:srgbClr val="C0000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校服務之謝意</a:t>
            </a:r>
            <a:r>
              <a:rPr lang="en-US" altLang="zh-TW" sz="2400" b="1" dirty="0">
                <a:solidFill>
                  <a:srgbClr val="C0000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?</a:t>
            </a:r>
            <a:endParaRPr lang="zh-TW" altLang="en-US" sz="2400" b="1" dirty="0">
              <a:solidFill>
                <a:srgbClr val="C00000"/>
              </a:solidFill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47781FC-F47B-4C20-AFC1-9DFA53F83299}"/>
              </a:ext>
            </a:extLst>
          </p:cNvPr>
          <p:cNvSpPr/>
          <p:nvPr/>
        </p:nvSpPr>
        <p:spPr>
          <a:xfrm>
            <a:off x="1362471" y="2475597"/>
            <a:ext cx="104414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400" b="1" dirty="0">
                <a:solidFill>
                  <a:srgbClr val="C0000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辦理</a:t>
            </a:r>
            <a:r>
              <a:rPr lang="zh-TW" altLang="en-US" sz="2400" b="1" dirty="0">
                <a:solidFill>
                  <a:srgbClr val="C0000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讓國際志工永難忘懷的</a:t>
            </a:r>
            <a:r>
              <a:rPr lang="zh-TW" altLang="zh-TW" sz="2400" b="1" dirty="0">
                <a:solidFill>
                  <a:srgbClr val="C0000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在地文創成果發表會</a:t>
            </a:r>
            <a:r>
              <a:rPr lang="en-US" altLang="zh-TW" sz="2400" b="1" dirty="0">
                <a:solidFill>
                  <a:srgbClr val="C0000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2400" b="1" dirty="0">
                <a:solidFill>
                  <a:srgbClr val="C0000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每位學生上台進行設計理念發表與成品展示活動</a:t>
            </a:r>
            <a:r>
              <a:rPr lang="en-US" altLang="zh-TW" sz="2400" b="1" dirty="0">
                <a:solidFill>
                  <a:srgbClr val="C0000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zh-TW" altLang="en-US" sz="2400" b="1" dirty="0">
              <a:solidFill>
                <a:srgbClr val="C00000"/>
              </a:solidFill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611DDE0-3640-424B-8832-45BF247B53D1}"/>
              </a:ext>
            </a:extLst>
          </p:cNvPr>
          <p:cNvSpPr/>
          <p:nvPr/>
        </p:nvSpPr>
        <p:spPr>
          <a:xfrm>
            <a:off x="2042055" y="4344566"/>
            <a:ext cx="311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ym typeface="Symbol" panose="05050102010706020507" pitchFamily="18" charset="2"/>
              </a:rPr>
              <a:t></a:t>
            </a:r>
            <a:endParaRPr lang="zh-TW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990BC0C-614E-4FBD-844B-882E47C02403}"/>
              </a:ext>
            </a:extLst>
          </p:cNvPr>
          <p:cNvSpPr/>
          <p:nvPr/>
        </p:nvSpPr>
        <p:spPr>
          <a:xfrm>
            <a:off x="2042055" y="3882348"/>
            <a:ext cx="311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ym typeface="Symbol" panose="05050102010706020507" pitchFamily="18" charset="2"/>
              </a:rPr>
              <a:t></a:t>
            </a:r>
            <a:endParaRPr lang="zh-TW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1B7C8EB-D4A7-4F45-AA3F-CA797AFE992D}"/>
              </a:ext>
            </a:extLst>
          </p:cNvPr>
          <p:cNvSpPr/>
          <p:nvPr/>
        </p:nvSpPr>
        <p:spPr>
          <a:xfrm>
            <a:off x="2042055" y="3405987"/>
            <a:ext cx="311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ym typeface="Symbol" panose="05050102010706020507" pitchFamily="18" charset="2"/>
              </a:rPr>
              <a:t></a:t>
            </a:r>
            <a:endParaRPr lang="zh-TW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D958C78-C12E-4011-A2DC-4E9E7D8BE531}"/>
              </a:ext>
            </a:extLst>
          </p:cNvPr>
          <p:cNvSpPr/>
          <p:nvPr/>
        </p:nvSpPr>
        <p:spPr>
          <a:xfrm>
            <a:off x="5435251" y="4348486"/>
            <a:ext cx="311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ym typeface="Symbol" panose="05050102010706020507" pitchFamily="18" charset="2"/>
              </a:rPr>
              <a:t></a:t>
            </a:r>
            <a:endParaRPr lang="zh-TW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454A0BA-4D11-47BC-A44B-E663CEB856DE}"/>
              </a:ext>
            </a:extLst>
          </p:cNvPr>
          <p:cNvSpPr/>
          <p:nvPr/>
        </p:nvSpPr>
        <p:spPr>
          <a:xfrm>
            <a:off x="5435251" y="3864234"/>
            <a:ext cx="311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ym typeface="Symbol" panose="05050102010706020507" pitchFamily="18" charset="2"/>
              </a:rPr>
              <a:t></a:t>
            </a:r>
            <a:endParaRPr lang="zh-TW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4A63DD4-5485-4129-AC0D-8BF57C898239}"/>
              </a:ext>
            </a:extLst>
          </p:cNvPr>
          <p:cNvSpPr/>
          <p:nvPr/>
        </p:nvSpPr>
        <p:spPr>
          <a:xfrm>
            <a:off x="5435251" y="3394102"/>
            <a:ext cx="311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ym typeface="Symbol" panose="05050102010706020507" pitchFamily="18" charset="2"/>
              </a:rPr>
              <a:t></a:t>
            </a:r>
            <a:endParaRPr lang="zh-TW" altLang="en-US" dirty="0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3F34D3E1-BF04-4E16-824E-9BA02B2D0B66}"/>
              </a:ext>
            </a:extLst>
          </p:cNvPr>
          <p:cNvSpPr/>
          <p:nvPr/>
        </p:nvSpPr>
        <p:spPr>
          <a:xfrm>
            <a:off x="1465243" y="5180478"/>
            <a:ext cx="2456761" cy="1495743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506AADE5-AB3A-470C-8519-7EB1CDE24817}"/>
              </a:ext>
            </a:extLst>
          </p:cNvPr>
          <p:cNvSpPr/>
          <p:nvPr/>
        </p:nvSpPr>
        <p:spPr>
          <a:xfrm>
            <a:off x="4518174" y="5140481"/>
            <a:ext cx="7071571" cy="1495743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EC1B9A9D-A767-46D5-B241-F53B6979DCAB}"/>
              </a:ext>
            </a:extLst>
          </p:cNvPr>
          <p:cNvSpPr txBox="1"/>
          <p:nvPr/>
        </p:nvSpPr>
        <p:spPr>
          <a:xfrm>
            <a:off x="5590903" y="5783533"/>
            <a:ext cx="4551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0070C0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修正原</a:t>
            </a:r>
            <a:r>
              <a:rPr lang="en-US" altLang="zh-TW" sz="3600" b="1" dirty="0">
                <a:solidFill>
                  <a:srgbClr val="0070C0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C6-1</a:t>
            </a:r>
            <a:r>
              <a:rPr lang="zh-TW" altLang="en-US" sz="3600" b="1" dirty="0">
                <a:solidFill>
                  <a:srgbClr val="0070C0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課程計畫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4B382A4-C70E-4B0E-B20B-DE6CA6DC771D}"/>
              </a:ext>
            </a:extLst>
          </p:cNvPr>
          <p:cNvSpPr txBox="1"/>
          <p:nvPr/>
        </p:nvSpPr>
        <p:spPr>
          <a:xfrm>
            <a:off x="1362471" y="5797614"/>
            <a:ext cx="2662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C00000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作業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1260655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6;p3">
            <a:extLst>
              <a:ext uri="{FF2B5EF4-FFF2-40B4-BE49-F238E27FC236}">
                <a16:creationId xmlns:a16="http://schemas.microsoft.com/office/drawing/2014/main" id="{0E928745-8E4D-4F6A-8088-0AF51A708499}"/>
              </a:ext>
            </a:extLst>
          </p:cNvPr>
          <p:cNvSpPr txBox="1">
            <a:spLocks noGrp="1"/>
          </p:cNvSpPr>
          <p:nvPr/>
        </p:nvSpPr>
        <p:spPr>
          <a:xfrm>
            <a:off x="0" y="0"/>
            <a:ext cx="12192000" cy="12459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  <a:defRPr sz="44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3663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Calibri"/>
              <a:buNone/>
            </a:pPr>
            <a:r>
              <a:rPr lang="zh-TW" altLang="en-US" sz="3600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</a:t>
            </a:r>
            <a:r>
              <a:rPr lang="zh-TW" altLang="en-US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五月份回流研習作業示例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83DE7AC2-BACE-4B75-88C0-5F57DC1A2D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751134"/>
              </p:ext>
            </p:extLst>
          </p:nvPr>
        </p:nvGraphicFramePr>
        <p:xfrm>
          <a:off x="84195" y="1305197"/>
          <a:ext cx="11812773" cy="5223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0679">
                  <a:extLst>
                    <a:ext uri="{9D8B030D-6E8A-4147-A177-3AD203B41FA5}">
                      <a16:colId xmlns:a16="http://schemas.microsoft.com/office/drawing/2014/main" val="822768612"/>
                    </a:ext>
                  </a:extLst>
                </a:gridCol>
                <a:gridCol w="2931952">
                  <a:extLst>
                    <a:ext uri="{9D8B030D-6E8A-4147-A177-3AD203B41FA5}">
                      <a16:colId xmlns:a16="http://schemas.microsoft.com/office/drawing/2014/main" val="108204295"/>
                    </a:ext>
                  </a:extLst>
                </a:gridCol>
                <a:gridCol w="2022960">
                  <a:extLst>
                    <a:ext uri="{9D8B030D-6E8A-4147-A177-3AD203B41FA5}">
                      <a16:colId xmlns:a16="http://schemas.microsoft.com/office/drawing/2014/main" val="4150768604"/>
                    </a:ext>
                  </a:extLst>
                </a:gridCol>
                <a:gridCol w="2880995">
                  <a:extLst>
                    <a:ext uri="{9D8B030D-6E8A-4147-A177-3AD203B41FA5}">
                      <a16:colId xmlns:a16="http://schemas.microsoft.com/office/drawing/2014/main" val="39687196"/>
                    </a:ext>
                  </a:extLst>
                </a:gridCol>
                <a:gridCol w="3236187">
                  <a:extLst>
                    <a:ext uri="{9D8B030D-6E8A-4147-A177-3AD203B41FA5}">
                      <a16:colId xmlns:a16="http://schemas.microsoft.com/office/drawing/2014/main" val="3666580405"/>
                    </a:ext>
                  </a:extLst>
                </a:gridCol>
              </a:tblGrid>
              <a:tr h="1168907">
                <a:tc>
                  <a:txBody>
                    <a:bodyPr/>
                    <a:lstStyle/>
                    <a:p>
                      <a:pPr algn="ctr"/>
                      <a:r>
                        <a:rPr lang="zh-TW" sz="2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期程</a:t>
                      </a:r>
                      <a:endParaRPr lang="zh-TW" sz="2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28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單元問題</a:t>
                      </a:r>
                      <a:endParaRPr lang="zh-TW" sz="28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2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學習內容</a:t>
                      </a:r>
                      <a:endParaRPr lang="zh-TW" sz="2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2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學習目標</a:t>
                      </a:r>
                      <a:endParaRPr lang="zh-TW" sz="2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2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</a:t>
                      </a:r>
                      <a:r>
                        <a:rPr lang="zh-TW" altLang="en-US" sz="2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活動</a:t>
                      </a:r>
                      <a:endParaRPr lang="zh-TW" sz="2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4964922"/>
                  </a:ext>
                </a:extLst>
              </a:tr>
              <a:tr h="1808792"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1-</a:t>
                      </a:r>
                      <a:r>
                        <a:rPr lang="en-US" altLang="zh-TW" sz="2400" kern="100" dirty="0">
                          <a:effectLst/>
                        </a:rPr>
                        <a:t>6</a:t>
                      </a:r>
                      <a:r>
                        <a:rPr lang="zh-TW" sz="2400" kern="100" dirty="0">
                          <a:effectLst/>
                        </a:rPr>
                        <a:t>週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sz="2200" b="1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六甲最具歷史意義的建築物是什麼？</a:t>
                      </a:r>
                      <a:br>
                        <a:rPr lang="en-US" sz="2200" b="1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sz="2200" b="1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該建築物與在地生活有何連結</a:t>
                      </a:r>
                      <a:r>
                        <a:rPr lang="en-US" sz="2200" b="1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? </a:t>
                      </a:r>
                      <a:endParaRPr lang="zh-TW" sz="2200" b="1" kern="100" dirty="0">
                        <a:solidFill>
                          <a:srgbClr val="00206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TW" sz="2200" strike="sngStrike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林鳳營車站歷史變遷</a:t>
                      </a:r>
                    </a:p>
                    <a:p>
                      <a:pPr algn="just"/>
                      <a:r>
                        <a:rPr lang="zh-TW" sz="2200" kern="1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六甲的交通與聚落發展</a:t>
                      </a:r>
                      <a:endParaRPr lang="zh-TW" sz="2200" kern="100" dirty="0">
                        <a:solidFill>
                          <a:srgbClr val="0070C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zh-TW" altLang="en-US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找出</a:t>
                      </a:r>
                      <a:r>
                        <a:rPr lang="zh-TW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林鳳營</a:t>
                      </a:r>
                      <a:r>
                        <a:rPr lang="zh-TW" altLang="en-US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最具代表性的</a:t>
                      </a:r>
                      <a:r>
                        <a:rPr lang="zh-TW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歷史</a:t>
                      </a:r>
                      <a:r>
                        <a:rPr lang="zh-TW" altLang="en-US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建築，並分析它與在地聚落的發展關聯</a:t>
                      </a:r>
                      <a:endParaRPr lang="zh-TW" sz="2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小組文獻資料分析</a:t>
                      </a:r>
                      <a:r>
                        <a:rPr lang="en-US" altLang="zh-TW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(90”)</a:t>
                      </a:r>
                    </a:p>
                    <a:p>
                      <a:r>
                        <a:rPr lang="zh-TW" altLang="en-US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分析</a:t>
                      </a:r>
                      <a:r>
                        <a:rPr lang="zh-TW" altLang="en-US" sz="2200" b="1" kern="100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具有</a:t>
                      </a:r>
                      <a:r>
                        <a:rPr lang="zh-TW" altLang="zh-TW" sz="2200" b="1" kern="100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歷史意義的建築物</a:t>
                      </a:r>
                      <a:r>
                        <a:rPr lang="zh-TW" altLang="en-US" sz="2200" b="1" kern="100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應有的關鍵特質</a:t>
                      </a:r>
                      <a:r>
                        <a:rPr lang="en-US" altLang="zh-TW" sz="2200" b="1" kern="100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(90”)</a:t>
                      </a:r>
                      <a:endParaRPr lang="en-US" altLang="zh-TW" sz="2200" b="0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22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小組做出一份</a:t>
                      </a:r>
                      <a:r>
                        <a:rPr lang="en-US" altLang="zh-TW" sz="22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1000</a:t>
                      </a:r>
                      <a:r>
                        <a:rPr lang="zh-TW" altLang="en-US" sz="22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字的說明文件</a:t>
                      </a:r>
                      <a:r>
                        <a:rPr lang="en-US" altLang="zh-TW" sz="2200" b="1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(90”)</a:t>
                      </a:r>
                      <a:endParaRPr lang="en-US" altLang="zh-TW" sz="2200" b="1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6272856"/>
                  </a:ext>
                </a:extLst>
              </a:tr>
              <a:tr h="1951313"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15-20</a:t>
                      </a:r>
                      <a:r>
                        <a:rPr lang="zh-TW" sz="2400" kern="100">
                          <a:effectLst/>
                        </a:rPr>
                        <a:t>週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sz="2200" b="1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如何設計兼具在地特色文化、物產及感謝之意的明信片</a:t>
                      </a:r>
                      <a:r>
                        <a:rPr lang="en-US" sz="2200" b="1" kern="100" dirty="0">
                          <a:solidFill>
                            <a:srgbClr val="00206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?</a:t>
                      </a:r>
                    </a:p>
                    <a:p>
                      <a:r>
                        <a:rPr lang="zh-TW" altLang="en-US" sz="2200" b="1" kern="100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如何讓國際志工感動涕零回家還會想我們</a:t>
                      </a:r>
                      <a:r>
                        <a:rPr lang="en-US" altLang="zh-TW" sz="2200" b="1" kern="100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TW" sz="2200" strike="sngStrike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設計在地創意明信片作品</a:t>
                      </a:r>
                    </a:p>
                    <a:p>
                      <a:pPr algn="just"/>
                      <a:r>
                        <a:rPr lang="zh-TW" sz="2200" kern="1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明信片設計原理原則</a:t>
                      </a:r>
                      <a:endParaRPr lang="zh-TW" sz="2200" kern="100" dirty="0">
                        <a:solidFill>
                          <a:srgbClr val="0070C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zh-TW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透過</a:t>
                      </a:r>
                      <a:r>
                        <a:rPr lang="zh-TW" altLang="en-US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在地素材的明信片</a:t>
                      </a:r>
                      <a:r>
                        <a:rPr lang="zh-TW" sz="2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設計，表達對</a:t>
                      </a:r>
                      <a:r>
                        <a:rPr lang="zh-TW" sz="2200" strike="sngStrike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在地文化的理解與關懷</a:t>
                      </a:r>
                      <a:r>
                        <a:rPr lang="zh-TW" altLang="en-US" sz="2200" strike="sngStrike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2200" strike="noStrike" kern="1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國際志工之感謝</a:t>
                      </a:r>
                      <a:endParaRPr lang="zh-TW" sz="2200" strike="noStrike" kern="100" dirty="0">
                        <a:solidFill>
                          <a:srgbClr val="0070C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200" b="1" strike="noStrike" kern="1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明信片設計原理說明</a:t>
                      </a:r>
                      <a:endParaRPr lang="en-US" altLang="zh-TW" sz="2200" b="1" strike="noStrike" kern="100" dirty="0">
                        <a:solidFill>
                          <a:srgbClr val="0070C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2200" b="1" strike="noStrike" kern="1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在地素材的抽象轉化</a:t>
                      </a:r>
                      <a:endParaRPr lang="en-US" altLang="zh-TW" sz="2200" b="1" strike="noStrike" kern="100" dirty="0">
                        <a:solidFill>
                          <a:srgbClr val="0070C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2200" b="1" strike="noStrike" kern="1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明信片製作與文稿撰寫</a:t>
                      </a:r>
                      <a:endParaRPr lang="en-US" altLang="zh-TW" sz="2200" b="1" strike="noStrike" kern="100" dirty="0">
                        <a:solidFill>
                          <a:srgbClr val="0070C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2200" b="1" strike="noStrike" kern="100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明信片致贈活動設計與規劃</a:t>
                      </a:r>
                      <a:endParaRPr lang="zh-TW" sz="2200" b="1" strike="noStrike" kern="100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5526976"/>
                  </a:ext>
                </a:extLst>
              </a:tr>
            </a:tbl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601605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06;p3">
            <a:extLst>
              <a:ext uri="{FF2B5EF4-FFF2-40B4-BE49-F238E27FC236}">
                <a16:creationId xmlns:a16="http://schemas.microsoft.com/office/drawing/2014/main" id="{E469F621-EF00-4ADB-A1E5-638FAD20835D}"/>
              </a:ext>
            </a:extLst>
          </p:cNvPr>
          <p:cNvSpPr txBox="1">
            <a:spLocks noGrp="1"/>
          </p:cNvSpPr>
          <p:nvPr/>
        </p:nvSpPr>
        <p:spPr>
          <a:xfrm>
            <a:off x="422190" y="1529178"/>
            <a:ext cx="6116478" cy="4306067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JhengHei"/>
              <a:buNone/>
              <a:defRPr sz="44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3663" lvl="0" indent="0">
              <a:lnSpc>
                <a:spcPts val="64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Pts val="2400"/>
            </a:pPr>
            <a:r>
              <a:rPr lang="en-US" altLang="zh-TW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/>
              </a:rPr>
              <a:t>Q</a:t>
            </a:r>
            <a:r>
              <a:rPr lang="zh-TW" altLang="en-US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/>
              </a:rPr>
              <a:t>：</a:t>
            </a:r>
            <a:r>
              <a:rPr lang="zh-TW" altLang="en-US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統整性探究課程對學生學習的意義</a:t>
            </a:r>
            <a:r>
              <a:rPr lang="en-US" altLang="zh-TW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?</a:t>
            </a:r>
            <a:endParaRPr lang="en-US" dirty="0">
              <a:solidFill>
                <a:schemeClr val="accen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BFD129A-5C41-46E3-8BE6-2F113FDB7326}"/>
              </a:ext>
            </a:extLst>
          </p:cNvPr>
          <p:cNvSpPr txBox="1"/>
          <p:nvPr/>
        </p:nvSpPr>
        <p:spPr>
          <a:xfrm>
            <a:off x="711800" y="3682212"/>
            <a:ext cx="553725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個別將想法寫在便利貼，每張一個想法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2min</a:t>
            </a:r>
          </a:p>
          <a:p>
            <a:pPr marL="742950" indent="-742950">
              <a:buAutoNum type="arabicPeriod"/>
            </a:pP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buAutoNum type="arabicPeriod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組內分享想法，討論歸納達成共識概念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5min</a:t>
            </a:r>
          </a:p>
          <a:p>
            <a:endParaRPr lang="en-US" altLang="zh-TW" sz="3600" dirty="0"/>
          </a:p>
          <a:p>
            <a:pPr marL="742950" indent="-742950">
              <a:buAutoNum type="arabicPeriod"/>
            </a:pPr>
            <a:endParaRPr lang="zh-TW" altLang="en-US" sz="36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6</a:t>
            </a:fld>
            <a:endParaRPr lang="zh-TW" altLang="en-US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0" y="19670"/>
            <a:ext cx="5838093" cy="1200212"/>
          </a:xfrm>
          <a:prstGeom prst="rect">
            <a:avLst/>
          </a:prstGeom>
          <a:solidFill>
            <a:srgbClr val="FFCA24"/>
          </a:solidFill>
        </p:spPr>
        <p:txBody>
          <a:bodyPr vert="horz" lIns="121920" tIns="60960" rIns="121920" bIns="6096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TW" sz="6000" b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CHECK IN</a:t>
            </a:r>
            <a:endParaRPr lang="zh-TW" altLang="en-US" sz="6000" b="1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026" name="Picture 2" descr="上班族對話中，5大常見的英文錯誤｜天下雜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797" y="1652066"/>
            <a:ext cx="4828208" cy="323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3060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EB772CD-AF04-4B4A-9313-A37FC79CF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151" y="0"/>
            <a:ext cx="10038849" cy="68580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FB8895EA-2206-4F88-A8EE-07740091479A}"/>
              </a:ext>
            </a:extLst>
          </p:cNvPr>
          <p:cNvSpPr txBox="1"/>
          <p:nvPr/>
        </p:nvSpPr>
        <p:spPr>
          <a:xfrm>
            <a:off x="781424" y="352539"/>
            <a:ext cx="615553" cy="674232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TW" altLang="en-US" sz="2800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檔案可至新課綱專案辦公室網頁下載</a:t>
            </a: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4D413FC7-0DA0-420E-A1E4-425CEAB74490}"/>
              </a:ext>
            </a:extLst>
          </p:cNvPr>
          <p:cNvSpPr/>
          <p:nvPr/>
        </p:nvSpPr>
        <p:spPr>
          <a:xfrm>
            <a:off x="7061813" y="4395731"/>
            <a:ext cx="1839816" cy="163049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7" name="箭號: 向右 6">
            <a:extLst>
              <a:ext uri="{FF2B5EF4-FFF2-40B4-BE49-F238E27FC236}">
                <a16:creationId xmlns:a16="http://schemas.microsoft.com/office/drawing/2014/main" id="{D7E1ECFB-10E8-4F03-A37B-37E8BF1AAF9D}"/>
              </a:ext>
            </a:extLst>
          </p:cNvPr>
          <p:cNvSpPr/>
          <p:nvPr/>
        </p:nvSpPr>
        <p:spPr>
          <a:xfrm rot="910469">
            <a:off x="1748644" y="4077484"/>
            <a:ext cx="5055337" cy="754723"/>
          </a:xfrm>
          <a:prstGeom prst="rightArrow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17023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FFCD725-1233-4113-88B0-4E11041B4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052" y="694996"/>
            <a:ext cx="5539545" cy="418686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6873601-3ED4-4234-99B1-46AE539E7B45}"/>
              </a:ext>
            </a:extLst>
          </p:cNvPr>
          <p:cNvSpPr txBox="1"/>
          <p:nvPr/>
        </p:nvSpPr>
        <p:spPr>
          <a:xfrm>
            <a:off x="976701" y="365800"/>
            <a:ext cx="42953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各組分享</a:t>
            </a:r>
          </a:p>
        </p:txBody>
      </p:sp>
      <p:sp>
        <p:nvSpPr>
          <p:cNvPr id="4" name="矩形 2">
            <a:extLst>
              <a:ext uri="{FF2B5EF4-FFF2-40B4-BE49-F238E27FC236}">
                <a16:creationId xmlns:a16="http://schemas.microsoft.com/office/drawing/2014/main" id="{06287455-BFE1-45DB-BF61-9383D2440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402" y="1853790"/>
            <a:ext cx="5447035" cy="5155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742950" indent="-742950">
              <a:lnSpc>
                <a:spcPts val="5000"/>
              </a:lnSpc>
              <a:spcBef>
                <a:spcPct val="0"/>
              </a:spcBef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學校名稱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ts val="5000"/>
              </a:lnSpc>
              <a:spcBef>
                <a:spcPct val="0"/>
              </a:spcBef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此課程要解決的問題或觀察到的現象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ts val="5000"/>
              </a:lnSpc>
              <a:spcBef>
                <a:spcPct val="0"/>
              </a:spcBef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課程目標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待解決問題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表現任務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ts val="5000"/>
              </a:lnSpc>
              <a:spcBef>
                <a:spcPct val="0"/>
              </a:spcBef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尋找待解決問題中遇到的挑戰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lnSpc>
                <a:spcPts val="5000"/>
              </a:lnSpc>
              <a:spcBef>
                <a:spcPct val="0"/>
              </a:spcBef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85050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24">
            <a:extLst>
              <a:ext uri="{FF2B5EF4-FFF2-40B4-BE49-F238E27FC236}">
                <a16:creationId xmlns:a16="http://schemas.microsoft.com/office/drawing/2014/main" id="{A559FCF9-8A2F-459A-9FAA-E7B90A48581C}"/>
              </a:ext>
            </a:extLst>
          </p:cNvPr>
          <p:cNvSpPr txBox="1"/>
          <p:nvPr/>
        </p:nvSpPr>
        <p:spPr>
          <a:xfrm>
            <a:off x="1851950" y="1915762"/>
            <a:ext cx="9549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algn="ctr"/>
            <a:r>
              <a:rPr lang="zh-TW" altLang="en-US" sz="7200" b="1" dirty="0">
                <a:solidFill>
                  <a:srgbClr val="9ACA9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結語與展望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0CB5500-A9CB-41FF-A72F-8BE9F8BBC993}"/>
              </a:ext>
            </a:extLst>
          </p:cNvPr>
          <p:cNvSpPr/>
          <p:nvPr/>
        </p:nvSpPr>
        <p:spPr>
          <a:xfrm>
            <a:off x="5449337" y="3961980"/>
            <a:ext cx="7780526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4800" dirty="0">
                <a:solidFill>
                  <a:prstClr val="black"/>
                </a:solidFill>
                <a:latin typeface="Arial"/>
                <a:ea typeface="微軟正黑體"/>
              </a:rPr>
              <a:t>PBL</a:t>
            </a:r>
            <a:r>
              <a:rPr kumimoji="0" lang="zh-TW" altLang="en-US" sz="4800" dirty="0">
                <a:solidFill>
                  <a:prstClr val="black"/>
                </a:solidFill>
                <a:latin typeface="Arial"/>
                <a:ea typeface="微軟正黑體"/>
              </a:rPr>
              <a:t>帶給學生什麼未來</a:t>
            </a:r>
            <a:r>
              <a:rPr kumimoji="0" lang="en-US" altLang="zh-TW" sz="4800" dirty="0">
                <a:solidFill>
                  <a:prstClr val="black"/>
                </a:solidFill>
                <a:latin typeface="Arial"/>
                <a:ea typeface="微軟正黑體"/>
              </a:rPr>
              <a:t>?</a:t>
            </a:r>
            <a:endParaRPr kumimoji="0" lang="zh-TW" altLang="en-US" sz="4800" dirty="0">
              <a:solidFill>
                <a:prstClr val="black"/>
              </a:solidFill>
              <a:latin typeface="Arial"/>
              <a:ea typeface="微軟正黑體"/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3D9BF60D-3E64-4033-B90C-91BE7FDACDC3}"/>
              </a:ext>
            </a:extLst>
          </p:cNvPr>
          <p:cNvSpPr/>
          <p:nvPr/>
        </p:nvSpPr>
        <p:spPr>
          <a:xfrm>
            <a:off x="1523721" y="2743200"/>
            <a:ext cx="1300502" cy="1303715"/>
          </a:xfrm>
          <a:prstGeom prst="ellipse">
            <a:avLst/>
          </a:prstGeom>
          <a:solidFill>
            <a:srgbClr val="9ACA9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64D85F83-56AA-4FE7-80A9-E51160B17E65}"/>
              </a:ext>
            </a:extLst>
          </p:cNvPr>
          <p:cNvCxnSpPr>
            <a:cxnSpLocks/>
          </p:cNvCxnSpPr>
          <p:nvPr/>
        </p:nvCxnSpPr>
        <p:spPr>
          <a:xfrm>
            <a:off x="2172409" y="3385595"/>
            <a:ext cx="3504281" cy="0"/>
          </a:xfrm>
          <a:prstGeom prst="line">
            <a:avLst/>
          </a:prstGeom>
          <a:noFill/>
          <a:ln w="38100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lg" len="lg"/>
            <a:tailEnd type="oval" w="lg" len="lg"/>
          </a:ln>
          <a:effectLst/>
        </p:spPr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32101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24">
            <a:extLst>
              <a:ext uri="{FF2B5EF4-FFF2-40B4-BE49-F238E27FC236}">
                <a16:creationId xmlns:a16="http://schemas.microsoft.com/office/drawing/2014/main" id="{A559FCF9-8A2F-459A-9FAA-E7B90A48581C}"/>
              </a:ext>
            </a:extLst>
          </p:cNvPr>
          <p:cNvSpPr txBox="1"/>
          <p:nvPr/>
        </p:nvSpPr>
        <p:spPr>
          <a:xfrm>
            <a:off x="1851950" y="1915762"/>
            <a:ext cx="95491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algn="ctr"/>
            <a:r>
              <a:rPr lang="zh-TW" altLang="en-US" sz="72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修正後跟原來課程最大的差異在哪裡</a:t>
            </a:r>
            <a:r>
              <a:rPr lang="en-US" altLang="zh-TW" sz="72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?</a:t>
            </a:r>
            <a:endParaRPr lang="zh-TW" altLang="en-US" sz="7200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0CB5500-A9CB-41FF-A72F-8BE9F8BBC993}"/>
              </a:ext>
            </a:extLst>
          </p:cNvPr>
          <p:cNvSpPr/>
          <p:nvPr/>
        </p:nvSpPr>
        <p:spPr>
          <a:xfrm>
            <a:off x="4720337" y="5077220"/>
            <a:ext cx="7780526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4800" dirty="0">
                <a:solidFill>
                  <a:prstClr val="black"/>
                </a:solidFill>
                <a:latin typeface="Arial"/>
                <a:ea typeface="微軟正黑體"/>
              </a:rPr>
              <a:t>PBL</a:t>
            </a:r>
            <a:r>
              <a:rPr kumimoji="0" lang="zh-TW" altLang="en-US" sz="4800" dirty="0">
                <a:solidFill>
                  <a:prstClr val="black"/>
                </a:solidFill>
                <a:latin typeface="Arial"/>
                <a:ea typeface="微軟正黑體"/>
              </a:rPr>
              <a:t>帶給學生什麼未來</a:t>
            </a:r>
            <a:r>
              <a:rPr kumimoji="0" lang="en-US" altLang="zh-TW" sz="4800" dirty="0">
                <a:solidFill>
                  <a:prstClr val="black"/>
                </a:solidFill>
                <a:latin typeface="Arial"/>
                <a:ea typeface="微軟正黑體"/>
              </a:rPr>
              <a:t>?</a:t>
            </a:r>
            <a:endParaRPr kumimoji="0" lang="zh-TW" altLang="en-US" sz="4800" dirty="0">
              <a:solidFill>
                <a:prstClr val="black"/>
              </a:solidFill>
              <a:latin typeface="Arial"/>
              <a:ea typeface="微軟正黑體"/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3D9BF60D-3E64-4033-B90C-91BE7FDACDC3}"/>
              </a:ext>
            </a:extLst>
          </p:cNvPr>
          <p:cNvSpPr/>
          <p:nvPr/>
        </p:nvSpPr>
        <p:spPr>
          <a:xfrm>
            <a:off x="551448" y="4224086"/>
            <a:ext cx="1300502" cy="1303715"/>
          </a:xfrm>
          <a:prstGeom prst="ellipse">
            <a:avLst/>
          </a:prstGeom>
          <a:solidFill>
            <a:srgbClr val="9ACA9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64D85F83-56AA-4FE7-80A9-E51160B17E65}"/>
              </a:ext>
            </a:extLst>
          </p:cNvPr>
          <p:cNvCxnSpPr>
            <a:cxnSpLocks/>
          </p:cNvCxnSpPr>
          <p:nvPr/>
        </p:nvCxnSpPr>
        <p:spPr>
          <a:xfrm>
            <a:off x="1974553" y="4858402"/>
            <a:ext cx="3504281" cy="0"/>
          </a:xfrm>
          <a:prstGeom prst="line">
            <a:avLst/>
          </a:prstGeom>
          <a:noFill/>
          <a:ln w="38100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lg" len="lg"/>
            <a:tailEnd type="oval" w="lg" len="lg"/>
          </a:ln>
          <a:effectLst/>
        </p:spPr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09877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hlinkClick r:id="rId3"/>
            <a:extLst>
              <a:ext uri="{FF2B5EF4-FFF2-40B4-BE49-F238E27FC236}">
                <a16:creationId xmlns:a16="http://schemas.microsoft.com/office/drawing/2014/main" id="{9648DA62-48FC-45EC-B407-1C607E67CD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4" r="2600" b="5478"/>
          <a:stretch/>
        </p:blipFill>
        <p:spPr>
          <a:xfrm>
            <a:off x="3809778" y="988828"/>
            <a:ext cx="8066575" cy="4529143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2B53D3F2-43E3-410F-B194-7C452361FF72}"/>
              </a:ext>
            </a:extLst>
          </p:cNvPr>
          <p:cNvSpPr txBox="1"/>
          <p:nvPr/>
        </p:nvSpPr>
        <p:spPr>
          <a:xfrm>
            <a:off x="6096000" y="6257943"/>
            <a:ext cx="45081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01442AE-7D11-4B7B-8BCD-9CC496893C15}"/>
              </a:ext>
            </a:extLst>
          </p:cNvPr>
          <p:cNvSpPr/>
          <p:nvPr/>
        </p:nvSpPr>
        <p:spPr>
          <a:xfrm>
            <a:off x="315647" y="1710760"/>
            <a:ext cx="30016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altLang="zh-TW" sz="4400" dirty="0">
                <a:solidFill>
                  <a:schemeClr val="accent1"/>
                </a:solidFill>
              </a:rPr>
            </a:br>
            <a:r>
              <a:rPr lang="en-US" altLang="zh-TW" sz="44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PBL</a:t>
            </a:r>
            <a:r>
              <a:rPr lang="zh-TW" altLang="en-US" sz="440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endParaRPr lang="en-US" altLang="zh-TW" sz="440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40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你做對了嗎</a:t>
            </a:r>
            <a:r>
              <a:rPr lang="en-US" altLang="zh-TW" sz="44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endParaRPr lang="zh-TW" altLang="en-US" sz="3600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F9AF8AB-E905-4440-8E21-F57AB8689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83235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65</a:t>
            </a:fld>
            <a:endParaRPr lang="zh-TW" altLang="en-US"/>
          </a:p>
        </p:txBody>
      </p:sp>
      <p:sp>
        <p:nvSpPr>
          <p:cNvPr id="3" name="文字方塊 24">
            <a:extLst>
              <a:ext uri="{FF2B5EF4-FFF2-40B4-BE49-F238E27FC236}">
                <a16:creationId xmlns:a16="http://schemas.microsoft.com/office/drawing/2014/main" id="{A559FCF9-8A2F-459A-9FAA-E7B90A48581C}"/>
              </a:ext>
            </a:extLst>
          </p:cNvPr>
          <p:cNvSpPr txBox="1"/>
          <p:nvPr/>
        </p:nvSpPr>
        <p:spPr>
          <a:xfrm>
            <a:off x="1158777" y="131207"/>
            <a:ext cx="9549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algn="ctr"/>
            <a:r>
              <a:rPr lang="zh-TW" altLang="en-US" sz="72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學生有多一點探究嗎</a:t>
            </a:r>
            <a:r>
              <a:rPr lang="en-US" altLang="zh-TW" sz="72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?</a:t>
            </a:r>
          </a:p>
        </p:txBody>
      </p:sp>
      <p:sp>
        <p:nvSpPr>
          <p:cNvPr id="4" name="矩形 3"/>
          <p:cNvSpPr/>
          <p:nvPr/>
        </p:nvSpPr>
        <p:spPr>
          <a:xfrm>
            <a:off x="1012288" y="1845548"/>
            <a:ext cx="984209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72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 Unicode MS" panose="020B0604020202020204" pitchFamily="34" charset="-120"/>
              </a:rPr>
              <a:t>讓平常少話的學生也開始投入小組對談</a:t>
            </a:r>
            <a:r>
              <a:rPr kumimoji="1" lang="en-US" altLang="zh-TW" sz="72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 Unicode MS" panose="020B0604020202020204" pitchFamily="34" charset="-120"/>
              </a:rPr>
              <a:t>?</a:t>
            </a:r>
          </a:p>
          <a:p>
            <a:pPr algn="ctr"/>
            <a:endParaRPr lang="en-US" altLang="zh-TW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436415" y="4482289"/>
            <a:ext cx="941796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zh-TW" altLang="en-US" sz="72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 Unicode MS" panose="020B0604020202020204" pitchFamily="34" charset="-120"/>
              </a:rPr>
              <a:t>學生會開始觀察、關心</a:t>
            </a:r>
            <a:endParaRPr kumimoji="1" lang="en-US" altLang="zh-TW" sz="7200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 Unicode MS" panose="020B0604020202020204" pitchFamily="34" charset="-120"/>
            </a:endParaRPr>
          </a:p>
          <a:p>
            <a:pPr algn="ctr"/>
            <a:r>
              <a:rPr kumimoji="1" lang="zh-TW" altLang="en-US" sz="72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 Unicode MS" panose="020B0604020202020204" pitchFamily="34" charset="-120"/>
              </a:rPr>
              <a:t>周遭的人事物</a:t>
            </a:r>
            <a:r>
              <a:rPr kumimoji="1" lang="en-US" altLang="zh-TW" sz="72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 Unicode MS" panose="020B0604020202020204" pitchFamily="34" charset="-12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8937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757307A-DA71-40B9-A7D3-2D79786FD522}"/>
              </a:ext>
            </a:extLst>
          </p:cNvPr>
          <p:cNvSpPr/>
          <p:nvPr/>
        </p:nvSpPr>
        <p:spPr>
          <a:xfrm>
            <a:off x="1372834" y="391793"/>
            <a:ext cx="8036980" cy="537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200"/>
              </a:lnSpc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專題式學習若經營得好，你一踏進教室，就會感受到</a:t>
            </a:r>
            <a:r>
              <a:rPr lang="zh-TW" altLang="en-US" sz="3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課堂有</a:t>
            </a:r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5200"/>
              </a:lnSpc>
            </a:pPr>
            <a:r>
              <a:rPr lang="zh-TW" altLang="en-US" sz="4400" b="1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明確</a:t>
            </a:r>
            <a:r>
              <a:rPr lang="zh-TW" altLang="en-US" sz="44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的目標（認知面</a:t>
            </a:r>
            <a:r>
              <a:rPr lang="zh-TW" altLang="en-US" sz="4400" b="1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投入）</a:t>
            </a:r>
            <a:endParaRPr lang="en-US" altLang="zh-TW" sz="44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5200"/>
              </a:lnSpc>
            </a:pPr>
            <a:r>
              <a:rPr lang="zh-TW" altLang="en-US" sz="44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具體的活動（行為面</a:t>
            </a:r>
            <a:r>
              <a:rPr lang="zh-TW" altLang="en-US" sz="4400" b="1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投入）</a:t>
            </a:r>
            <a:endParaRPr lang="en-US" altLang="zh-TW" sz="44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5200"/>
              </a:lnSpc>
            </a:pPr>
            <a:r>
              <a:rPr lang="zh-TW" altLang="en-US" sz="44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與高昂的興致（情感面</a:t>
            </a:r>
            <a:r>
              <a:rPr lang="zh-TW" altLang="en-US" sz="4400" b="1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投入）</a:t>
            </a:r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5200"/>
              </a:lnSpc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學生上課認真專注，教師也是，能提出清楚的目標和立即的反饋，開放學生自由選擇，並給予輔助和支持。</a:t>
            </a:r>
            <a:endParaRPr lang="zh-TW" altLang="en-US" sz="36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80A77C3-A547-490E-B784-FA39B5E53FD2}"/>
              </a:ext>
            </a:extLst>
          </p:cNvPr>
          <p:cNvSpPr/>
          <p:nvPr/>
        </p:nvSpPr>
        <p:spPr>
          <a:xfrm>
            <a:off x="6854041" y="5873163"/>
            <a:ext cx="526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44444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摘自史丹佛「挑戰成功」團隊－</a:t>
            </a:r>
            <a:r>
              <a:rPr lang="en-US" altLang="zh-TW" b="1" dirty="0">
                <a:solidFill>
                  <a:srgbClr val="44444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《</a:t>
            </a:r>
            <a:r>
              <a:rPr lang="zh-TW" altLang="en-US" b="1" dirty="0">
                <a:solidFill>
                  <a:srgbClr val="44444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學習超載世代</a:t>
            </a:r>
            <a:r>
              <a:rPr lang="en-US" altLang="zh-TW" b="1" dirty="0">
                <a:solidFill>
                  <a:srgbClr val="44444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》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53417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文字方塊 4">
            <a:extLst>
              <a:ext uri="{FF2B5EF4-FFF2-40B4-BE49-F238E27FC236}">
                <a16:creationId xmlns:a16="http://schemas.microsoft.com/office/drawing/2014/main" id="{10C51FA0-246E-4F9E-9BD0-891BD5AC6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962" y="512694"/>
            <a:ext cx="106568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4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PBL</a:t>
            </a:r>
            <a:r>
              <a:rPr lang="zh-TW" altLang="en-US" sz="4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學習工具與參考用書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219D998-DF77-4E4B-BB49-76AE506ADD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7" r="21600"/>
          <a:stretch/>
        </p:blipFill>
        <p:spPr bwMode="auto">
          <a:xfrm>
            <a:off x="527962" y="2184365"/>
            <a:ext cx="3088998" cy="407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E99995D-A6BF-48A4-BBE8-F1B6BD1422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670" y="2184365"/>
            <a:ext cx="3176290" cy="416094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43ED9B1-B752-4125-B7ED-B52A51E10A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082" y="2087223"/>
            <a:ext cx="3247410" cy="4258083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3F2B5C1-6951-408A-9C83-94E51F28C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67</a:t>
            </a:fld>
            <a:endParaRPr lang="zh-TW" alt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CE761CF4-873A-45B7-A6C4-427A9E3D9A0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30480"/>
            <a:ext cx="12192000" cy="682752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EDC1F1C2-9973-407B-A4AE-442CF26A7BB9}"/>
              </a:ext>
            </a:extLst>
          </p:cNvPr>
          <p:cNvSpPr txBox="1"/>
          <p:nvPr/>
        </p:nvSpPr>
        <p:spPr>
          <a:xfrm>
            <a:off x="198634" y="2193304"/>
            <a:ext cx="5897366" cy="4864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00"/>
              </a:lnSpc>
            </a:pPr>
            <a:r>
              <a:rPr lang="en-US" altLang="zh-TW" sz="4800" dirty="0">
                <a:solidFill>
                  <a:schemeClr val="bg1"/>
                </a:solidFill>
              </a:rPr>
              <a:t>PBL </a:t>
            </a:r>
            <a:r>
              <a:rPr lang="zh-TW" altLang="en-US" sz="4800" dirty="0">
                <a:solidFill>
                  <a:schemeClr val="bg1"/>
                </a:solidFill>
              </a:rPr>
              <a:t>專題式學習</a:t>
            </a:r>
            <a:br>
              <a:rPr lang="en-US" altLang="zh-TW" sz="4800" dirty="0">
                <a:solidFill>
                  <a:schemeClr val="bg1"/>
                </a:solidFill>
              </a:rPr>
            </a:br>
            <a:r>
              <a:rPr lang="zh-TW" altLang="en-US" sz="4800" dirty="0">
                <a:solidFill>
                  <a:schemeClr val="bg1"/>
                </a:solidFill>
              </a:rPr>
              <a:t>給了學生一把</a:t>
            </a:r>
            <a:endParaRPr lang="en-US" altLang="zh-TW" sz="4800" dirty="0">
              <a:solidFill>
                <a:schemeClr val="bg1"/>
              </a:solidFill>
            </a:endParaRPr>
          </a:p>
          <a:p>
            <a:pPr>
              <a:lnSpc>
                <a:spcPts val="6400"/>
              </a:lnSpc>
            </a:pPr>
            <a:r>
              <a:rPr lang="zh-TW" altLang="en-US" sz="4800" dirty="0">
                <a:solidFill>
                  <a:schemeClr val="bg1"/>
                </a:solidFill>
              </a:rPr>
              <a:t>開啟探究大門的鑰匙</a:t>
            </a:r>
            <a:endParaRPr lang="en-US" altLang="zh-TW" sz="4800" dirty="0">
              <a:solidFill>
                <a:schemeClr val="bg1"/>
              </a:solidFill>
            </a:endParaRPr>
          </a:p>
          <a:p>
            <a:pPr>
              <a:lnSpc>
                <a:spcPts val="6400"/>
              </a:lnSpc>
            </a:pPr>
            <a:r>
              <a:rPr lang="zh-TW" altLang="en-US" sz="4800" dirty="0">
                <a:solidFill>
                  <a:schemeClr val="bg1"/>
                </a:solidFill>
              </a:rPr>
              <a:t>讓學生有感</a:t>
            </a:r>
            <a:br>
              <a:rPr lang="en-US" altLang="zh-TW" sz="4800" dirty="0">
                <a:solidFill>
                  <a:schemeClr val="bg1"/>
                </a:solidFill>
              </a:rPr>
            </a:br>
            <a:r>
              <a:rPr lang="zh-TW" altLang="en-US" sz="4800" dirty="0">
                <a:solidFill>
                  <a:schemeClr val="bg1"/>
                </a:solidFill>
              </a:rPr>
              <a:t>覺得學習有意義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1996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圖片 33">
            <a:extLst>
              <a:ext uri="{FF2B5EF4-FFF2-40B4-BE49-F238E27FC236}">
                <a16:creationId xmlns:a16="http://schemas.microsoft.com/office/drawing/2014/main" id="{EC309592-BF4F-4B35-845F-C3BA97C84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00" y="2639172"/>
            <a:ext cx="4934988" cy="37837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十二年國民基本教育課程綱要總綱解析--素養導向課程與教學- ppt download">
            <a:extLst>
              <a:ext uri="{FF2B5EF4-FFF2-40B4-BE49-F238E27FC236}">
                <a16:creationId xmlns:a16="http://schemas.microsoft.com/office/drawing/2014/main" id="{4932D70C-F9FB-4537-80CB-70BE57F593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88" b="44531" l="1758" r="49902">
                        <a14:foregroundMark x1="36426" y1="31641" x2="36426" y2="31641"/>
                        <a14:foregroundMark x1="38965" y1="32161" x2="38965" y2="32161"/>
                        <a14:foregroundMark x1="39844" y1="34115" x2="39844" y2="34115"/>
                        <a14:foregroundMark x1="42773" y1="32422" x2="42773" y2="32422"/>
                        <a14:foregroundMark x1="34277" y1="40625" x2="34277" y2="40625"/>
                        <a14:foregroundMark x1="37988" y1="38151" x2="37988" y2="38151"/>
                        <a14:foregroundMark x1="42090" y1="38021" x2="42090" y2="38021"/>
                        <a14:foregroundMark x1="45020" y1="38151" x2="45020" y2="38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148" b="52813"/>
          <a:stretch/>
        </p:blipFill>
        <p:spPr bwMode="auto">
          <a:xfrm>
            <a:off x="1765725" y="-368578"/>
            <a:ext cx="5960863" cy="414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910F6A05-7971-467B-9106-766A98926CF0}"/>
              </a:ext>
            </a:extLst>
          </p:cNvPr>
          <p:cNvGrpSpPr/>
          <p:nvPr/>
        </p:nvGrpSpPr>
        <p:grpSpPr>
          <a:xfrm>
            <a:off x="7598978" y="1219200"/>
            <a:ext cx="4436945" cy="5291172"/>
            <a:chOff x="2074108" y="1064093"/>
            <a:chExt cx="4922711" cy="5480896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23A81858-B4DC-4596-BB59-6FF1BAF06427}"/>
                </a:ext>
              </a:extLst>
            </p:cNvPr>
            <p:cNvSpPr/>
            <p:nvPr/>
          </p:nvSpPr>
          <p:spPr>
            <a:xfrm>
              <a:off x="5265483" y="4969343"/>
              <a:ext cx="311150" cy="215900"/>
            </a:xfrm>
            <a:custGeom>
              <a:avLst/>
              <a:gdLst>
                <a:gd name="connsiteX0" fmla="*/ 590550 w 2305050"/>
                <a:gd name="connsiteY0" fmla="*/ 1571625 h 1571625"/>
                <a:gd name="connsiteX1" fmla="*/ 1952625 w 2305050"/>
                <a:gd name="connsiteY1" fmla="*/ 1504950 h 1571625"/>
                <a:gd name="connsiteX2" fmla="*/ 2305050 w 2305050"/>
                <a:gd name="connsiteY2" fmla="*/ 876300 h 1571625"/>
                <a:gd name="connsiteX3" fmla="*/ 1762125 w 2305050"/>
                <a:gd name="connsiteY3" fmla="*/ 885825 h 1571625"/>
                <a:gd name="connsiteX4" fmla="*/ 2047875 w 2305050"/>
                <a:gd name="connsiteY4" fmla="*/ 409575 h 1571625"/>
                <a:gd name="connsiteX5" fmla="*/ 1581150 w 2305050"/>
                <a:gd name="connsiteY5" fmla="*/ 390525 h 1571625"/>
                <a:gd name="connsiteX6" fmla="*/ 1495425 w 2305050"/>
                <a:gd name="connsiteY6" fmla="*/ 1019175 h 1571625"/>
                <a:gd name="connsiteX7" fmla="*/ 1190625 w 2305050"/>
                <a:gd name="connsiteY7" fmla="*/ 0 h 1571625"/>
                <a:gd name="connsiteX8" fmla="*/ 542925 w 2305050"/>
                <a:gd name="connsiteY8" fmla="*/ 352425 h 1571625"/>
                <a:gd name="connsiteX9" fmla="*/ 1028700 w 2305050"/>
                <a:gd name="connsiteY9" fmla="*/ 923925 h 1571625"/>
                <a:gd name="connsiteX10" fmla="*/ 0 w 2305050"/>
                <a:gd name="connsiteY10" fmla="*/ 695325 h 1571625"/>
                <a:gd name="connsiteX11" fmla="*/ 590550 w 2305050"/>
                <a:gd name="connsiteY11" fmla="*/ 1571625 h 1571625"/>
                <a:gd name="connsiteX0" fmla="*/ 590550 w 2305050"/>
                <a:gd name="connsiteY0" fmla="*/ 1571625 h 1571625"/>
                <a:gd name="connsiteX1" fmla="*/ 1952625 w 2305050"/>
                <a:gd name="connsiteY1" fmla="*/ 1504950 h 1571625"/>
                <a:gd name="connsiteX2" fmla="*/ 2305050 w 2305050"/>
                <a:gd name="connsiteY2" fmla="*/ 876300 h 1571625"/>
                <a:gd name="connsiteX3" fmla="*/ 1762125 w 2305050"/>
                <a:gd name="connsiteY3" fmla="*/ 885825 h 1571625"/>
                <a:gd name="connsiteX4" fmla="*/ 2047875 w 2305050"/>
                <a:gd name="connsiteY4" fmla="*/ 409575 h 1571625"/>
                <a:gd name="connsiteX5" fmla="*/ 1581150 w 2305050"/>
                <a:gd name="connsiteY5" fmla="*/ 390525 h 1571625"/>
                <a:gd name="connsiteX6" fmla="*/ 1495425 w 2305050"/>
                <a:gd name="connsiteY6" fmla="*/ 1019175 h 1571625"/>
                <a:gd name="connsiteX7" fmla="*/ 1190625 w 2305050"/>
                <a:gd name="connsiteY7" fmla="*/ 0 h 1571625"/>
                <a:gd name="connsiteX8" fmla="*/ 542925 w 2305050"/>
                <a:gd name="connsiteY8" fmla="*/ 378853 h 1571625"/>
                <a:gd name="connsiteX9" fmla="*/ 1028700 w 2305050"/>
                <a:gd name="connsiteY9" fmla="*/ 923925 h 1571625"/>
                <a:gd name="connsiteX10" fmla="*/ 0 w 2305050"/>
                <a:gd name="connsiteY10" fmla="*/ 695325 h 1571625"/>
                <a:gd name="connsiteX11" fmla="*/ 590550 w 2305050"/>
                <a:gd name="connsiteY11" fmla="*/ 1571625 h 1571625"/>
                <a:gd name="connsiteX0" fmla="*/ 590550 w 2305050"/>
                <a:gd name="connsiteY0" fmla="*/ 1571625 h 1571625"/>
                <a:gd name="connsiteX1" fmla="*/ 1952625 w 2305050"/>
                <a:gd name="connsiteY1" fmla="*/ 1504950 h 1571625"/>
                <a:gd name="connsiteX2" fmla="*/ 2305050 w 2305050"/>
                <a:gd name="connsiteY2" fmla="*/ 876300 h 1571625"/>
                <a:gd name="connsiteX3" fmla="*/ 1762125 w 2305050"/>
                <a:gd name="connsiteY3" fmla="*/ 885825 h 1571625"/>
                <a:gd name="connsiteX4" fmla="*/ 2047875 w 2305050"/>
                <a:gd name="connsiteY4" fmla="*/ 409575 h 1571625"/>
                <a:gd name="connsiteX5" fmla="*/ 1581150 w 2305050"/>
                <a:gd name="connsiteY5" fmla="*/ 390525 h 1571625"/>
                <a:gd name="connsiteX6" fmla="*/ 1495425 w 2305050"/>
                <a:gd name="connsiteY6" fmla="*/ 1019175 h 1571625"/>
                <a:gd name="connsiteX7" fmla="*/ 1190625 w 2305050"/>
                <a:gd name="connsiteY7" fmla="*/ 0 h 1571625"/>
                <a:gd name="connsiteX8" fmla="*/ 542925 w 2305050"/>
                <a:gd name="connsiteY8" fmla="*/ 378853 h 1571625"/>
                <a:gd name="connsiteX9" fmla="*/ 1028700 w 2305050"/>
                <a:gd name="connsiteY9" fmla="*/ 923925 h 1571625"/>
                <a:gd name="connsiteX10" fmla="*/ 0 w 2305050"/>
                <a:gd name="connsiteY10" fmla="*/ 695325 h 1571625"/>
                <a:gd name="connsiteX11" fmla="*/ 590550 w 2305050"/>
                <a:gd name="connsiteY11" fmla="*/ 1571625 h 1571625"/>
                <a:gd name="connsiteX0" fmla="*/ 590550 w 2305050"/>
                <a:gd name="connsiteY0" fmla="*/ 1539911 h 1539911"/>
                <a:gd name="connsiteX1" fmla="*/ 1952625 w 2305050"/>
                <a:gd name="connsiteY1" fmla="*/ 1473236 h 1539911"/>
                <a:gd name="connsiteX2" fmla="*/ 2305050 w 2305050"/>
                <a:gd name="connsiteY2" fmla="*/ 844586 h 1539911"/>
                <a:gd name="connsiteX3" fmla="*/ 1762125 w 2305050"/>
                <a:gd name="connsiteY3" fmla="*/ 854111 h 1539911"/>
                <a:gd name="connsiteX4" fmla="*/ 2047875 w 2305050"/>
                <a:gd name="connsiteY4" fmla="*/ 377861 h 1539911"/>
                <a:gd name="connsiteX5" fmla="*/ 1581150 w 2305050"/>
                <a:gd name="connsiteY5" fmla="*/ 358811 h 1539911"/>
                <a:gd name="connsiteX6" fmla="*/ 1495425 w 2305050"/>
                <a:gd name="connsiteY6" fmla="*/ 987461 h 1539911"/>
                <a:gd name="connsiteX7" fmla="*/ 1195910 w 2305050"/>
                <a:gd name="connsiteY7" fmla="*/ 0 h 1539911"/>
                <a:gd name="connsiteX8" fmla="*/ 542925 w 2305050"/>
                <a:gd name="connsiteY8" fmla="*/ 347139 h 1539911"/>
                <a:gd name="connsiteX9" fmla="*/ 1028700 w 2305050"/>
                <a:gd name="connsiteY9" fmla="*/ 892211 h 1539911"/>
                <a:gd name="connsiteX10" fmla="*/ 0 w 2305050"/>
                <a:gd name="connsiteY10" fmla="*/ 663611 h 1539911"/>
                <a:gd name="connsiteX11" fmla="*/ 590550 w 2305050"/>
                <a:gd name="connsiteY11" fmla="*/ 1539911 h 1539911"/>
                <a:gd name="connsiteX0" fmla="*/ 590550 w 2305050"/>
                <a:gd name="connsiteY0" fmla="*/ 1565699 h 1565699"/>
                <a:gd name="connsiteX1" fmla="*/ 1952625 w 2305050"/>
                <a:gd name="connsiteY1" fmla="*/ 1499024 h 1565699"/>
                <a:gd name="connsiteX2" fmla="*/ 2305050 w 2305050"/>
                <a:gd name="connsiteY2" fmla="*/ 870374 h 1565699"/>
                <a:gd name="connsiteX3" fmla="*/ 1762125 w 2305050"/>
                <a:gd name="connsiteY3" fmla="*/ 879899 h 1565699"/>
                <a:gd name="connsiteX4" fmla="*/ 2047875 w 2305050"/>
                <a:gd name="connsiteY4" fmla="*/ 403649 h 1565699"/>
                <a:gd name="connsiteX5" fmla="*/ 1581150 w 2305050"/>
                <a:gd name="connsiteY5" fmla="*/ 384599 h 1565699"/>
                <a:gd name="connsiteX6" fmla="*/ 1495425 w 2305050"/>
                <a:gd name="connsiteY6" fmla="*/ 1013249 h 1565699"/>
                <a:gd name="connsiteX7" fmla="*/ 1195910 w 2305050"/>
                <a:gd name="connsiteY7" fmla="*/ 25788 h 1565699"/>
                <a:gd name="connsiteX8" fmla="*/ 542925 w 2305050"/>
                <a:gd name="connsiteY8" fmla="*/ 372927 h 1565699"/>
                <a:gd name="connsiteX9" fmla="*/ 1028700 w 2305050"/>
                <a:gd name="connsiteY9" fmla="*/ 917999 h 1565699"/>
                <a:gd name="connsiteX10" fmla="*/ 0 w 2305050"/>
                <a:gd name="connsiteY10" fmla="*/ 689399 h 1565699"/>
                <a:gd name="connsiteX11" fmla="*/ 590550 w 2305050"/>
                <a:gd name="connsiteY11" fmla="*/ 1565699 h 1565699"/>
                <a:gd name="connsiteX0" fmla="*/ 590550 w 2305050"/>
                <a:gd name="connsiteY0" fmla="*/ 1565699 h 1565699"/>
                <a:gd name="connsiteX1" fmla="*/ 1952625 w 2305050"/>
                <a:gd name="connsiteY1" fmla="*/ 1499024 h 1565699"/>
                <a:gd name="connsiteX2" fmla="*/ 2305050 w 2305050"/>
                <a:gd name="connsiteY2" fmla="*/ 870374 h 1565699"/>
                <a:gd name="connsiteX3" fmla="*/ 1762125 w 2305050"/>
                <a:gd name="connsiteY3" fmla="*/ 879899 h 1565699"/>
                <a:gd name="connsiteX4" fmla="*/ 2047875 w 2305050"/>
                <a:gd name="connsiteY4" fmla="*/ 403649 h 1565699"/>
                <a:gd name="connsiteX5" fmla="*/ 1581150 w 2305050"/>
                <a:gd name="connsiteY5" fmla="*/ 384599 h 1565699"/>
                <a:gd name="connsiteX6" fmla="*/ 1495425 w 2305050"/>
                <a:gd name="connsiteY6" fmla="*/ 1013249 h 1565699"/>
                <a:gd name="connsiteX7" fmla="*/ 1195910 w 2305050"/>
                <a:gd name="connsiteY7" fmla="*/ 25788 h 1565699"/>
                <a:gd name="connsiteX8" fmla="*/ 521783 w 2305050"/>
                <a:gd name="connsiteY8" fmla="*/ 372927 h 1565699"/>
                <a:gd name="connsiteX9" fmla="*/ 1028700 w 2305050"/>
                <a:gd name="connsiteY9" fmla="*/ 917999 h 1565699"/>
                <a:gd name="connsiteX10" fmla="*/ 0 w 2305050"/>
                <a:gd name="connsiteY10" fmla="*/ 689399 h 1565699"/>
                <a:gd name="connsiteX11" fmla="*/ 590550 w 2305050"/>
                <a:gd name="connsiteY11" fmla="*/ 1565699 h 1565699"/>
                <a:gd name="connsiteX0" fmla="*/ 590550 w 2305050"/>
                <a:gd name="connsiteY0" fmla="*/ 1556076 h 1556076"/>
                <a:gd name="connsiteX1" fmla="*/ 1952625 w 2305050"/>
                <a:gd name="connsiteY1" fmla="*/ 1489401 h 1556076"/>
                <a:gd name="connsiteX2" fmla="*/ 2305050 w 2305050"/>
                <a:gd name="connsiteY2" fmla="*/ 860751 h 1556076"/>
                <a:gd name="connsiteX3" fmla="*/ 1762125 w 2305050"/>
                <a:gd name="connsiteY3" fmla="*/ 870276 h 1556076"/>
                <a:gd name="connsiteX4" fmla="*/ 2047875 w 2305050"/>
                <a:gd name="connsiteY4" fmla="*/ 394026 h 1556076"/>
                <a:gd name="connsiteX5" fmla="*/ 1581150 w 2305050"/>
                <a:gd name="connsiteY5" fmla="*/ 374976 h 1556076"/>
                <a:gd name="connsiteX6" fmla="*/ 1495425 w 2305050"/>
                <a:gd name="connsiteY6" fmla="*/ 1003626 h 1556076"/>
                <a:gd name="connsiteX7" fmla="*/ 1195910 w 2305050"/>
                <a:gd name="connsiteY7" fmla="*/ 16165 h 1556076"/>
                <a:gd name="connsiteX8" fmla="*/ 521783 w 2305050"/>
                <a:gd name="connsiteY8" fmla="*/ 363304 h 1556076"/>
                <a:gd name="connsiteX9" fmla="*/ 1028700 w 2305050"/>
                <a:gd name="connsiteY9" fmla="*/ 908376 h 1556076"/>
                <a:gd name="connsiteX10" fmla="*/ 0 w 2305050"/>
                <a:gd name="connsiteY10" fmla="*/ 679776 h 1556076"/>
                <a:gd name="connsiteX11" fmla="*/ 590550 w 2305050"/>
                <a:gd name="connsiteY11" fmla="*/ 1556076 h 1556076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762125 w 2305050"/>
                <a:gd name="connsiteY3" fmla="*/ 871539 h 1557339"/>
                <a:gd name="connsiteX4" fmla="*/ 2047875 w 2305050"/>
                <a:gd name="connsiteY4" fmla="*/ 395289 h 1557339"/>
                <a:gd name="connsiteX5" fmla="*/ 1581150 w 2305050"/>
                <a:gd name="connsiteY5" fmla="*/ 376239 h 1557339"/>
                <a:gd name="connsiteX6" fmla="*/ 1495425 w 2305050"/>
                <a:gd name="connsiteY6" fmla="*/ 1004889 h 1557339"/>
                <a:gd name="connsiteX7" fmla="*/ 1195910 w 2305050"/>
                <a:gd name="connsiteY7" fmla="*/ 17428 h 1557339"/>
                <a:gd name="connsiteX8" fmla="*/ 521783 w 2305050"/>
                <a:gd name="connsiteY8" fmla="*/ 364567 h 1557339"/>
                <a:gd name="connsiteX9" fmla="*/ 1028700 w 2305050"/>
                <a:gd name="connsiteY9" fmla="*/ 909639 h 1557339"/>
                <a:gd name="connsiteX10" fmla="*/ 0 w 2305050"/>
                <a:gd name="connsiteY10" fmla="*/ 681039 h 1557339"/>
                <a:gd name="connsiteX11" fmla="*/ 590550 w 2305050"/>
                <a:gd name="connsiteY11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762125 w 2305050"/>
                <a:gd name="connsiteY3" fmla="*/ 871539 h 1557339"/>
                <a:gd name="connsiteX4" fmla="*/ 2047875 w 2305050"/>
                <a:gd name="connsiteY4" fmla="*/ 395289 h 1557339"/>
                <a:gd name="connsiteX5" fmla="*/ 1581150 w 2305050"/>
                <a:gd name="connsiteY5" fmla="*/ 376239 h 1557339"/>
                <a:gd name="connsiteX6" fmla="*/ 1542995 w 2305050"/>
                <a:gd name="connsiteY6" fmla="*/ 904463 h 1557339"/>
                <a:gd name="connsiteX7" fmla="*/ 1195910 w 2305050"/>
                <a:gd name="connsiteY7" fmla="*/ 17428 h 1557339"/>
                <a:gd name="connsiteX8" fmla="*/ 521783 w 2305050"/>
                <a:gd name="connsiteY8" fmla="*/ 364567 h 1557339"/>
                <a:gd name="connsiteX9" fmla="*/ 1028700 w 2305050"/>
                <a:gd name="connsiteY9" fmla="*/ 909639 h 1557339"/>
                <a:gd name="connsiteX10" fmla="*/ 0 w 2305050"/>
                <a:gd name="connsiteY10" fmla="*/ 681039 h 1557339"/>
                <a:gd name="connsiteX11" fmla="*/ 590550 w 2305050"/>
                <a:gd name="connsiteY11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762125 w 2305050"/>
                <a:gd name="connsiteY3" fmla="*/ 871539 h 1557339"/>
                <a:gd name="connsiteX4" fmla="*/ 2047875 w 2305050"/>
                <a:gd name="connsiteY4" fmla="*/ 395289 h 1557339"/>
                <a:gd name="connsiteX5" fmla="*/ 1581150 w 2305050"/>
                <a:gd name="connsiteY5" fmla="*/ 376239 h 1557339"/>
                <a:gd name="connsiteX6" fmla="*/ 1542995 w 2305050"/>
                <a:gd name="connsiteY6" fmla="*/ 904463 h 1557339"/>
                <a:gd name="connsiteX7" fmla="*/ 1195910 w 2305050"/>
                <a:gd name="connsiteY7" fmla="*/ 17428 h 1557339"/>
                <a:gd name="connsiteX8" fmla="*/ 521783 w 2305050"/>
                <a:gd name="connsiteY8" fmla="*/ 364567 h 1557339"/>
                <a:gd name="connsiteX9" fmla="*/ 1028700 w 2305050"/>
                <a:gd name="connsiteY9" fmla="*/ 909639 h 1557339"/>
                <a:gd name="connsiteX10" fmla="*/ 0 w 2305050"/>
                <a:gd name="connsiteY10" fmla="*/ 681039 h 1557339"/>
                <a:gd name="connsiteX11" fmla="*/ 590550 w 2305050"/>
                <a:gd name="connsiteY11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762125 w 2305050"/>
                <a:gd name="connsiteY3" fmla="*/ 871539 h 1557339"/>
                <a:gd name="connsiteX4" fmla="*/ 2047875 w 2305050"/>
                <a:gd name="connsiteY4" fmla="*/ 395289 h 1557339"/>
                <a:gd name="connsiteX5" fmla="*/ 1581150 w 2305050"/>
                <a:gd name="connsiteY5" fmla="*/ 376239 h 1557339"/>
                <a:gd name="connsiteX6" fmla="*/ 1542995 w 2305050"/>
                <a:gd name="connsiteY6" fmla="*/ 904463 h 1557339"/>
                <a:gd name="connsiteX7" fmla="*/ 1195910 w 2305050"/>
                <a:gd name="connsiteY7" fmla="*/ 17428 h 1557339"/>
                <a:gd name="connsiteX8" fmla="*/ 521783 w 2305050"/>
                <a:gd name="connsiteY8" fmla="*/ 364567 h 1557339"/>
                <a:gd name="connsiteX9" fmla="*/ 1028700 w 2305050"/>
                <a:gd name="connsiteY9" fmla="*/ 909639 h 1557339"/>
                <a:gd name="connsiteX10" fmla="*/ 0 w 2305050"/>
                <a:gd name="connsiteY10" fmla="*/ 681039 h 1557339"/>
                <a:gd name="connsiteX11" fmla="*/ 590550 w 2305050"/>
                <a:gd name="connsiteY11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762125 w 2305050"/>
                <a:gd name="connsiteY3" fmla="*/ 871539 h 1557339"/>
                <a:gd name="connsiteX4" fmla="*/ 2047875 w 2305050"/>
                <a:gd name="connsiteY4" fmla="*/ 395289 h 1557339"/>
                <a:gd name="connsiteX5" fmla="*/ 1597007 w 2305050"/>
                <a:gd name="connsiteY5" fmla="*/ 370953 h 1557339"/>
                <a:gd name="connsiteX6" fmla="*/ 1542995 w 2305050"/>
                <a:gd name="connsiteY6" fmla="*/ 904463 h 1557339"/>
                <a:gd name="connsiteX7" fmla="*/ 1195910 w 2305050"/>
                <a:gd name="connsiteY7" fmla="*/ 17428 h 1557339"/>
                <a:gd name="connsiteX8" fmla="*/ 521783 w 2305050"/>
                <a:gd name="connsiteY8" fmla="*/ 364567 h 1557339"/>
                <a:gd name="connsiteX9" fmla="*/ 1028700 w 2305050"/>
                <a:gd name="connsiteY9" fmla="*/ 909639 h 1557339"/>
                <a:gd name="connsiteX10" fmla="*/ 0 w 2305050"/>
                <a:gd name="connsiteY10" fmla="*/ 681039 h 1557339"/>
                <a:gd name="connsiteX11" fmla="*/ 590550 w 2305050"/>
                <a:gd name="connsiteY11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762125 w 2305050"/>
                <a:gd name="connsiteY3" fmla="*/ 871539 h 1557339"/>
                <a:gd name="connsiteX4" fmla="*/ 2047875 w 2305050"/>
                <a:gd name="connsiteY4" fmla="*/ 395289 h 1557339"/>
                <a:gd name="connsiteX5" fmla="*/ 1597007 w 2305050"/>
                <a:gd name="connsiteY5" fmla="*/ 370953 h 1557339"/>
                <a:gd name="connsiteX6" fmla="*/ 1542995 w 2305050"/>
                <a:gd name="connsiteY6" fmla="*/ 904463 h 1557339"/>
                <a:gd name="connsiteX7" fmla="*/ 1195910 w 2305050"/>
                <a:gd name="connsiteY7" fmla="*/ 17428 h 1557339"/>
                <a:gd name="connsiteX8" fmla="*/ 521783 w 2305050"/>
                <a:gd name="connsiteY8" fmla="*/ 364567 h 1557339"/>
                <a:gd name="connsiteX9" fmla="*/ 1028700 w 2305050"/>
                <a:gd name="connsiteY9" fmla="*/ 909639 h 1557339"/>
                <a:gd name="connsiteX10" fmla="*/ 0 w 2305050"/>
                <a:gd name="connsiteY10" fmla="*/ 681039 h 1557339"/>
                <a:gd name="connsiteX11" fmla="*/ 590550 w 2305050"/>
                <a:gd name="connsiteY11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762125 w 2305050"/>
                <a:gd name="connsiteY3" fmla="*/ 871539 h 1557339"/>
                <a:gd name="connsiteX4" fmla="*/ 2047875 w 2305050"/>
                <a:gd name="connsiteY4" fmla="*/ 395289 h 1557339"/>
                <a:gd name="connsiteX5" fmla="*/ 1597007 w 2305050"/>
                <a:gd name="connsiteY5" fmla="*/ 370953 h 1557339"/>
                <a:gd name="connsiteX6" fmla="*/ 1537710 w 2305050"/>
                <a:gd name="connsiteY6" fmla="*/ 878035 h 1557339"/>
                <a:gd name="connsiteX7" fmla="*/ 1195910 w 2305050"/>
                <a:gd name="connsiteY7" fmla="*/ 17428 h 1557339"/>
                <a:gd name="connsiteX8" fmla="*/ 521783 w 2305050"/>
                <a:gd name="connsiteY8" fmla="*/ 364567 h 1557339"/>
                <a:gd name="connsiteX9" fmla="*/ 1028700 w 2305050"/>
                <a:gd name="connsiteY9" fmla="*/ 909639 h 1557339"/>
                <a:gd name="connsiteX10" fmla="*/ 0 w 2305050"/>
                <a:gd name="connsiteY10" fmla="*/ 681039 h 1557339"/>
                <a:gd name="connsiteX11" fmla="*/ 590550 w 2305050"/>
                <a:gd name="connsiteY11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762125 w 2305050"/>
                <a:gd name="connsiteY3" fmla="*/ 871539 h 1557339"/>
                <a:gd name="connsiteX4" fmla="*/ 2047875 w 2305050"/>
                <a:gd name="connsiteY4" fmla="*/ 395289 h 1557339"/>
                <a:gd name="connsiteX5" fmla="*/ 1597007 w 2305050"/>
                <a:gd name="connsiteY5" fmla="*/ 370953 h 1557339"/>
                <a:gd name="connsiteX6" fmla="*/ 1537710 w 2305050"/>
                <a:gd name="connsiteY6" fmla="*/ 878035 h 1557339"/>
                <a:gd name="connsiteX7" fmla="*/ 1195910 w 2305050"/>
                <a:gd name="connsiteY7" fmla="*/ 17428 h 1557339"/>
                <a:gd name="connsiteX8" fmla="*/ 521783 w 2305050"/>
                <a:gd name="connsiteY8" fmla="*/ 364567 h 1557339"/>
                <a:gd name="connsiteX9" fmla="*/ 1028700 w 2305050"/>
                <a:gd name="connsiteY9" fmla="*/ 909639 h 1557339"/>
                <a:gd name="connsiteX10" fmla="*/ 0 w 2305050"/>
                <a:gd name="connsiteY10" fmla="*/ 681039 h 1557339"/>
                <a:gd name="connsiteX11" fmla="*/ 590550 w 2305050"/>
                <a:gd name="connsiteY11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762125 w 2305050"/>
                <a:gd name="connsiteY3" fmla="*/ 871539 h 1557339"/>
                <a:gd name="connsiteX4" fmla="*/ 2047875 w 2305050"/>
                <a:gd name="connsiteY4" fmla="*/ 395289 h 1557339"/>
                <a:gd name="connsiteX5" fmla="*/ 1597007 w 2305050"/>
                <a:gd name="connsiteY5" fmla="*/ 370953 h 1557339"/>
                <a:gd name="connsiteX6" fmla="*/ 1537710 w 2305050"/>
                <a:gd name="connsiteY6" fmla="*/ 878035 h 1557339"/>
                <a:gd name="connsiteX7" fmla="*/ 1195910 w 2305050"/>
                <a:gd name="connsiteY7" fmla="*/ 17428 h 1557339"/>
                <a:gd name="connsiteX8" fmla="*/ 521783 w 2305050"/>
                <a:gd name="connsiteY8" fmla="*/ 364567 h 1557339"/>
                <a:gd name="connsiteX9" fmla="*/ 1028700 w 2305050"/>
                <a:gd name="connsiteY9" fmla="*/ 909639 h 1557339"/>
                <a:gd name="connsiteX10" fmla="*/ 0 w 2305050"/>
                <a:gd name="connsiteY10" fmla="*/ 681039 h 1557339"/>
                <a:gd name="connsiteX11" fmla="*/ 590550 w 2305050"/>
                <a:gd name="connsiteY11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762125 w 2305050"/>
                <a:gd name="connsiteY3" fmla="*/ 871539 h 1557339"/>
                <a:gd name="connsiteX4" fmla="*/ 2047875 w 2305050"/>
                <a:gd name="connsiteY4" fmla="*/ 395289 h 1557339"/>
                <a:gd name="connsiteX5" fmla="*/ 1597007 w 2305050"/>
                <a:gd name="connsiteY5" fmla="*/ 370953 h 1557339"/>
                <a:gd name="connsiteX6" fmla="*/ 1537710 w 2305050"/>
                <a:gd name="connsiteY6" fmla="*/ 878035 h 1557339"/>
                <a:gd name="connsiteX7" fmla="*/ 1195910 w 2305050"/>
                <a:gd name="connsiteY7" fmla="*/ 17428 h 1557339"/>
                <a:gd name="connsiteX8" fmla="*/ 521783 w 2305050"/>
                <a:gd name="connsiteY8" fmla="*/ 364567 h 1557339"/>
                <a:gd name="connsiteX9" fmla="*/ 1028700 w 2305050"/>
                <a:gd name="connsiteY9" fmla="*/ 909639 h 1557339"/>
                <a:gd name="connsiteX10" fmla="*/ 0 w 2305050"/>
                <a:gd name="connsiteY10" fmla="*/ 681039 h 1557339"/>
                <a:gd name="connsiteX11" fmla="*/ 590550 w 2305050"/>
                <a:gd name="connsiteY11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762125 w 2305050"/>
                <a:gd name="connsiteY3" fmla="*/ 871539 h 1557339"/>
                <a:gd name="connsiteX4" fmla="*/ 2047875 w 2305050"/>
                <a:gd name="connsiteY4" fmla="*/ 395289 h 1557339"/>
                <a:gd name="connsiteX5" fmla="*/ 1597007 w 2305050"/>
                <a:gd name="connsiteY5" fmla="*/ 370953 h 1557339"/>
                <a:gd name="connsiteX6" fmla="*/ 1537710 w 2305050"/>
                <a:gd name="connsiteY6" fmla="*/ 878035 h 1557339"/>
                <a:gd name="connsiteX7" fmla="*/ 1195910 w 2305050"/>
                <a:gd name="connsiteY7" fmla="*/ 17428 h 1557339"/>
                <a:gd name="connsiteX8" fmla="*/ 521783 w 2305050"/>
                <a:gd name="connsiteY8" fmla="*/ 364567 h 1557339"/>
                <a:gd name="connsiteX9" fmla="*/ 1028700 w 2305050"/>
                <a:gd name="connsiteY9" fmla="*/ 909639 h 1557339"/>
                <a:gd name="connsiteX10" fmla="*/ 0 w 2305050"/>
                <a:gd name="connsiteY10" fmla="*/ 681039 h 1557339"/>
                <a:gd name="connsiteX11" fmla="*/ 590550 w 2305050"/>
                <a:gd name="connsiteY11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762125 w 2305050"/>
                <a:gd name="connsiteY3" fmla="*/ 871539 h 1557339"/>
                <a:gd name="connsiteX4" fmla="*/ 2047875 w 2305050"/>
                <a:gd name="connsiteY4" fmla="*/ 395289 h 1557339"/>
                <a:gd name="connsiteX5" fmla="*/ 1597007 w 2305050"/>
                <a:gd name="connsiteY5" fmla="*/ 370953 h 1557339"/>
                <a:gd name="connsiteX6" fmla="*/ 1537710 w 2305050"/>
                <a:gd name="connsiteY6" fmla="*/ 878035 h 1557339"/>
                <a:gd name="connsiteX7" fmla="*/ 1195910 w 2305050"/>
                <a:gd name="connsiteY7" fmla="*/ 17428 h 1557339"/>
                <a:gd name="connsiteX8" fmla="*/ 521783 w 2305050"/>
                <a:gd name="connsiteY8" fmla="*/ 364567 h 1557339"/>
                <a:gd name="connsiteX9" fmla="*/ 1028700 w 2305050"/>
                <a:gd name="connsiteY9" fmla="*/ 909639 h 1557339"/>
                <a:gd name="connsiteX10" fmla="*/ 0 w 2305050"/>
                <a:gd name="connsiteY10" fmla="*/ 681039 h 1557339"/>
                <a:gd name="connsiteX11" fmla="*/ 590550 w 2305050"/>
                <a:gd name="connsiteY11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762125 w 2305050"/>
                <a:gd name="connsiteY3" fmla="*/ 871539 h 1557339"/>
                <a:gd name="connsiteX4" fmla="*/ 2047875 w 2305050"/>
                <a:gd name="connsiteY4" fmla="*/ 395289 h 1557339"/>
                <a:gd name="connsiteX5" fmla="*/ 1597007 w 2305050"/>
                <a:gd name="connsiteY5" fmla="*/ 370953 h 1557339"/>
                <a:gd name="connsiteX6" fmla="*/ 1537710 w 2305050"/>
                <a:gd name="connsiteY6" fmla="*/ 878035 h 1557339"/>
                <a:gd name="connsiteX7" fmla="*/ 1195910 w 2305050"/>
                <a:gd name="connsiteY7" fmla="*/ 17428 h 1557339"/>
                <a:gd name="connsiteX8" fmla="*/ 521783 w 2305050"/>
                <a:gd name="connsiteY8" fmla="*/ 364567 h 1557339"/>
                <a:gd name="connsiteX9" fmla="*/ 1028700 w 2305050"/>
                <a:gd name="connsiteY9" fmla="*/ 909639 h 1557339"/>
                <a:gd name="connsiteX10" fmla="*/ 0 w 2305050"/>
                <a:gd name="connsiteY10" fmla="*/ 681039 h 1557339"/>
                <a:gd name="connsiteX11" fmla="*/ 590550 w 2305050"/>
                <a:gd name="connsiteY11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762125 w 2305050"/>
                <a:gd name="connsiteY3" fmla="*/ 871539 h 1557339"/>
                <a:gd name="connsiteX4" fmla="*/ 2047875 w 2305050"/>
                <a:gd name="connsiteY4" fmla="*/ 395289 h 1557339"/>
                <a:gd name="connsiteX5" fmla="*/ 1597007 w 2305050"/>
                <a:gd name="connsiteY5" fmla="*/ 370953 h 1557339"/>
                <a:gd name="connsiteX6" fmla="*/ 1537710 w 2305050"/>
                <a:gd name="connsiteY6" fmla="*/ 878035 h 1557339"/>
                <a:gd name="connsiteX7" fmla="*/ 1195910 w 2305050"/>
                <a:gd name="connsiteY7" fmla="*/ 17428 h 1557339"/>
                <a:gd name="connsiteX8" fmla="*/ 521783 w 2305050"/>
                <a:gd name="connsiteY8" fmla="*/ 364567 h 1557339"/>
                <a:gd name="connsiteX9" fmla="*/ 1028700 w 2305050"/>
                <a:gd name="connsiteY9" fmla="*/ 909639 h 1557339"/>
                <a:gd name="connsiteX10" fmla="*/ 0 w 2305050"/>
                <a:gd name="connsiteY10" fmla="*/ 681039 h 1557339"/>
                <a:gd name="connsiteX11" fmla="*/ 590550 w 2305050"/>
                <a:gd name="connsiteY11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846694 w 2305050"/>
                <a:gd name="connsiteY3" fmla="*/ 818683 h 1557339"/>
                <a:gd name="connsiteX4" fmla="*/ 2047875 w 2305050"/>
                <a:gd name="connsiteY4" fmla="*/ 395289 h 1557339"/>
                <a:gd name="connsiteX5" fmla="*/ 1597007 w 2305050"/>
                <a:gd name="connsiteY5" fmla="*/ 370953 h 1557339"/>
                <a:gd name="connsiteX6" fmla="*/ 1537710 w 2305050"/>
                <a:gd name="connsiteY6" fmla="*/ 878035 h 1557339"/>
                <a:gd name="connsiteX7" fmla="*/ 1195910 w 2305050"/>
                <a:gd name="connsiteY7" fmla="*/ 17428 h 1557339"/>
                <a:gd name="connsiteX8" fmla="*/ 521783 w 2305050"/>
                <a:gd name="connsiteY8" fmla="*/ 364567 h 1557339"/>
                <a:gd name="connsiteX9" fmla="*/ 1028700 w 2305050"/>
                <a:gd name="connsiteY9" fmla="*/ 909639 h 1557339"/>
                <a:gd name="connsiteX10" fmla="*/ 0 w 2305050"/>
                <a:gd name="connsiteY10" fmla="*/ 681039 h 1557339"/>
                <a:gd name="connsiteX11" fmla="*/ 590550 w 2305050"/>
                <a:gd name="connsiteY11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846694 w 2305050"/>
                <a:gd name="connsiteY3" fmla="*/ 818683 h 1557339"/>
                <a:gd name="connsiteX4" fmla="*/ 2047875 w 2305050"/>
                <a:gd name="connsiteY4" fmla="*/ 395289 h 1557339"/>
                <a:gd name="connsiteX5" fmla="*/ 1597007 w 2305050"/>
                <a:gd name="connsiteY5" fmla="*/ 370953 h 1557339"/>
                <a:gd name="connsiteX6" fmla="*/ 1537710 w 2305050"/>
                <a:gd name="connsiteY6" fmla="*/ 878035 h 1557339"/>
                <a:gd name="connsiteX7" fmla="*/ 1195910 w 2305050"/>
                <a:gd name="connsiteY7" fmla="*/ 17428 h 1557339"/>
                <a:gd name="connsiteX8" fmla="*/ 521783 w 2305050"/>
                <a:gd name="connsiteY8" fmla="*/ 364567 h 1557339"/>
                <a:gd name="connsiteX9" fmla="*/ 1028700 w 2305050"/>
                <a:gd name="connsiteY9" fmla="*/ 909639 h 1557339"/>
                <a:gd name="connsiteX10" fmla="*/ 0 w 2305050"/>
                <a:gd name="connsiteY10" fmla="*/ 681039 h 1557339"/>
                <a:gd name="connsiteX11" fmla="*/ 590550 w 2305050"/>
                <a:gd name="connsiteY11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846694 w 2305050"/>
                <a:gd name="connsiteY3" fmla="*/ 818683 h 1557339"/>
                <a:gd name="connsiteX4" fmla="*/ 2144446 w 2305050"/>
                <a:gd name="connsiteY4" fmla="*/ 775628 h 1557339"/>
                <a:gd name="connsiteX5" fmla="*/ 2047875 w 2305050"/>
                <a:gd name="connsiteY5" fmla="*/ 395289 h 1557339"/>
                <a:gd name="connsiteX6" fmla="*/ 1597007 w 2305050"/>
                <a:gd name="connsiteY6" fmla="*/ 370953 h 1557339"/>
                <a:gd name="connsiteX7" fmla="*/ 1537710 w 2305050"/>
                <a:gd name="connsiteY7" fmla="*/ 878035 h 1557339"/>
                <a:gd name="connsiteX8" fmla="*/ 1195910 w 2305050"/>
                <a:gd name="connsiteY8" fmla="*/ 17428 h 1557339"/>
                <a:gd name="connsiteX9" fmla="*/ 521783 w 2305050"/>
                <a:gd name="connsiteY9" fmla="*/ 364567 h 1557339"/>
                <a:gd name="connsiteX10" fmla="*/ 1028700 w 2305050"/>
                <a:gd name="connsiteY10" fmla="*/ 909639 h 1557339"/>
                <a:gd name="connsiteX11" fmla="*/ 0 w 2305050"/>
                <a:gd name="connsiteY11" fmla="*/ 681039 h 1557339"/>
                <a:gd name="connsiteX12" fmla="*/ 590550 w 2305050"/>
                <a:gd name="connsiteY12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846694 w 2305050"/>
                <a:gd name="connsiteY3" fmla="*/ 818683 h 1557339"/>
                <a:gd name="connsiteX4" fmla="*/ 2144446 w 2305050"/>
                <a:gd name="connsiteY4" fmla="*/ 775628 h 1557339"/>
                <a:gd name="connsiteX5" fmla="*/ 2047875 w 2305050"/>
                <a:gd name="connsiteY5" fmla="*/ 395289 h 1557339"/>
                <a:gd name="connsiteX6" fmla="*/ 1597007 w 2305050"/>
                <a:gd name="connsiteY6" fmla="*/ 370953 h 1557339"/>
                <a:gd name="connsiteX7" fmla="*/ 1537710 w 2305050"/>
                <a:gd name="connsiteY7" fmla="*/ 878035 h 1557339"/>
                <a:gd name="connsiteX8" fmla="*/ 1195910 w 2305050"/>
                <a:gd name="connsiteY8" fmla="*/ 17428 h 1557339"/>
                <a:gd name="connsiteX9" fmla="*/ 521783 w 2305050"/>
                <a:gd name="connsiteY9" fmla="*/ 364567 h 1557339"/>
                <a:gd name="connsiteX10" fmla="*/ 1028700 w 2305050"/>
                <a:gd name="connsiteY10" fmla="*/ 909639 h 1557339"/>
                <a:gd name="connsiteX11" fmla="*/ 0 w 2305050"/>
                <a:gd name="connsiteY11" fmla="*/ 681039 h 1557339"/>
                <a:gd name="connsiteX12" fmla="*/ 590550 w 2305050"/>
                <a:gd name="connsiteY12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846694 w 2305050"/>
                <a:gd name="connsiteY3" fmla="*/ 818683 h 1557339"/>
                <a:gd name="connsiteX4" fmla="*/ 2144446 w 2305050"/>
                <a:gd name="connsiteY4" fmla="*/ 775628 h 1557339"/>
                <a:gd name="connsiteX5" fmla="*/ 2047875 w 2305050"/>
                <a:gd name="connsiteY5" fmla="*/ 395289 h 1557339"/>
                <a:gd name="connsiteX6" fmla="*/ 1597007 w 2305050"/>
                <a:gd name="connsiteY6" fmla="*/ 370953 h 1557339"/>
                <a:gd name="connsiteX7" fmla="*/ 1537710 w 2305050"/>
                <a:gd name="connsiteY7" fmla="*/ 878035 h 1557339"/>
                <a:gd name="connsiteX8" fmla="*/ 1195910 w 2305050"/>
                <a:gd name="connsiteY8" fmla="*/ 17428 h 1557339"/>
                <a:gd name="connsiteX9" fmla="*/ 521783 w 2305050"/>
                <a:gd name="connsiteY9" fmla="*/ 364567 h 1557339"/>
                <a:gd name="connsiteX10" fmla="*/ 1028700 w 2305050"/>
                <a:gd name="connsiteY10" fmla="*/ 909639 h 1557339"/>
                <a:gd name="connsiteX11" fmla="*/ 0 w 2305050"/>
                <a:gd name="connsiteY11" fmla="*/ 681039 h 1557339"/>
                <a:gd name="connsiteX12" fmla="*/ 590550 w 2305050"/>
                <a:gd name="connsiteY12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846694 w 2305050"/>
                <a:gd name="connsiteY3" fmla="*/ 818683 h 1557339"/>
                <a:gd name="connsiteX4" fmla="*/ 2144446 w 2305050"/>
                <a:gd name="connsiteY4" fmla="*/ 775628 h 1557339"/>
                <a:gd name="connsiteX5" fmla="*/ 2047875 w 2305050"/>
                <a:gd name="connsiteY5" fmla="*/ 395289 h 1557339"/>
                <a:gd name="connsiteX6" fmla="*/ 1597007 w 2305050"/>
                <a:gd name="connsiteY6" fmla="*/ 370953 h 1557339"/>
                <a:gd name="connsiteX7" fmla="*/ 1537710 w 2305050"/>
                <a:gd name="connsiteY7" fmla="*/ 878035 h 1557339"/>
                <a:gd name="connsiteX8" fmla="*/ 1195910 w 2305050"/>
                <a:gd name="connsiteY8" fmla="*/ 17428 h 1557339"/>
                <a:gd name="connsiteX9" fmla="*/ 521783 w 2305050"/>
                <a:gd name="connsiteY9" fmla="*/ 364567 h 1557339"/>
                <a:gd name="connsiteX10" fmla="*/ 1028700 w 2305050"/>
                <a:gd name="connsiteY10" fmla="*/ 909639 h 1557339"/>
                <a:gd name="connsiteX11" fmla="*/ 0 w 2305050"/>
                <a:gd name="connsiteY11" fmla="*/ 681039 h 1557339"/>
                <a:gd name="connsiteX12" fmla="*/ 590550 w 2305050"/>
                <a:gd name="connsiteY12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846694 w 2305050"/>
                <a:gd name="connsiteY3" fmla="*/ 818683 h 1557339"/>
                <a:gd name="connsiteX4" fmla="*/ 2144446 w 2305050"/>
                <a:gd name="connsiteY4" fmla="*/ 775628 h 1557339"/>
                <a:gd name="connsiteX5" fmla="*/ 2047875 w 2305050"/>
                <a:gd name="connsiteY5" fmla="*/ 395289 h 1557339"/>
                <a:gd name="connsiteX6" fmla="*/ 1597007 w 2305050"/>
                <a:gd name="connsiteY6" fmla="*/ 370953 h 1557339"/>
                <a:gd name="connsiteX7" fmla="*/ 1537710 w 2305050"/>
                <a:gd name="connsiteY7" fmla="*/ 878035 h 1557339"/>
                <a:gd name="connsiteX8" fmla="*/ 1195910 w 2305050"/>
                <a:gd name="connsiteY8" fmla="*/ 17428 h 1557339"/>
                <a:gd name="connsiteX9" fmla="*/ 521783 w 2305050"/>
                <a:gd name="connsiteY9" fmla="*/ 364567 h 1557339"/>
                <a:gd name="connsiteX10" fmla="*/ 1028700 w 2305050"/>
                <a:gd name="connsiteY10" fmla="*/ 909639 h 1557339"/>
                <a:gd name="connsiteX11" fmla="*/ 0 w 2305050"/>
                <a:gd name="connsiteY11" fmla="*/ 681039 h 1557339"/>
                <a:gd name="connsiteX12" fmla="*/ 590550 w 2305050"/>
                <a:gd name="connsiteY12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846694 w 2305050"/>
                <a:gd name="connsiteY3" fmla="*/ 818683 h 1557339"/>
                <a:gd name="connsiteX4" fmla="*/ 2144446 w 2305050"/>
                <a:gd name="connsiteY4" fmla="*/ 775628 h 1557339"/>
                <a:gd name="connsiteX5" fmla="*/ 2047875 w 2305050"/>
                <a:gd name="connsiteY5" fmla="*/ 395289 h 1557339"/>
                <a:gd name="connsiteX6" fmla="*/ 1597007 w 2305050"/>
                <a:gd name="connsiteY6" fmla="*/ 370953 h 1557339"/>
                <a:gd name="connsiteX7" fmla="*/ 1537710 w 2305050"/>
                <a:gd name="connsiteY7" fmla="*/ 878035 h 1557339"/>
                <a:gd name="connsiteX8" fmla="*/ 1195910 w 2305050"/>
                <a:gd name="connsiteY8" fmla="*/ 17428 h 1557339"/>
                <a:gd name="connsiteX9" fmla="*/ 521783 w 2305050"/>
                <a:gd name="connsiteY9" fmla="*/ 364567 h 1557339"/>
                <a:gd name="connsiteX10" fmla="*/ 1028700 w 2305050"/>
                <a:gd name="connsiteY10" fmla="*/ 909639 h 1557339"/>
                <a:gd name="connsiteX11" fmla="*/ 0 w 2305050"/>
                <a:gd name="connsiteY11" fmla="*/ 681039 h 1557339"/>
                <a:gd name="connsiteX12" fmla="*/ 590550 w 2305050"/>
                <a:gd name="connsiteY12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846694 w 2305050"/>
                <a:gd name="connsiteY3" fmla="*/ 818683 h 1557339"/>
                <a:gd name="connsiteX4" fmla="*/ 2144446 w 2305050"/>
                <a:gd name="connsiteY4" fmla="*/ 775628 h 1557339"/>
                <a:gd name="connsiteX5" fmla="*/ 2047875 w 2305050"/>
                <a:gd name="connsiteY5" fmla="*/ 395289 h 1557339"/>
                <a:gd name="connsiteX6" fmla="*/ 1597007 w 2305050"/>
                <a:gd name="connsiteY6" fmla="*/ 370953 h 1557339"/>
                <a:gd name="connsiteX7" fmla="*/ 1537710 w 2305050"/>
                <a:gd name="connsiteY7" fmla="*/ 878035 h 1557339"/>
                <a:gd name="connsiteX8" fmla="*/ 1195910 w 2305050"/>
                <a:gd name="connsiteY8" fmla="*/ 17428 h 1557339"/>
                <a:gd name="connsiteX9" fmla="*/ 521783 w 2305050"/>
                <a:gd name="connsiteY9" fmla="*/ 364567 h 1557339"/>
                <a:gd name="connsiteX10" fmla="*/ 1028700 w 2305050"/>
                <a:gd name="connsiteY10" fmla="*/ 909639 h 1557339"/>
                <a:gd name="connsiteX11" fmla="*/ 0 w 2305050"/>
                <a:gd name="connsiteY11" fmla="*/ 681039 h 1557339"/>
                <a:gd name="connsiteX12" fmla="*/ 590550 w 2305050"/>
                <a:gd name="connsiteY12" fmla="*/ 1557339 h 1557339"/>
                <a:gd name="connsiteX0" fmla="*/ 590550 w 2388539"/>
                <a:gd name="connsiteY0" fmla="*/ 1557339 h 1557339"/>
                <a:gd name="connsiteX1" fmla="*/ 1952625 w 2388539"/>
                <a:gd name="connsiteY1" fmla="*/ 1490664 h 1557339"/>
                <a:gd name="connsiteX2" fmla="*/ 2388539 w 2388539"/>
                <a:gd name="connsiteY2" fmla="*/ 1017065 h 1557339"/>
                <a:gd name="connsiteX3" fmla="*/ 1846694 w 2388539"/>
                <a:gd name="connsiteY3" fmla="*/ 818683 h 1557339"/>
                <a:gd name="connsiteX4" fmla="*/ 2144446 w 2388539"/>
                <a:gd name="connsiteY4" fmla="*/ 775628 h 1557339"/>
                <a:gd name="connsiteX5" fmla="*/ 2047875 w 2388539"/>
                <a:gd name="connsiteY5" fmla="*/ 395289 h 1557339"/>
                <a:gd name="connsiteX6" fmla="*/ 1597007 w 2388539"/>
                <a:gd name="connsiteY6" fmla="*/ 370953 h 1557339"/>
                <a:gd name="connsiteX7" fmla="*/ 1537710 w 2388539"/>
                <a:gd name="connsiteY7" fmla="*/ 878035 h 1557339"/>
                <a:gd name="connsiteX8" fmla="*/ 1195910 w 2388539"/>
                <a:gd name="connsiteY8" fmla="*/ 17428 h 1557339"/>
                <a:gd name="connsiteX9" fmla="*/ 521783 w 2388539"/>
                <a:gd name="connsiteY9" fmla="*/ 364567 h 1557339"/>
                <a:gd name="connsiteX10" fmla="*/ 1028700 w 2388539"/>
                <a:gd name="connsiteY10" fmla="*/ 909639 h 1557339"/>
                <a:gd name="connsiteX11" fmla="*/ 0 w 2388539"/>
                <a:gd name="connsiteY11" fmla="*/ 681039 h 1557339"/>
                <a:gd name="connsiteX12" fmla="*/ 590550 w 2388539"/>
                <a:gd name="connsiteY12" fmla="*/ 1557339 h 1557339"/>
                <a:gd name="connsiteX0" fmla="*/ 590550 w 2388539"/>
                <a:gd name="connsiteY0" fmla="*/ 1557339 h 1557339"/>
                <a:gd name="connsiteX1" fmla="*/ 1952625 w 2388539"/>
                <a:gd name="connsiteY1" fmla="*/ 1490664 h 1557339"/>
                <a:gd name="connsiteX2" fmla="*/ 2388539 w 2388539"/>
                <a:gd name="connsiteY2" fmla="*/ 1017065 h 1557339"/>
                <a:gd name="connsiteX3" fmla="*/ 1846694 w 2388539"/>
                <a:gd name="connsiteY3" fmla="*/ 818683 h 1557339"/>
                <a:gd name="connsiteX4" fmla="*/ 2144446 w 2388539"/>
                <a:gd name="connsiteY4" fmla="*/ 775628 h 1557339"/>
                <a:gd name="connsiteX5" fmla="*/ 2047875 w 2388539"/>
                <a:gd name="connsiteY5" fmla="*/ 395289 h 1557339"/>
                <a:gd name="connsiteX6" fmla="*/ 1597007 w 2388539"/>
                <a:gd name="connsiteY6" fmla="*/ 370953 h 1557339"/>
                <a:gd name="connsiteX7" fmla="*/ 1537710 w 2388539"/>
                <a:gd name="connsiteY7" fmla="*/ 878035 h 1557339"/>
                <a:gd name="connsiteX8" fmla="*/ 1195910 w 2388539"/>
                <a:gd name="connsiteY8" fmla="*/ 17428 h 1557339"/>
                <a:gd name="connsiteX9" fmla="*/ 521783 w 2388539"/>
                <a:gd name="connsiteY9" fmla="*/ 364567 h 1557339"/>
                <a:gd name="connsiteX10" fmla="*/ 1028700 w 2388539"/>
                <a:gd name="connsiteY10" fmla="*/ 909639 h 1557339"/>
                <a:gd name="connsiteX11" fmla="*/ 0 w 2388539"/>
                <a:gd name="connsiteY11" fmla="*/ 681039 h 1557339"/>
                <a:gd name="connsiteX12" fmla="*/ 590550 w 2388539"/>
                <a:gd name="connsiteY12" fmla="*/ 1557339 h 1557339"/>
                <a:gd name="connsiteX0" fmla="*/ 590550 w 2384564"/>
                <a:gd name="connsiteY0" fmla="*/ 1557339 h 1557339"/>
                <a:gd name="connsiteX1" fmla="*/ 1952625 w 2384564"/>
                <a:gd name="connsiteY1" fmla="*/ 1490664 h 1557339"/>
                <a:gd name="connsiteX2" fmla="*/ 2384564 w 2384564"/>
                <a:gd name="connsiteY2" fmla="*/ 1040919 h 1557339"/>
                <a:gd name="connsiteX3" fmla="*/ 1846694 w 2384564"/>
                <a:gd name="connsiteY3" fmla="*/ 818683 h 1557339"/>
                <a:gd name="connsiteX4" fmla="*/ 2144446 w 2384564"/>
                <a:gd name="connsiteY4" fmla="*/ 775628 h 1557339"/>
                <a:gd name="connsiteX5" fmla="*/ 2047875 w 2384564"/>
                <a:gd name="connsiteY5" fmla="*/ 395289 h 1557339"/>
                <a:gd name="connsiteX6" fmla="*/ 1597007 w 2384564"/>
                <a:gd name="connsiteY6" fmla="*/ 370953 h 1557339"/>
                <a:gd name="connsiteX7" fmla="*/ 1537710 w 2384564"/>
                <a:gd name="connsiteY7" fmla="*/ 878035 h 1557339"/>
                <a:gd name="connsiteX8" fmla="*/ 1195910 w 2384564"/>
                <a:gd name="connsiteY8" fmla="*/ 17428 h 1557339"/>
                <a:gd name="connsiteX9" fmla="*/ 521783 w 2384564"/>
                <a:gd name="connsiteY9" fmla="*/ 364567 h 1557339"/>
                <a:gd name="connsiteX10" fmla="*/ 1028700 w 2384564"/>
                <a:gd name="connsiteY10" fmla="*/ 909639 h 1557339"/>
                <a:gd name="connsiteX11" fmla="*/ 0 w 2384564"/>
                <a:gd name="connsiteY11" fmla="*/ 681039 h 1557339"/>
                <a:gd name="connsiteX12" fmla="*/ 590550 w 2384564"/>
                <a:gd name="connsiteY12" fmla="*/ 1557339 h 1557339"/>
                <a:gd name="connsiteX0" fmla="*/ 590550 w 2384564"/>
                <a:gd name="connsiteY0" fmla="*/ 1557339 h 1557339"/>
                <a:gd name="connsiteX1" fmla="*/ 1952625 w 2384564"/>
                <a:gd name="connsiteY1" fmla="*/ 1490664 h 1557339"/>
                <a:gd name="connsiteX2" fmla="*/ 2384564 w 2384564"/>
                <a:gd name="connsiteY2" fmla="*/ 1040919 h 1557339"/>
                <a:gd name="connsiteX3" fmla="*/ 1846694 w 2384564"/>
                <a:gd name="connsiteY3" fmla="*/ 818683 h 1557339"/>
                <a:gd name="connsiteX4" fmla="*/ 2144446 w 2384564"/>
                <a:gd name="connsiteY4" fmla="*/ 775628 h 1557339"/>
                <a:gd name="connsiteX5" fmla="*/ 2047875 w 2384564"/>
                <a:gd name="connsiteY5" fmla="*/ 395289 h 1557339"/>
                <a:gd name="connsiteX6" fmla="*/ 1597007 w 2384564"/>
                <a:gd name="connsiteY6" fmla="*/ 370953 h 1557339"/>
                <a:gd name="connsiteX7" fmla="*/ 1537710 w 2384564"/>
                <a:gd name="connsiteY7" fmla="*/ 878035 h 1557339"/>
                <a:gd name="connsiteX8" fmla="*/ 1195910 w 2384564"/>
                <a:gd name="connsiteY8" fmla="*/ 17428 h 1557339"/>
                <a:gd name="connsiteX9" fmla="*/ 521783 w 2384564"/>
                <a:gd name="connsiteY9" fmla="*/ 364567 h 1557339"/>
                <a:gd name="connsiteX10" fmla="*/ 1028700 w 2384564"/>
                <a:gd name="connsiteY10" fmla="*/ 909639 h 1557339"/>
                <a:gd name="connsiteX11" fmla="*/ 0 w 2384564"/>
                <a:gd name="connsiteY11" fmla="*/ 681039 h 1557339"/>
                <a:gd name="connsiteX12" fmla="*/ 590550 w 2384564"/>
                <a:gd name="connsiteY12" fmla="*/ 1557339 h 1557339"/>
                <a:gd name="connsiteX0" fmla="*/ 590550 w 2384564"/>
                <a:gd name="connsiteY0" fmla="*/ 1557339 h 1557339"/>
                <a:gd name="connsiteX1" fmla="*/ 1952625 w 2384564"/>
                <a:gd name="connsiteY1" fmla="*/ 1490664 h 1557339"/>
                <a:gd name="connsiteX2" fmla="*/ 2384564 w 2384564"/>
                <a:gd name="connsiteY2" fmla="*/ 1040919 h 1557339"/>
                <a:gd name="connsiteX3" fmla="*/ 1846694 w 2384564"/>
                <a:gd name="connsiteY3" fmla="*/ 818683 h 1557339"/>
                <a:gd name="connsiteX4" fmla="*/ 2144446 w 2384564"/>
                <a:gd name="connsiteY4" fmla="*/ 775628 h 1557339"/>
                <a:gd name="connsiteX5" fmla="*/ 2047875 w 2384564"/>
                <a:gd name="connsiteY5" fmla="*/ 395289 h 1557339"/>
                <a:gd name="connsiteX6" fmla="*/ 1597007 w 2384564"/>
                <a:gd name="connsiteY6" fmla="*/ 370953 h 1557339"/>
                <a:gd name="connsiteX7" fmla="*/ 1537710 w 2384564"/>
                <a:gd name="connsiteY7" fmla="*/ 878035 h 1557339"/>
                <a:gd name="connsiteX8" fmla="*/ 1195910 w 2384564"/>
                <a:gd name="connsiteY8" fmla="*/ 17428 h 1557339"/>
                <a:gd name="connsiteX9" fmla="*/ 521783 w 2384564"/>
                <a:gd name="connsiteY9" fmla="*/ 364567 h 1557339"/>
                <a:gd name="connsiteX10" fmla="*/ 1028700 w 2384564"/>
                <a:gd name="connsiteY10" fmla="*/ 909639 h 1557339"/>
                <a:gd name="connsiteX11" fmla="*/ 0 w 2384564"/>
                <a:gd name="connsiteY11" fmla="*/ 681039 h 1557339"/>
                <a:gd name="connsiteX12" fmla="*/ 590550 w 2384564"/>
                <a:gd name="connsiteY12" fmla="*/ 1557339 h 1557339"/>
                <a:gd name="connsiteX0" fmla="*/ 590550 w 2389712"/>
                <a:gd name="connsiteY0" fmla="*/ 1557339 h 1557339"/>
                <a:gd name="connsiteX1" fmla="*/ 1952625 w 2389712"/>
                <a:gd name="connsiteY1" fmla="*/ 1490664 h 1557339"/>
                <a:gd name="connsiteX2" fmla="*/ 2384564 w 2389712"/>
                <a:gd name="connsiteY2" fmla="*/ 1040919 h 1557339"/>
                <a:gd name="connsiteX3" fmla="*/ 1846694 w 2389712"/>
                <a:gd name="connsiteY3" fmla="*/ 818683 h 1557339"/>
                <a:gd name="connsiteX4" fmla="*/ 2144446 w 2389712"/>
                <a:gd name="connsiteY4" fmla="*/ 775628 h 1557339"/>
                <a:gd name="connsiteX5" fmla="*/ 2047875 w 2389712"/>
                <a:gd name="connsiteY5" fmla="*/ 395289 h 1557339"/>
                <a:gd name="connsiteX6" fmla="*/ 1597007 w 2389712"/>
                <a:gd name="connsiteY6" fmla="*/ 370953 h 1557339"/>
                <a:gd name="connsiteX7" fmla="*/ 1537710 w 2389712"/>
                <a:gd name="connsiteY7" fmla="*/ 878035 h 1557339"/>
                <a:gd name="connsiteX8" fmla="*/ 1195910 w 2389712"/>
                <a:gd name="connsiteY8" fmla="*/ 17428 h 1557339"/>
                <a:gd name="connsiteX9" fmla="*/ 521783 w 2389712"/>
                <a:gd name="connsiteY9" fmla="*/ 364567 h 1557339"/>
                <a:gd name="connsiteX10" fmla="*/ 1028700 w 2389712"/>
                <a:gd name="connsiteY10" fmla="*/ 909639 h 1557339"/>
                <a:gd name="connsiteX11" fmla="*/ 0 w 2389712"/>
                <a:gd name="connsiteY11" fmla="*/ 681039 h 1557339"/>
                <a:gd name="connsiteX12" fmla="*/ 590550 w 2389712"/>
                <a:gd name="connsiteY12" fmla="*/ 1557339 h 1557339"/>
                <a:gd name="connsiteX0" fmla="*/ 590550 w 2389712"/>
                <a:gd name="connsiteY0" fmla="*/ 1557339 h 1557339"/>
                <a:gd name="connsiteX1" fmla="*/ 1952625 w 2389712"/>
                <a:gd name="connsiteY1" fmla="*/ 1490664 h 1557339"/>
                <a:gd name="connsiteX2" fmla="*/ 2384564 w 2389712"/>
                <a:gd name="connsiteY2" fmla="*/ 1040919 h 1557339"/>
                <a:gd name="connsiteX3" fmla="*/ 1846694 w 2389712"/>
                <a:gd name="connsiteY3" fmla="*/ 818683 h 1557339"/>
                <a:gd name="connsiteX4" fmla="*/ 2144446 w 2389712"/>
                <a:gd name="connsiteY4" fmla="*/ 775628 h 1557339"/>
                <a:gd name="connsiteX5" fmla="*/ 2047875 w 2389712"/>
                <a:gd name="connsiteY5" fmla="*/ 395289 h 1557339"/>
                <a:gd name="connsiteX6" fmla="*/ 1597007 w 2389712"/>
                <a:gd name="connsiteY6" fmla="*/ 370953 h 1557339"/>
                <a:gd name="connsiteX7" fmla="*/ 1537710 w 2389712"/>
                <a:gd name="connsiteY7" fmla="*/ 878035 h 1557339"/>
                <a:gd name="connsiteX8" fmla="*/ 1195910 w 2389712"/>
                <a:gd name="connsiteY8" fmla="*/ 17428 h 1557339"/>
                <a:gd name="connsiteX9" fmla="*/ 521783 w 2389712"/>
                <a:gd name="connsiteY9" fmla="*/ 364567 h 1557339"/>
                <a:gd name="connsiteX10" fmla="*/ 1028700 w 2389712"/>
                <a:gd name="connsiteY10" fmla="*/ 909639 h 1557339"/>
                <a:gd name="connsiteX11" fmla="*/ 0 w 2389712"/>
                <a:gd name="connsiteY11" fmla="*/ 681039 h 1557339"/>
                <a:gd name="connsiteX12" fmla="*/ 590550 w 2389712"/>
                <a:gd name="connsiteY12" fmla="*/ 1557339 h 1557339"/>
                <a:gd name="connsiteX0" fmla="*/ 590550 w 2389712"/>
                <a:gd name="connsiteY0" fmla="*/ 1557339 h 1557339"/>
                <a:gd name="connsiteX1" fmla="*/ 1952625 w 2389712"/>
                <a:gd name="connsiteY1" fmla="*/ 1490664 h 1557339"/>
                <a:gd name="connsiteX2" fmla="*/ 2384564 w 2389712"/>
                <a:gd name="connsiteY2" fmla="*/ 1040919 h 1557339"/>
                <a:gd name="connsiteX3" fmla="*/ 1846694 w 2389712"/>
                <a:gd name="connsiteY3" fmla="*/ 818683 h 1557339"/>
                <a:gd name="connsiteX4" fmla="*/ 2144446 w 2389712"/>
                <a:gd name="connsiteY4" fmla="*/ 775628 h 1557339"/>
                <a:gd name="connsiteX5" fmla="*/ 2047875 w 2389712"/>
                <a:gd name="connsiteY5" fmla="*/ 395289 h 1557339"/>
                <a:gd name="connsiteX6" fmla="*/ 1597007 w 2389712"/>
                <a:gd name="connsiteY6" fmla="*/ 370953 h 1557339"/>
                <a:gd name="connsiteX7" fmla="*/ 1537710 w 2389712"/>
                <a:gd name="connsiteY7" fmla="*/ 878035 h 1557339"/>
                <a:gd name="connsiteX8" fmla="*/ 1195910 w 2389712"/>
                <a:gd name="connsiteY8" fmla="*/ 17428 h 1557339"/>
                <a:gd name="connsiteX9" fmla="*/ 521783 w 2389712"/>
                <a:gd name="connsiteY9" fmla="*/ 364567 h 1557339"/>
                <a:gd name="connsiteX10" fmla="*/ 1028700 w 2389712"/>
                <a:gd name="connsiteY10" fmla="*/ 909639 h 1557339"/>
                <a:gd name="connsiteX11" fmla="*/ 0 w 2389712"/>
                <a:gd name="connsiteY11" fmla="*/ 681039 h 1557339"/>
                <a:gd name="connsiteX12" fmla="*/ 590550 w 2389712"/>
                <a:gd name="connsiteY12" fmla="*/ 1557339 h 1557339"/>
                <a:gd name="connsiteX0" fmla="*/ 590550 w 2389712"/>
                <a:gd name="connsiteY0" fmla="*/ 1557339 h 1557339"/>
                <a:gd name="connsiteX1" fmla="*/ 1952625 w 2389712"/>
                <a:gd name="connsiteY1" fmla="*/ 1490664 h 1557339"/>
                <a:gd name="connsiteX2" fmla="*/ 2384564 w 2389712"/>
                <a:gd name="connsiteY2" fmla="*/ 1040919 h 1557339"/>
                <a:gd name="connsiteX3" fmla="*/ 1846694 w 2389712"/>
                <a:gd name="connsiteY3" fmla="*/ 818683 h 1557339"/>
                <a:gd name="connsiteX4" fmla="*/ 2144446 w 2389712"/>
                <a:gd name="connsiteY4" fmla="*/ 775628 h 1557339"/>
                <a:gd name="connsiteX5" fmla="*/ 2047875 w 2389712"/>
                <a:gd name="connsiteY5" fmla="*/ 395289 h 1557339"/>
                <a:gd name="connsiteX6" fmla="*/ 1597007 w 2389712"/>
                <a:gd name="connsiteY6" fmla="*/ 370953 h 1557339"/>
                <a:gd name="connsiteX7" fmla="*/ 1537710 w 2389712"/>
                <a:gd name="connsiteY7" fmla="*/ 878035 h 1557339"/>
                <a:gd name="connsiteX8" fmla="*/ 1195910 w 2389712"/>
                <a:gd name="connsiteY8" fmla="*/ 17428 h 1557339"/>
                <a:gd name="connsiteX9" fmla="*/ 521783 w 2389712"/>
                <a:gd name="connsiteY9" fmla="*/ 364567 h 1557339"/>
                <a:gd name="connsiteX10" fmla="*/ 1028700 w 2389712"/>
                <a:gd name="connsiteY10" fmla="*/ 909639 h 1557339"/>
                <a:gd name="connsiteX11" fmla="*/ 0 w 2389712"/>
                <a:gd name="connsiteY11" fmla="*/ 681039 h 1557339"/>
                <a:gd name="connsiteX12" fmla="*/ 590550 w 2389712"/>
                <a:gd name="connsiteY12" fmla="*/ 1557339 h 1557339"/>
                <a:gd name="connsiteX0" fmla="*/ 590550 w 2389822"/>
                <a:gd name="connsiteY0" fmla="*/ 1557339 h 1557339"/>
                <a:gd name="connsiteX1" fmla="*/ 1960576 w 2389822"/>
                <a:gd name="connsiteY1" fmla="*/ 1510542 h 1557339"/>
                <a:gd name="connsiteX2" fmla="*/ 2384564 w 2389822"/>
                <a:gd name="connsiteY2" fmla="*/ 1040919 h 1557339"/>
                <a:gd name="connsiteX3" fmla="*/ 1846694 w 2389822"/>
                <a:gd name="connsiteY3" fmla="*/ 818683 h 1557339"/>
                <a:gd name="connsiteX4" fmla="*/ 2144446 w 2389822"/>
                <a:gd name="connsiteY4" fmla="*/ 775628 h 1557339"/>
                <a:gd name="connsiteX5" fmla="*/ 2047875 w 2389822"/>
                <a:gd name="connsiteY5" fmla="*/ 395289 h 1557339"/>
                <a:gd name="connsiteX6" fmla="*/ 1597007 w 2389822"/>
                <a:gd name="connsiteY6" fmla="*/ 370953 h 1557339"/>
                <a:gd name="connsiteX7" fmla="*/ 1537710 w 2389822"/>
                <a:gd name="connsiteY7" fmla="*/ 878035 h 1557339"/>
                <a:gd name="connsiteX8" fmla="*/ 1195910 w 2389822"/>
                <a:gd name="connsiteY8" fmla="*/ 17428 h 1557339"/>
                <a:gd name="connsiteX9" fmla="*/ 521783 w 2389822"/>
                <a:gd name="connsiteY9" fmla="*/ 364567 h 1557339"/>
                <a:gd name="connsiteX10" fmla="*/ 1028700 w 2389822"/>
                <a:gd name="connsiteY10" fmla="*/ 909639 h 1557339"/>
                <a:gd name="connsiteX11" fmla="*/ 0 w 2389822"/>
                <a:gd name="connsiteY11" fmla="*/ 681039 h 1557339"/>
                <a:gd name="connsiteX12" fmla="*/ 590550 w 2389822"/>
                <a:gd name="connsiteY12" fmla="*/ 1557339 h 1557339"/>
                <a:gd name="connsiteX0" fmla="*/ 590550 w 2396855"/>
                <a:gd name="connsiteY0" fmla="*/ 1557339 h 1557339"/>
                <a:gd name="connsiteX1" fmla="*/ 1960576 w 2396855"/>
                <a:gd name="connsiteY1" fmla="*/ 1510542 h 1557339"/>
                <a:gd name="connsiteX2" fmla="*/ 2384564 w 2396855"/>
                <a:gd name="connsiteY2" fmla="*/ 1040919 h 1557339"/>
                <a:gd name="connsiteX3" fmla="*/ 1846694 w 2396855"/>
                <a:gd name="connsiteY3" fmla="*/ 818683 h 1557339"/>
                <a:gd name="connsiteX4" fmla="*/ 2144446 w 2396855"/>
                <a:gd name="connsiteY4" fmla="*/ 775628 h 1557339"/>
                <a:gd name="connsiteX5" fmla="*/ 2047875 w 2396855"/>
                <a:gd name="connsiteY5" fmla="*/ 395289 h 1557339"/>
                <a:gd name="connsiteX6" fmla="*/ 1597007 w 2396855"/>
                <a:gd name="connsiteY6" fmla="*/ 370953 h 1557339"/>
                <a:gd name="connsiteX7" fmla="*/ 1537710 w 2396855"/>
                <a:gd name="connsiteY7" fmla="*/ 878035 h 1557339"/>
                <a:gd name="connsiteX8" fmla="*/ 1195910 w 2396855"/>
                <a:gd name="connsiteY8" fmla="*/ 17428 h 1557339"/>
                <a:gd name="connsiteX9" fmla="*/ 521783 w 2396855"/>
                <a:gd name="connsiteY9" fmla="*/ 364567 h 1557339"/>
                <a:gd name="connsiteX10" fmla="*/ 1028700 w 2396855"/>
                <a:gd name="connsiteY10" fmla="*/ 909639 h 1557339"/>
                <a:gd name="connsiteX11" fmla="*/ 0 w 2396855"/>
                <a:gd name="connsiteY11" fmla="*/ 681039 h 1557339"/>
                <a:gd name="connsiteX12" fmla="*/ 590550 w 2396855"/>
                <a:gd name="connsiteY12" fmla="*/ 1557339 h 1557339"/>
                <a:gd name="connsiteX0" fmla="*/ 590550 w 2396855"/>
                <a:gd name="connsiteY0" fmla="*/ 1513607 h 1513607"/>
                <a:gd name="connsiteX1" fmla="*/ 1960576 w 2396855"/>
                <a:gd name="connsiteY1" fmla="*/ 1510542 h 1513607"/>
                <a:gd name="connsiteX2" fmla="*/ 2384564 w 2396855"/>
                <a:gd name="connsiteY2" fmla="*/ 1040919 h 1513607"/>
                <a:gd name="connsiteX3" fmla="*/ 1846694 w 2396855"/>
                <a:gd name="connsiteY3" fmla="*/ 818683 h 1513607"/>
                <a:gd name="connsiteX4" fmla="*/ 2144446 w 2396855"/>
                <a:gd name="connsiteY4" fmla="*/ 775628 h 1513607"/>
                <a:gd name="connsiteX5" fmla="*/ 2047875 w 2396855"/>
                <a:gd name="connsiteY5" fmla="*/ 395289 h 1513607"/>
                <a:gd name="connsiteX6" fmla="*/ 1597007 w 2396855"/>
                <a:gd name="connsiteY6" fmla="*/ 370953 h 1513607"/>
                <a:gd name="connsiteX7" fmla="*/ 1537710 w 2396855"/>
                <a:gd name="connsiteY7" fmla="*/ 878035 h 1513607"/>
                <a:gd name="connsiteX8" fmla="*/ 1195910 w 2396855"/>
                <a:gd name="connsiteY8" fmla="*/ 17428 h 1513607"/>
                <a:gd name="connsiteX9" fmla="*/ 521783 w 2396855"/>
                <a:gd name="connsiteY9" fmla="*/ 364567 h 1513607"/>
                <a:gd name="connsiteX10" fmla="*/ 1028700 w 2396855"/>
                <a:gd name="connsiteY10" fmla="*/ 909639 h 1513607"/>
                <a:gd name="connsiteX11" fmla="*/ 0 w 2396855"/>
                <a:gd name="connsiteY11" fmla="*/ 681039 h 1513607"/>
                <a:gd name="connsiteX12" fmla="*/ 590550 w 2396855"/>
                <a:gd name="connsiteY12" fmla="*/ 1513607 h 1513607"/>
                <a:gd name="connsiteX0" fmla="*/ 602477 w 2396855"/>
                <a:gd name="connsiteY0" fmla="*/ 1517583 h 1517583"/>
                <a:gd name="connsiteX1" fmla="*/ 1960576 w 2396855"/>
                <a:gd name="connsiteY1" fmla="*/ 1510542 h 1517583"/>
                <a:gd name="connsiteX2" fmla="*/ 2384564 w 2396855"/>
                <a:gd name="connsiteY2" fmla="*/ 1040919 h 1517583"/>
                <a:gd name="connsiteX3" fmla="*/ 1846694 w 2396855"/>
                <a:gd name="connsiteY3" fmla="*/ 818683 h 1517583"/>
                <a:gd name="connsiteX4" fmla="*/ 2144446 w 2396855"/>
                <a:gd name="connsiteY4" fmla="*/ 775628 h 1517583"/>
                <a:gd name="connsiteX5" fmla="*/ 2047875 w 2396855"/>
                <a:gd name="connsiteY5" fmla="*/ 395289 h 1517583"/>
                <a:gd name="connsiteX6" fmla="*/ 1597007 w 2396855"/>
                <a:gd name="connsiteY6" fmla="*/ 370953 h 1517583"/>
                <a:gd name="connsiteX7" fmla="*/ 1537710 w 2396855"/>
                <a:gd name="connsiteY7" fmla="*/ 878035 h 1517583"/>
                <a:gd name="connsiteX8" fmla="*/ 1195910 w 2396855"/>
                <a:gd name="connsiteY8" fmla="*/ 17428 h 1517583"/>
                <a:gd name="connsiteX9" fmla="*/ 521783 w 2396855"/>
                <a:gd name="connsiteY9" fmla="*/ 364567 h 1517583"/>
                <a:gd name="connsiteX10" fmla="*/ 1028700 w 2396855"/>
                <a:gd name="connsiteY10" fmla="*/ 909639 h 1517583"/>
                <a:gd name="connsiteX11" fmla="*/ 0 w 2396855"/>
                <a:gd name="connsiteY11" fmla="*/ 681039 h 1517583"/>
                <a:gd name="connsiteX12" fmla="*/ 602477 w 2396855"/>
                <a:gd name="connsiteY12" fmla="*/ 1517583 h 1517583"/>
                <a:gd name="connsiteX0" fmla="*/ 602477 w 2396855"/>
                <a:gd name="connsiteY0" fmla="*/ 1517583 h 1517583"/>
                <a:gd name="connsiteX1" fmla="*/ 1960576 w 2396855"/>
                <a:gd name="connsiteY1" fmla="*/ 1510542 h 1517583"/>
                <a:gd name="connsiteX2" fmla="*/ 2384564 w 2396855"/>
                <a:gd name="connsiteY2" fmla="*/ 1040919 h 1517583"/>
                <a:gd name="connsiteX3" fmla="*/ 1846694 w 2396855"/>
                <a:gd name="connsiteY3" fmla="*/ 818683 h 1517583"/>
                <a:gd name="connsiteX4" fmla="*/ 2144446 w 2396855"/>
                <a:gd name="connsiteY4" fmla="*/ 775628 h 1517583"/>
                <a:gd name="connsiteX5" fmla="*/ 2047875 w 2396855"/>
                <a:gd name="connsiteY5" fmla="*/ 395289 h 1517583"/>
                <a:gd name="connsiteX6" fmla="*/ 1597007 w 2396855"/>
                <a:gd name="connsiteY6" fmla="*/ 370953 h 1517583"/>
                <a:gd name="connsiteX7" fmla="*/ 1537710 w 2396855"/>
                <a:gd name="connsiteY7" fmla="*/ 878035 h 1517583"/>
                <a:gd name="connsiteX8" fmla="*/ 1195910 w 2396855"/>
                <a:gd name="connsiteY8" fmla="*/ 17428 h 1517583"/>
                <a:gd name="connsiteX9" fmla="*/ 521783 w 2396855"/>
                <a:gd name="connsiteY9" fmla="*/ 364567 h 1517583"/>
                <a:gd name="connsiteX10" fmla="*/ 1028700 w 2396855"/>
                <a:gd name="connsiteY10" fmla="*/ 909639 h 1517583"/>
                <a:gd name="connsiteX11" fmla="*/ 0 w 2396855"/>
                <a:gd name="connsiteY11" fmla="*/ 681039 h 1517583"/>
                <a:gd name="connsiteX12" fmla="*/ 602477 w 2396855"/>
                <a:gd name="connsiteY12" fmla="*/ 1517583 h 1517583"/>
                <a:gd name="connsiteX0" fmla="*/ 622355 w 2416733"/>
                <a:gd name="connsiteY0" fmla="*/ 1517583 h 1517583"/>
                <a:gd name="connsiteX1" fmla="*/ 1980454 w 2416733"/>
                <a:gd name="connsiteY1" fmla="*/ 1510542 h 1517583"/>
                <a:gd name="connsiteX2" fmla="*/ 2404442 w 2416733"/>
                <a:gd name="connsiteY2" fmla="*/ 1040919 h 1517583"/>
                <a:gd name="connsiteX3" fmla="*/ 1866572 w 2416733"/>
                <a:gd name="connsiteY3" fmla="*/ 818683 h 1517583"/>
                <a:gd name="connsiteX4" fmla="*/ 2164324 w 2416733"/>
                <a:gd name="connsiteY4" fmla="*/ 775628 h 1517583"/>
                <a:gd name="connsiteX5" fmla="*/ 2067753 w 2416733"/>
                <a:gd name="connsiteY5" fmla="*/ 395289 h 1517583"/>
                <a:gd name="connsiteX6" fmla="*/ 1616885 w 2416733"/>
                <a:gd name="connsiteY6" fmla="*/ 370953 h 1517583"/>
                <a:gd name="connsiteX7" fmla="*/ 1557588 w 2416733"/>
                <a:gd name="connsiteY7" fmla="*/ 878035 h 1517583"/>
                <a:gd name="connsiteX8" fmla="*/ 1215788 w 2416733"/>
                <a:gd name="connsiteY8" fmla="*/ 17428 h 1517583"/>
                <a:gd name="connsiteX9" fmla="*/ 541661 w 2416733"/>
                <a:gd name="connsiteY9" fmla="*/ 364567 h 1517583"/>
                <a:gd name="connsiteX10" fmla="*/ 1048578 w 2416733"/>
                <a:gd name="connsiteY10" fmla="*/ 909639 h 1517583"/>
                <a:gd name="connsiteX11" fmla="*/ 0 w 2416733"/>
                <a:gd name="connsiteY11" fmla="*/ 681039 h 1517583"/>
                <a:gd name="connsiteX12" fmla="*/ 622355 w 2416733"/>
                <a:gd name="connsiteY12" fmla="*/ 1517583 h 1517583"/>
                <a:gd name="connsiteX0" fmla="*/ 695331 w 2489709"/>
                <a:gd name="connsiteY0" fmla="*/ 1517583 h 1517583"/>
                <a:gd name="connsiteX1" fmla="*/ 2053430 w 2489709"/>
                <a:gd name="connsiteY1" fmla="*/ 1510542 h 1517583"/>
                <a:gd name="connsiteX2" fmla="*/ 2477418 w 2489709"/>
                <a:gd name="connsiteY2" fmla="*/ 1040919 h 1517583"/>
                <a:gd name="connsiteX3" fmla="*/ 1939548 w 2489709"/>
                <a:gd name="connsiteY3" fmla="*/ 818683 h 1517583"/>
                <a:gd name="connsiteX4" fmla="*/ 2237300 w 2489709"/>
                <a:gd name="connsiteY4" fmla="*/ 775628 h 1517583"/>
                <a:gd name="connsiteX5" fmla="*/ 2140729 w 2489709"/>
                <a:gd name="connsiteY5" fmla="*/ 395289 h 1517583"/>
                <a:gd name="connsiteX6" fmla="*/ 1689861 w 2489709"/>
                <a:gd name="connsiteY6" fmla="*/ 370953 h 1517583"/>
                <a:gd name="connsiteX7" fmla="*/ 1630564 w 2489709"/>
                <a:gd name="connsiteY7" fmla="*/ 878035 h 1517583"/>
                <a:gd name="connsiteX8" fmla="*/ 1288764 w 2489709"/>
                <a:gd name="connsiteY8" fmla="*/ 17428 h 1517583"/>
                <a:gd name="connsiteX9" fmla="*/ 614637 w 2489709"/>
                <a:gd name="connsiteY9" fmla="*/ 364567 h 1517583"/>
                <a:gd name="connsiteX10" fmla="*/ 1121554 w 2489709"/>
                <a:gd name="connsiteY10" fmla="*/ 909639 h 1517583"/>
                <a:gd name="connsiteX11" fmla="*/ 72976 w 2489709"/>
                <a:gd name="connsiteY11" fmla="*/ 681039 h 1517583"/>
                <a:gd name="connsiteX12" fmla="*/ 695331 w 2489709"/>
                <a:gd name="connsiteY12" fmla="*/ 1517583 h 1517583"/>
                <a:gd name="connsiteX0" fmla="*/ 690276 w 2484654"/>
                <a:gd name="connsiteY0" fmla="*/ 1517583 h 1517676"/>
                <a:gd name="connsiteX1" fmla="*/ 2048375 w 2484654"/>
                <a:gd name="connsiteY1" fmla="*/ 1510542 h 1517676"/>
                <a:gd name="connsiteX2" fmla="*/ 2472363 w 2484654"/>
                <a:gd name="connsiteY2" fmla="*/ 1040919 h 1517676"/>
                <a:gd name="connsiteX3" fmla="*/ 1934493 w 2484654"/>
                <a:gd name="connsiteY3" fmla="*/ 818683 h 1517676"/>
                <a:gd name="connsiteX4" fmla="*/ 2232245 w 2484654"/>
                <a:gd name="connsiteY4" fmla="*/ 775628 h 1517676"/>
                <a:gd name="connsiteX5" fmla="*/ 2135674 w 2484654"/>
                <a:gd name="connsiteY5" fmla="*/ 395289 h 1517676"/>
                <a:gd name="connsiteX6" fmla="*/ 1684806 w 2484654"/>
                <a:gd name="connsiteY6" fmla="*/ 370953 h 1517676"/>
                <a:gd name="connsiteX7" fmla="*/ 1625509 w 2484654"/>
                <a:gd name="connsiteY7" fmla="*/ 878035 h 1517676"/>
                <a:gd name="connsiteX8" fmla="*/ 1283709 w 2484654"/>
                <a:gd name="connsiteY8" fmla="*/ 17428 h 1517676"/>
                <a:gd name="connsiteX9" fmla="*/ 609582 w 2484654"/>
                <a:gd name="connsiteY9" fmla="*/ 364567 h 1517676"/>
                <a:gd name="connsiteX10" fmla="*/ 1116499 w 2484654"/>
                <a:gd name="connsiteY10" fmla="*/ 909639 h 1517676"/>
                <a:gd name="connsiteX11" fmla="*/ 67921 w 2484654"/>
                <a:gd name="connsiteY11" fmla="*/ 681039 h 1517676"/>
                <a:gd name="connsiteX12" fmla="*/ 690276 w 2484654"/>
                <a:gd name="connsiteY12" fmla="*/ 1517583 h 1517676"/>
                <a:gd name="connsiteX0" fmla="*/ 711626 w 2506004"/>
                <a:gd name="connsiteY0" fmla="*/ 1517583 h 1517690"/>
                <a:gd name="connsiteX1" fmla="*/ 2069725 w 2506004"/>
                <a:gd name="connsiteY1" fmla="*/ 1510542 h 1517690"/>
                <a:gd name="connsiteX2" fmla="*/ 2493713 w 2506004"/>
                <a:gd name="connsiteY2" fmla="*/ 1040919 h 1517690"/>
                <a:gd name="connsiteX3" fmla="*/ 1955843 w 2506004"/>
                <a:gd name="connsiteY3" fmla="*/ 818683 h 1517690"/>
                <a:gd name="connsiteX4" fmla="*/ 2253595 w 2506004"/>
                <a:gd name="connsiteY4" fmla="*/ 775628 h 1517690"/>
                <a:gd name="connsiteX5" fmla="*/ 2157024 w 2506004"/>
                <a:gd name="connsiteY5" fmla="*/ 395289 h 1517690"/>
                <a:gd name="connsiteX6" fmla="*/ 1706156 w 2506004"/>
                <a:gd name="connsiteY6" fmla="*/ 370953 h 1517690"/>
                <a:gd name="connsiteX7" fmla="*/ 1646859 w 2506004"/>
                <a:gd name="connsiteY7" fmla="*/ 878035 h 1517690"/>
                <a:gd name="connsiteX8" fmla="*/ 1305059 w 2506004"/>
                <a:gd name="connsiteY8" fmla="*/ 17428 h 1517690"/>
                <a:gd name="connsiteX9" fmla="*/ 630932 w 2506004"/>
                <a:gd name="connsiteY9" fmla="*/ 364567 h 1517690"/>
                <a:gd name="connsiteX10" fmla="*/ 1137849 w 2506004"/>
                <a:gd name="connsiteY10" fmla="*/ 909639 h 1517690"/>
                <a:gd name="connsiteX11" fmla="*/ 65417 w 2506004"/>
                <a:gd name="connsiteY11" fmla="*/ 740674 h 1517690"/>
                <a:gd name="connsiteX12" fmla="*/ 711626 w 2506004"/>
                <a:gd name="connsiteY12" fmla="*/ 1517583 h 1517690"/>
                <a:gd name="connsiteX0" fmla="*/ 677110 w 2471488"/>
                <a:gd name="connsiteY0" fmla="*/ 1517583 h 1517661"/>
                <a:gd name="connsiteX1" fmla="*/ 2035209 w 2471488"/>
                <a:gd name="connsiteY1" fmla="*/ 1510542 h 1517661"/>
                <a:gd name="connsiteX2" fmla="*/ 2459197 w 2471488"/>
                <a:gd name="connsiteY2" fmla="*/ 1040919 h 1517661"/>
                <a:gd name="connsiteX3" fmla="*/ 1921327 w 2471488"/>
                <a:gd name="connsiteY3" fmla="*/ 818683 h 1517661"/>
                <a:gd name="connsiteX4" fmla="*/ 2219079 w 2471488"/>
                <a:gd name="connsiteY4" fmla="*/ 775628 h 1517661"/>
                <a:gd name="connsiteX5" fmla="*/ 2122508 w 2471488"/>
                <a:gd name="connsiteY5" fmla="*/ 395289 h 1517661"/>
                <a:gd name="connsiteX6" fmla="*/ 1671640 w 2471488"/>
                <a:gd name="connsiteY6" fmla="*/ 370953 h 1517661"/>
                <a:gd name="connsiteX7" fmla="*/ 1612343 w 2471488"/>
                <a:gd name="connsiteY7" fmla="*/ 878035 h 1517661"/>
                <a:gd name="connsiteX8" fmla="*/ 1270543 w 2471488"/>
                <a:gd name="connsiteY8" fmla="*/ 17428 h 1517661"/>
                <a:gd name="connsiteX9" fmla="*/ 596416 w 2471488"/>
                <a:gd name="connsiteY9" fmla="*/ 364567 h 1517661"/>
                <a:gd name="connsiteX10" fmla="*/ 1103333 w 2471488"/>
                <a:gd name="connsiteY10" fmla="*/ 909639 h 1517661"/>
                <a:gd name="connsiteX11" fmla="*/ 30901 w 2471488"/>
                <a:gd name="connsiteY11" fmla="*/ 740674 h 1517661"/>
                <a:gd name="connsiteX12" fmla="*/ 677110 w 2471488"/>
                <a:gd name="connsiteY12" fmla="*/ 1517583 h 1517661"/>
                <a:gd name="connsiteX0" fmla="*/ 693833 w 2488211"/>
                <a:gd name="connsiteY0" fmla="*/ 1517583 h 1517698"/>
                <a:gd name="connsiteX1" fmla="*/ 2051932 w 2488211"/>
                <a:gd name="connsiteY1" fmla="*/ 1510542 h 1517698"/>
                <a:gd name="connsiteX2" fmla="*/ 2475920 w 2488211"/>
                <a:gd name="connsiteY2" fmla="*/ 1040919 h 1517698"/>
                <a:gd name="connsiteX3" fmla="*/ 1938050 w 2488211"/>
                <a:gd name="connsiteY3" fmla="*/ 818683 h 1517698"/>
                <a:gd name="connsiteX4" fmla="*/ 2235802 w 2488211"/>
                <a:gd name="connsiteY4" fmla="*/ 775628 h 1517698"/>
                <a:gd name="connsiteX5" fmla="*/ 2139231 w 2488211"/>
                <a:gd name="connsiteY5" fmla="*/ 395289 h 1517698"/>
                <a:gd name="connsiteX6" fmla="*/ 1688363 w 2488211"/>
                <a:gd name="connsiteY6" fmla="*/ 370953 h 1517698"/>
                <a:gd name="connsiteX7" fmla="*/ 1629066 w 2488211"/>
                <a:gd name="connsiteY7" fmla="*/ 878035 h 1517698"/>
                <a:gd name="connsiteX8" fmla="*/ 1287266 w 2488211"/>
                <a:gd name="connsiteY8" fmla="*/ 17428 h 1517698"/>
                <a:gd name="connsiteX9" fmla="*/ 613139 w 2488211"/>
                <a:gd name="connsiteY9" fmla="*/ 364567 h 1517698"/>
                <a:gd name="connsiteX10" fmla="*/ 1120056 w 2488211"/>
                <a:gd name="connsiteY10" fmla="*/ 909639 h 1517698"/>
                <a:gd name="connsiteX11" fmla="*/ 47624 w 2488211"/>
                <a:gd name="connsiteY11" fmla="*/ 740674 h 1517698"/>
                <a:gd name="connsiteX12" fmla="*/ 693833 w 2488211"/>
                <a:gd name="connsiteY12" fmla="*/ 1517583 h 1517698"/>
                <a:gd name="connsiteX0" fmla="*/ 715719 w 2510097"/>
                <a:gd name="connsiteY0" fmla="*/ 1517583 h 1517698"/>
                <a:gd name="connsiteX1" fmla="*/ 2073818 w 2510097"/>
                <a:gd name="connsiteY1" fmla="*/ 1510542 h 1517698"/>
                <a:gd name="connsiteX2" fmla="*/ 2497806 w 2510097"/>
                <a:gd name="connsiteY2" fmla="*/ 1040919 h 1517698"/>
                <a:gd name="connsiteX3" fmla="*/ 1959936 w 2510097"/>
                <a:gd name="connsiteY3" fmla="*/ 818683 h 1517698"/>
                <a:gd name="connsiteX4" fmla="*/ 2257688 w 2510097"/>
                <a:gd name="connsiteY4" fmla="*/ 775628 h 1517698"/>
                <a:gd name="connsiteX5" fmla="*/ 2161117 w 2510097"/>
                <a:gd name="connsiteY5" fmla="*/ 395289 h 1517698"/>
                <a:gd name="connsiteX6" fmla="*/ 1710249 w 2510097"/>
                <a:gd name="connsiteY6" fmla="*/ 370953 h 1517698"/>
                <a:gd name="connsiteX7" fmla="*/ 1650952 w 2510097"/>
                <a:gd name="connsiteY7" fmla="*/ 878035 h 1517698"/>
                <a:gd name="connsiteX8" fmla="*/ 1309152 w 2510097"/>
                <a:gd name="connsiteY8" fmla="*/ 17428 h 1517698"/>
                <a:gd name="connsiteX9" fmla="*/ 635025 w 2510097"/>
                <a:gd name="connsiteY9" fmla="*/ 364567 h 1517698"/>
                <a:gd name="connsiteX10" fmla="*/ 1141942 w 2510097"/>
                <a:gd name="connsiteY10" fmla="*/ 909639 h 1517698"/>
                <a:gd name="connsiteX11" fmla="*/ 45656 w 2510097"/>
                <a:gd name="connsiteY11" fmla="*/ 740674 h 1517698"/>
                <a:gd name="connsiteX12" fmla="*/ 715719 w 2510097"/>
                <a:gd name="connsiteY12" fmla="*/ 1517583 h 1517698"/>
                <a:gd name="connsiteX0" fmla="*/ 693150 w 2487528"/>
                <a:gd name="connsiteY0" fmla="*/ 1517583 h 1517683"/>
                <a:gd name="connsiteX1" fmla="*/ 2051249 w 2487528"/>
                <a:gd name="connsiteY1" fmla="*/ 1510542 h 1517683"/>
                <a:gd name="connsiteX2" fmla="*/ 2475237 w 2487528"/>
                <a:gd name="connsiteY2" fmla="*/ 1040919 h 1517683"/>
                <a:gd name="connsiteX3" fmla="*/ 1937367 w 2487528"/>
                <a:gd name="connsiteY3" fmla="*/ 818683 h 1517683"/>
                <a:gd name="connsiteX4" fmla="*/ 2235119 w 2487528"/>
                <a:gd name="connsiteY4" fmla="*/ 775628 h 1517683"/>
                <a:gd name="connsiteX5" fmla="*/ 2138548 w 2487528"/>
                <a:gd name="connsiteY5" fmla="*/ 395289 h 1517683"/>
                <a:gd name="connsiteX6" fmla="*/ 1687680 w 2487528"/>
                <a:gd name="connsiteY6" fmla="*/ 370953 h 1517683"/>
                <a:gd name="connsiteX7" fmla="*/ 1628383 w 2487528"/>
                <a:gd name="connsiteY7" fmla="*/ 878035 h 1517683"/>
                <a:gd name="connsiteX8" fmla="*/ 1286583 w 2487528"/>
                <a:gd name="connsiteY8" fmla="*/ 17428 h 1517683"/>
                <a:gd name="connsiteX9" fmla="*/ 612456 w 2487528"/>
                <a:gd name="connsiteY9" fmla="*/ 364567 h 1517683"/>
                <a:gd name="connsiteX10" fmla="*/ 1119373 w 2487528"/>
                <a:gd name="connsiteY10" fmla="*/ 909639 h 1517683"/>
                <a:gd name="connsiteX11" fmla="*/ 23087 w 2487528"/>
                <a:gd name="connsiteY11" fmla="*/ 740674 h 1517683"/>
                <a:gd name="connsiteX12" fmla="*/ 693150 w 2487528"/>
                <a:gd name="connsiteY12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3171 w 2491326"/>
                <a:gd name="connsiteY10" fmla="*/ 909639 h 1517683"/>
                <a:gd name="connsiteX11" fmla="*/ 26885 w 2491326"/>
                <a:gd name="connsiteY11" fmla="*/ 740674 h 1517683"/>
                <a:gd name="connsiteX12" fmla="*/ 696948 w 2491326"/>
                <a:gd name="connsiteY12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3171 w 2491326"/>
                <a:gd name="connsiteY10" fmla="*/ 909639 h 1517683"/>
                <a:gd name="connsiteX11" fmla="*/ 26885 w 2491326"/>
                <a:gd name="connsiteY11" fmla="*/ 740674 h 1517683"/>
                <a:gd name="connsiteX12" fmla="*/ 696948 w 2491326"/>
                <a:gd name="connsiteY12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3171 w 2491326"/>
                <a:gd name="connsiteY10" fmla="*/ 909639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3171 w 2491326"/>
                <a:gd name="connsiteY10" fmla="*/ 909639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3171 w 2491326"/>
                <a:gd name="connsiteY10" fmla="*/ 909639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3171 w 2491326"/>
                <a:gd name="connsiteY10" fmla="*/ 909639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3171 w 2491326"/>
                <a:gd name="connsiteY10" fmla="*/ 909639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3171 w 2491326"/>
                <a:gd name="connsiteY10" fmla="*/ 909639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07268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07268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07268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07268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07268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07268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91326" h="1517683">
                  <a:moveTo>
                    <a:pt x="696948" y="1517583"/>
                  </a:moveTo>
                  <a:lnTo>
                    <a:pt x="2055047" y="1510542"/>
                  </a:lnTo>
                  <a:cubicBezTo>
                    <a:pt x="2429615" y="1503751"/>
                    <a:pt x="2529862" y="1262395"/>
                    <a:pt x="2479035" y="1040919"/>
                  </a:cubicBezTo>
                  <a:cubicBezTo>
                    <a:pt x="2409740" y="752156"/>
                    <a:pt x="2054193" y="705906"/>
                    <a:pt x="1941165" y="818683"/>
                  </a:cubicBezTo>
                  <a:cubicBezTo>
                    <a:pt x="2001609" y="758477"/>
                    <a:pt x="2155153" y="753674"/>
                    <a:pt x="2238917" y="775628"/>
                  </a:cubicBezTo>
                  <a:cubicBezTo>
                    <a:pt x="2283019" y="710348"/>
                    <a:pt x="2245581" y="472540"/>
                    <a:pt x="2142346" y="395289"/>
                  </a:cubicBezTo>
                  <a:cubicBezTo>
                    <a:pt x="2044729" y="314397"/>
                    <a:pt x="1868195" y="252211"/>
                    <a:pt x="1691478" y="370953"/>
                  </a:cubicBezTo>
                  <a:cubicBezTo>
                    <a:pt x="1726329" y="510029"/>
                    <a:pt x="1729467" y="707246"/>
                    <a:pt x="1632181" y="878035"/>
                  </a:cubicBezTo>
                  <a:cubicBezTo>
                    <a:pt x="1782525" y="628164"/>
                    <a:pt x="1779588" y="188015"/>
                    <a:pt x="1290381" y="17428"/>
                  </a:cubicBezTo>
                  <a:cubicBezTo>
                    <a:pt x="1048053" y="-57138"/>
                    <a:pt x="678873" y="116715"/>
                    <a:pt x="616254" y="364567"/>
                  </a:cubicBezTo>
                  <a:cubicBezTo>
                    <a:pt x="801129" y="403135"/>
                    <a:pt x="1029735" y="461579"/>
                    <a:pt x="1127147" y="794345"/>
                  </a:cubicBezTo>
                  <a:cubicBezTo>
                    <a:pt x="1070372" y="588809"/>
                    <a:pt x="907572" y="395952"/>
                    <a:pt x="609565" y="367791"/>
                  </a:cubicBezTo>
                  <a:cubicBezTo>
                    <a:pt x="363240" y="347581"/>
                    <a:pt x="99786" y="553680"/>
                    <a:pt x="26885" y="740674"/>
                  </a:cubicBezTo>
                  <a:cubicBezTo>
                    <a:pt x="-86365" y="1122891"/>
                    <a:pt x="162167" y="1524982"/>
                    <a:pt x="696948" y="1517583"/>
                  </a:cubicBezTo>
                  <a:close/>
                </a:path>
              </a:pathLst>
            </a:custGeom>
            <a:solidFill>
              <a:schemeClr val="bg1"/>
            </a:solidFill>
            <a:ln w="50800" cap="flat" cmpd="sng" algn="ctr">
              <a:noFill/>
              <a:prstDash val="solid"/>
              <a:miter lim="800000"/>
            </a:ln>
            <a:effectLst/>
          </p:spPr>
          <p:txBody>
            <a:bodyPr lIns="60960" tIns="30480" rIns="60960" bIns="30480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0"/>
                  <a:cs typeface="Arial Unicode MS" panose="020B0604020202020204" pitchFamily="34" charset="-12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0"/>
                  <a:cs typeface="Arial Unicode MS" panose="020B0604020202020204" pitchFamily="34" charset="-12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0"/>
                  <a:cs typeface="Arial Unicode MS" panose="020B0604020202020204" pitchFamily="34" charset="-12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0"/>
                  <a:cs typeface="Arial Unicode MS" panose="020B0604020202020204" pitchFamily="34" charset="-12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0"/>
                  <a:cs typeface="Arial Unicode MS" panose="020B0604020202020204" pitchFamily="34" charset="-120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0"/>
                  <a:cs typeface="Arial Unicode MS" panose="020B0604020202020204" pitchFamily="34" charset="-120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0"/>
                  <a:cs typeface="Arial Unicode MS" panose="020B0604020202020204" pitchFamily="34" charset="-120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0"/>
                  <a:cs typeface="Arial Unicode MS" panose="020B0604020202020204" pitchFamily="34" charset="-120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0"/>
                  <a:cs typeface="Arial Unicode MS" panose="020B0604020202020204" pitchFamily="34" charset="-120"/>
                </a:defRPr>
              </a:lvl9pPr>
            </a:lstStyle>
            <a:p>
              <a:pPr algn="ctr" defTabSz="91428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200" kern="0">
                <a:solidFill>
                  <a:prstClr val="white"/>
                </a:solidFill>
                <a:latin typeface="Arial"/>
                <a:ea typeface="Arial Unicode MS"/>
                <a:cs typeface="+mn-cs"/>
              </a:endParaRPr>
            </a:p>
          </p:txBody>
        </p:sp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3B48DD1C-C8E6-4C36-9100-401C89D653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74108" y="1064093"/>
              <a:ext cx="4915400" cy="4464052"/>
              <a:chOff x="187683" y="1182900"/>
              <a:chExt cx="5637934" cy="5301456"/>
            </a:xfrm>
          </p:grpSpPr>
          <p:sp>
            <p:nvSpPr>
              <p:cNvPr id="18" name="五角星形 7174">
                <a:extLst>
                  <a:ext uri="{FF2B5EF4-FFF2-40B4-BE49-F238E27FC236}">
                    <a16:creationId xmlns:a16="http://schemas.microsoft.com/office/drawing/2014/main" id="{5A62CC90-7D9D-4FF1-B5D1-07807BA5E817}"/>
                  </a:ext>
                </a:extLst>
              </p:cNvPr>
              <p:cNvSpPr/>
              <p:nvPr/>
            </p:nvSpPr>
            <p:spPr>
              <a:xfrm rot="10800000">
                <a:off x="1533867" y="2427196"/>
                <a:ext cx="3261148" cy="3205005"/>
              </a:xfrm>
              <a:prstGeom prst="star5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 sz="1000"/>
              </a:p>
            </p:txBody>
          </p:sp>
          <p:grpSp>
            <p:nvGrpSpPr>
              <p:cNvPr id="19" name="群組 18">
                <a:extLst>
                  <a:ext uri="{FF2B5EF4-FFF2-40B4-BE49-F238E27FC236}">
                    <a16:creationId xmlns:a16="http://schemas.microsoft.com/office/drawing/2014/main" id="{ABCC3578-61CD-46B2-8108-FC3E1C82C4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04822" y="4029699"/>
                <a:ext cx="2607815" cy="2454657"/>
                <a:chOff x="2975791" y="4035370"/>
                <a:chExt cx="2607815" cy="2454657"/>
              </a:xfrm>
            </p:grpSpPr>
            <p:sp>
              <p:nvSpPr>
                <p:cNvPr id="32" name="心形 31">
                  <a:extLst>
                    <a:ext uri="{FF2B5EF4-FFF2-40B4-BE49-F238E27FC236}">
                      <a16:creationId xmlns:a16="http://schemas.microsoft.com/office/drawing/2014/main" id="{28CD6578-DB33-4B4A-A465-2C1BCF127A01}"/>
                    </a:ext>
                  </a:extLst>
                </p:cNvPr>
                <p:cNvSpPr/>
                <p:nvPr/>
              </p:nvSpPr>
              <p:spPr>
                <a:xfrm rot="8408937">
                  <a:off x="2975791" y="4035370"/>
                  <a:ext cx="2410809" cy="2454657"/>
                </a:xfrm>
                <a:prstGeom prst="hear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 sz="1000"/>
                </a:p>
              </p:txBody>
            </p:sp>
            <p:sp>
              <p:nvSpPr>
                <p:cNvPr id="33" name="矩形 32">
                  <a:extLst>
                    <a:ext uri="{FF2B5EF4-FFF2-40B4-BE49-F238E27FC236}">
                      <a16:creationId xmlns:a16="http://schemas.microsoft.com/office/drawing/2014/main" id="{2AB5805A-BDA8-4E3F-90AF-481E338BED74}"/>
                    </a:ext>
                  </a:extLst>
                </p:cNvPr>
                <p:cNvSpPr/>
                <p:nvPr/>
              </p:nvSpPr>
              <p:spPr>
                <a:xfrm>
                  <a:off x="3333634" y="4629578"/>
                  <a:ext cx="2249972" cy="84071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5pPr>
                  <a:lvl6pPr marL="22860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6pPr>
                  <a:lvl7pPr marL="27432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7pPr>
                  <a:lvl8pPr marL="32004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8pPr>
                  <a:lvl9pPr marL="36576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000" b="1" dirty="0">
                      <a:solidFill>
                        <a:schemeClr val="bg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rPr>
                    <a:t>   智慧科技力</a:t>
                  </a:r>
                  <a:endParaRPr kumimoji="0" lang="en-US" altLang="zh-TW" sz="2000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zh-TW" sz="1200" b="1" dirty="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  <a:cs typeface="+mn-cs"/>
                    </a:rPr>
                    <a:t>(</a:t>
                  </a:r>
                  <a:r>
                    <a:rPr kumimoji="0" lang="en-US" altLang="zh-TW" sz="2000" b="1" dirty="0">
                      <a:ln w="9525">
                        <a:solidFill>
                          <a:schemeClr val="bg1"/>
                        </a:solidFill>
                      </a:ln>
                      <a:solidFill>
                        <a:srgbClr val="FF000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rPr>
                    <a:t>I</a:t>
                  </a:r>
                  <a:r>
                    <a:rPr kumimoji="0" lang="en-US" altLang="zh-TW" sz="1200" b="1" dirty="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  <a:cs typeface="+mn-cs"/>
                    </a:rPr>
                    <a:t>ntelligent technology)</a:t>
                  </a:r>
                  <a:endParaRPr kumimoji="0" lang="zh-TW" altLang="en-US" sz="1200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cs typeface="+mn-cs"/>
                  </a:endParaRPr>
                </a:p>
              </p:txBody>
            </p:sp>
          </p:grpSp>
          <p:grpSp>
            <p:nvGrpSpPr>
              <p:cNvPr id="20" name="群組 19">
                <a:extLst>
                  <a:ext uri="{FF2B5EF4-FFF2-40B4-BE49-F238E27FC236}">
                    <a16:creationId xmlns:a16="http://schemas.microsoft.com/office/drawing/2014/main" id="{F4BA0FAE-E920-45D7-916A-773C21D940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6976" y="3978796"/>
                <a:ext cx="2740518" cy="2465968"/>
                <a:chOff x="920590" y="3985914"/>
                <a:chExt cx="2740518" cy="2465968"/>
              </a:xfrm>
            </p:grpSpPr>
            <p:sp>
              <p:nvSpPr>
                <p:cNvPr id="30" name="心形 29">
                  <a:extLst>
                    <a:ext uri="{FF2B5EF4-FFF2-40B4-BE49-F238E27FC236}">
                      <a16:creationId xmlns:a16="http://schemas.microsoft.com/office/drawing/2014/main" id="{F11D522E-1C80-4615-BF92-D6227A2B6EF7}"/>
                    </a:ext>
                  </a:extLst>
                </p:cNvPr>
                <p:cNvSpPr/>
                <p:nvPr/>
              </p:nvSpPr>
              <p:spPr>
                <a:xfrm rot="13160094">
                  <a:off x="1235732" y="3985914"/>
                  <a:ext cx="2425376" cy="2465968"/>
                </a:xfrm>
                <a:prstGeom prst="heart">
                  <a:avLst/>
                </a:prstGeom>
                <a:solidFill>
                  <a:srgbClr val="FF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 sz="1000"/>
                </a:p>
              </p:txBody>
            </p:sp>
            <p:sp>
              <p:nvSpPr>
                <p:cNvPr id="31" name="矩形 30">
                  <a:extLst>
                    <a:ext uri="{FF2B5EF4-FFF2-40B4-BE49-F238E27FC236}">
                      <a16:creationId xmlns:a16="http://schemas.microsoft.com/office/drawing/2014/main" id="{D1D3035F-7E8E-4A1C-BF90-6EC3EE2901AD}"/>
                    </a:ext>
                  </a:extLst>
                </p:cNvPr>
                <p:cNvSpPr/>
                <p:nvPr/>
              </p:nvSpPr>
              <p:spPr>
                <a:xfrm>
                  <a:off x="920590" y="4643771"/>
                  <a:ext cx="2540867" cy="801225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5pPr>
                  <a:lvl6pPr marL="22860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6pPr>
                  <a:lvl7pPr marL="27432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7pPr>
                  <a:lvl8pPr marL="32004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8pPr>
                  <a:lvl9pPr marL="36576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000" b="1" dirty="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  <a:cs typeface="+mn-cs"/>
                    </a:rPr>
                    <a:t>  問題解決</a:t>
                  </a:r>
                  <a:endParaRPr kumimoji="0" lang="en-US" altLang="zh-TW" sz="2000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cs typeface="+mn-cs"/>
                  </a:endParaRPr>
                </a:p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zh-TW" sz="1200" b="1" dirty="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  <a:cs typeface="+mn-cs"/>
                    </a:rPr>
                    <a:t>(</a:t>
                  </a:r>
                  <a:r>
                    <a:rPr kumimoji="0" lang="en-US" altLang="zh-TW" sz="2000" b="1" dirty="0">
                      <a:ln w="9525">
                        <a:solidFill>
                          <a:schemeClr val="bg1"/>
                        </a:solidFill>
                      </a:ln>
                      <a:solidFill>
                        <a:srgbClr val="FF000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rPr>
                    <a:t>S</a:t>
                  </a:r>
                  <a:r>
                    <a:rPr kumimoji="0" lang="en-US" altLang="zh-TW" sz="1200" b="1" dirty="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  <a:cs typeface="+mn-cs"/>
                    </a:rPr>
                    <a:t>olving complex</a:t>
                  </a:r>
                  <a:r>
                    <a:rPr kumimoji="0" lang="zh-TW" altLang="en-US" sz="1200" b="1" dirty="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  <a:cs typeface="+mn-cs"/>
                    </a:rPr>
                    <a:t> </a:t>
                  </a:r>
                  <a:r>
                    <a:rPr kumimoji="0" lang="en-US" altLang="zh-TW" sz="1200" b="1" dirty="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  <a:cs typeface="+mn-cs"/>
                    </a:rPr>
                    <a:t>problem)</a:t>
                  </a:r>
                </a:p>
              </p:txBody>
            </p:sp>
          </p:grpSp>
          <p:grpSp>
            <p:nvGrpSpPr>
              <p:cNvPr id="21" name="群組 20">
                <a:extLst>
                  <a:ext uri="{FF2B5EF4-FFF2-40B4-BE49-F238E27FC236}">
                    <a16:creationId xmlns:a16="http://schemas.microsoft.com/office/drawing/2014/main" id="{F5B0BD57-BE99-4FC3-A1BF-B5A3B6E931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03061">
                <a:off x="187683" y="2109059"/>
                <a:ext cx="2529893" cy="2511216"/>
                <a:chOff x="526256" y="2193977"/>
                <a:chExt cx="2529893" cy="2511216"/>
              </a:xfrm>
            </p:grpSpPr>
            <p:sp>
              <p:nvSpPr>
                <p:cNvPr id="28" name="心形 27">
                  <a:extLst>
                    <a:ext uri="{FF2B5EF4-FFF2-40B4-BE49-F238E27FC236}">
                      <a16:creationId xmlns:a16="http://schemas.microsoft.com/office/drawing/2014/main" id="{0C1B4A2C-31D6-4F88-B463-133981806675}"/>
                    </a:ext>
                  </a:extLst>
                </p:cNvPr>
                <p:cNvSpPr/>
                <p:nvPr/>
              </p:nvSpPr>
              <p:spPr>
                <a:xfrm rot="17252780">
                  <a:off x="636106" y="2285150"/>
                  <a:ext cx="2511216" cy="2328870"/>
                </a:xfrm>
                <a:prstGeom prst="heart">
                  <a:avLst/>
                </a:prstGeom>
                <a:solidFill>
                  <a:srgbClr val="FF0066"/>
                </a:solidFill>
                <a:ln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 sz="1000"/>
                </a:p>
              </p:txBody>
            </p:sp>
            <p:sp>
              <p:nvSpPr>
                <p:cNvPr id="29" name="矩形 28">
                  <a:extLst>
                    <a:ext uri="{FF2B5EF4-FFF2-40B4-BE49-F238E27FC236}">
                      <a16:creationId xmlns:a16="http://schemas.microsoft.com/office/drawing/2014/main" id="{2332BFC2-4E57-4F2F-911D-8B6A6234E56A}"/>
                    </a:ext>
                  </a:extLst>
                </p:cNvPr>
                <p:cNvSpPr/>
                <p:nvPr/>
              </p:nvSpPr>
              <p:spPr>
                <a:xfrm rot="203061">
                  <a:off x="526256" y="3270906"/>
                  <a:ext cx="2325806" cy="84071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5pPr>
                  <a:lvl6pPr marL="22860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6pPr>
                  <a:lvl7pPr marL="27432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7pPr>
                  <a:lvl8pPr marL="32004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8pPr>
                  <a:lvl9pPr marL="36576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000" b="1" dirty="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  <a:cs typeface="+mn-cs"/>
                    </a:rPr>
                    <a:t>     美學創思力</a:t>
                  </a:r>
                  <a:endParaRPr kumimoji="0" lang="en-US" altLang="zh-TW" sz="2000" b="1" dirty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cs typeface="+mn-cs"/>
                  </a:endParaRPr>
                </a:p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zh-TW" sz="1200" b="1" dirty="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  <a:cs typeface="+mn-cs"/>
                    </a:rPr>
                    <a:t>(</a:t>
                  </a:r>
                  <a:r>
                    <a:rPr kumimoji="0" lang="en-US" altLang="zh-TW" sz="2000" b="1" dirty="0">
                      <a:ln w="12700">
                        <a:solidFill>
                          <a:schemeClr val="bg1"/>
                        </a:solidFill>
                      </a:ln>
                      <a:solidFill>
                        <a:srgbClr val="FF000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rPr>
                    <a:t>A</a:t>
                  </a:r>
                  <a:r>
                    <a:rPr kumimoji="0" lang="en-US" altLang="zh-TW" sz="1200" b="1" dirty="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  <a:cs typeface="+mn-cs"/>
                    </a:rPr>
                    <a:t>esthetics &amp; creativity)</a:t>
                  </a:r>
                </a:p>
              </p:txBody>
            </p:sp>
          </p:grpSp>
          <p:grpSp>
            <p:nvGrpSpPr>
              <p:cNvPr id="22" name="群組 21">
                <a:extLst>
                  <a:ext uri="{FF2B5EF4-FFF2-40B4-BE49-F238E27FC236}">
                    <a16:creationId xmlns:a16="http://schemas.microsoft.com/office/drawing/2014/main" id="{BDA392FA-9AAC-4D26-B0FF-3F73586ECC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14808" y="2182108"/>
                <a:ext cx="2410809" cy="2482937"/>
                <a:chOff x="3619622" y="2244176"/>
                <a:chExt cx="2410809" cy="2482937"/>
              </a:xfrm>
            </p:grpSpPr>
            <p:sp>
              <p:nvSpPr>
                <p:cNvPr id="26" name="心形 25">
                  <a:extLst>
                    <a:ext uri="{FF2B5EF4-FFF2-40B4-BE49-F238E27FC236}">
                      <a16:creationId xmlns:a16="http://schemas.microsoft.com/office/drawing/2014/main" id="{467DD76F-CFB8-462B-BA99-92D40F5FFF22}"/>
                    </a:ext>
                  </a:extLst>
                </p:cNvPr>
                <p:cNvSpPr/>
                <p:nvPr/>
              </p:nvSpPr>
              <p:spPr>
                <a:xfrm rot="4321812">
                  <a:off x="3583558" y="2280240"/>
                  <a:ext cx="2482937" cy="2410809"/>
                </a:xfrm>
                <a:prstGeom prst="heart">
                  <a:avLst/>
                </a:prstGeom>
                <a:solidFill>
                  <a:srgbClr val="738AC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 sz="1000"/>
                </a:p>
              </p:txBody>
            </p:sp>
            <p:sp>
              <p:nvSpPr>
                <p:cNvPr id="27" name="矩形 26">
                  <a:extLst>
                    <a:ext uri="{FF2B5EF4-FFF2-40B4-BE49-F238E27FC236}">
                      <a16:creationId xmlns:a16="http://schemas.microsoft.com/office/drawing/2014/main" id="{88D6D3F0-0402-4B57-8EA5-AC86E853B294}"/>
                    </a:ext>
                  </a:extLst>
                </p:cNvPr>
                <p:cNvSpPr/>
                <p:nvPr/>
              </p:nvSpPr>
              <p:spPr>
                <a:xfrm>
                  <a:off x="3961625" y="3280901"/>
                  <a:ext cx="1780340" cy="84071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5pPr>
                  <a:lvl6pPr marL="22860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6pPr>
                  <a:lvl7pPr marL="27432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7pPr>
                  <a:lvl8pPr marL="32004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8pPr>
                  <a:lvl9pPr marL="36576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000" b="1" dirty="0">
                      <a:solidFill>
                        <a:schemeClr val="bg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rPr>
                    <a:t>全球溝通力</a:t>
                  </a:r>
                  <a:endParaRPr kumimoji="0" lang="en-US" altLang="zh-TW" sz="2000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zh-TW" sz="1200" b="1" dirty="0">
                      <a:solidFill>
                        <a:schemeClr val="bg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rPr>
                    <a:t>(</a:t>
                  </a:r>
                  <a:r>
                    <a:rPr kumimoji="0" lang="en-US" altLang="zh-TW" sz="2000" b="1" dirty="0">
                      <a:ln w="9525">
                        <a:solidFill>
                          <a:schemeClr val="bg1"/>
                        </a:solidFill>
                      </a:ln>
                      <a:solidFill>
                        <a:srgbClr val="FF000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rPr>
                    <a:t>C</a:t>
                  </a:r>
                  <a:r>
                    <a:rPr kumimoji="0" lang="en-US" altLang="zh-TW" sz="1200" b="1" dirty="0">
                      <a:solidFill>
                        <a:schemeClr val="bg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rPr>
                    <a:t>ommunication)</a:t>
                  </a:r>
                </a:p>
              </p:txBody>
            </p:sp>
          </p:grpSp>
          <p:grpSp>
            <p:nvGrpSpPr>
              <p:cNvPr id="23" name="群組 22">
                <a:extLst>
                  <a:ext uri="{FF2B5EF4-FFF2-40B4-BE49-F238E27FC236}">
                    <a16:creationId xmlns:a16="http://schemas.microsoft.com/office/drawing/2014/main" id="{A7E9AE44-2D13-4CE8-925F-3934275FE2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01679" y="1182900"/>
                <a:ext cx="2410809" cy="2411296"/>
                <a:chOff x="2058435" y="1157648"/>
                <a:chExt cx="2410809" cy="2411296"/>
              </a:xfrm>
            </p:grpSpPr>
            <p:sp>
              <p:nvSpPr>
                <p:cNvPr id="24" name="心形 23">
                  <a:extLst>
                    <a:ext uri="{FF2B5EF4-FFF2-40B4-BE49-F238E27FC236}">
                      <a16:creationId xmlns:a16="http://schemas.microsoft.com/office/drawing/2014/main" id="{0498D0E0-8B42-4B58-851C-D467795640DD}"/>
                    </a:ext>
                  </a:extLst>
                </p:cNvPr>
                <p:cNvSpPr/>
                <p:nvPr/>
              </p:nvSpPr>
              <p:spPr>
                <a:xfrm>
                  <a:off x="2058435" y="1157648"/>
                  <a:ext cx="2410809" cy="2411296"/>
                </a:xfrm>
                <a:prstGeom prst="heart">
                  <a:avLst/>
                </a:prstGeom>
                <a:solidFill>
                  <a:srgbClr val="7BBF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zh-TW" altLang="en-US" sz="1000"/>
                </a:p>
              </p:txBody>
            </p:sp>
            <p:sp>
              <p:nvSpPr>
                <p:cNvPr id="25" name="矩形 24">
                  <a:extLst>
                    <a:ext uri="{FF2B5EF4-FFF2-40B4-BE49-F238E27FC236}">
                      <a16:creationId xmlns:a16="http://schemas.microsoft.com/office/drawing/2014/main" id="{7E79F670-0B19-4649-BC71-CD2AEF32EB23}"/>
                    </a:ext>
                  </a:extLst>
                </p:cNvPr>
                <p:cNvSpPr/>
                <p:nvPr/>
              </p:nvSpPr>
              <p:spPr>
                <a:xfrm>
                  <a:off x="2278560" y="1848600"/>
                  <a:ext cx="1977092" cy="84071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5pPr>
                  <a:lvl6pPr marL="22860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6pPr>
                  <a:lvl7pPr marL="27432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7pPr>
                  <a:lvl8pPr marL="32004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8pPr>
                  <a:lvl9pPr marL="3657600" algn="l" defTabSz="914400" rtl="0" eaLnBrk="1" latinLnBrk="0" hangingPunct="1">
                    <a:defRPr kumimoji="1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Arial Unicode MS" panose="020B0604020202020204" pitchFamily="34" charset="-120"/>
                      <a:cs typeface="Arial Unicode MS" panose="020B0604020202020204" pitchFamily="34" charset="-120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zh-TW" altLang="en-US" sz="2000" b="1" dirty="0">
                      <a:solidFill>
                        <a:schemeClr val="bg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rPr>
                    <a:t>扎根基本學力</a:t>
                  </a:r>
                  <a:endParaRPr kumimoji="0" lang="en-US" altLang="zh-TW" sz="2000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zh-TW" sz="1200" b="1" dirty="0">
                      <a:solidFill>
                        <a:schemeClr val="bg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rPr>
                    <a:t>(</a:t>
                  </a:r>
                  <a:r>
                    <a:rPr kumimoji="0" lang="en-US" altLang="zh-TW" sz="2000" b="1" dirty="0">
                      <a:ln w="9525">
                        <a:solidFill>
                          <a:schemeClr val="bg1"/>
                        </a:solidFill>
                      </a:ln>
                      <a:solidFill>
                        <a:srgbClr val="FF000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rPr>
                    <a:t>B</a:t>
                  </a:r>
                  <a:r>
                    <a:rPr kumimoji="0" lang="en-US" altLang="zh-TW" sz="1200" b="1" dirty="0">
                      <a:solidFill>
                        <a:schemeClr val="bg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cs"/>
                    </a:rPr>
                    <a:t>asic competence)</a:t>
                  </a:r>
                  <a:endParaRPr kumimoji="0" lang="zh-TW" altLang="en-US" sz="1200" dirty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5" name="橢圓 14">
              <a:extLst>
                <a:ext uri="{FF2B5EF4-FFF2-40B4-BE49-F238E27FC236}">
                  <a16:creationId xmlns:a16="http://schemas.microsoft.com/office/drawing/2014/main" id="{5568E66D-81CF-4FD0-ABBD-A660E928E6F2}"/>
                </a:ext>
              </a:extLst>
            </p:cNvPr>
            <p:cNvSpPr/>
            <p:nvPr/>
          </p:nvSpPr>
          <p:spPr>
            <a:xfrm>
              <a:off x="4084383" y="2892893"/>
              <a:ext cx="1063625" cy="98901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88DA7E7C-1B85-4B95-A874-DB419CC12C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4708" y="3197693"/>
              <a:ext cx="935037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0"/>
                  <a:cs typeface="Arial Unicode MS" panose="020B0604020202020204" pitchFamily="34" charset="-12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0"/>
                  <a:cs typeface="Arial Unicode MS" panose="020B0604020202020204" pitchFamily="34" charset="-12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0"/>
                  <a:cs typeface="Arial Unicode MS" panose="020B0604020202020204" pitchFamily="34" charset="-12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0"/>
                  <a:cs typeface="Arial Unicode MS" panose="020B0604020202020204" pitchFamily="34" charset="-12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0"/>
                  <a:cs typeface="Arial Unicode MS" panose="020B0604020202020204" pitchFamily="34" charset="-120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0"/>
                  <a:cs typeface="Arial Unicode MS" panose="020B0604020202020204" pitchFamily="34" charset="-120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0"/>
                  <a:cs typeface="Arial Unicode MS" panose="020B0604020202020204" pitchFamily="34" charset="-120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0"/>
                  <a:cs typeface="Arial Unicode MS" panose="020B0604020202020204" pitchFamily="34" charset="-120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0"/>
                  <a:cs typeface="Arial Unicode MS" panose="020B0604020202020204" pitchFamily="34" charset="-12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kumimoji="0" lang="en-US" altLang="zh-TW" sz="2000" b="1">
                  <a:solidFill>
                    <a:srgbClr val="FF0000"/>
                  </a:solidFill>
                  <a:ea typeface="Arial Unicode MS" panose="020B0604020202020204" pitchFamily="34" charset="-120"/>
                </a:rPr>
                <a:t>BASIC</a:t>
              </a:r>
              <a:endParaRPr kumimoji="0" lang="zh-TW" altLang="en-US" sz="2000" b="1">
                <a:solidFill>
                  <a:srgbClr val="FF0000"/>
                </a:solidFill>
                <a:ea typeface="Arial Unicode MS" panose="020B0604020202020204" pitchFamily="34" charset="-12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9946EEFB-D95B-415F-B245-FCBE8A31F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6051" y="5908362"/>
              <a:ext cx="4770768" cy="636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0"/>
                  <a:cs typeface="Arial Unicode MS" panose="020B0604020202020204" pitchFamily="34" charset="-12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0"/>
                  <a:cs typeface="Arial Unicode MS" panose="020B0604020202020204" pitchFamily="34" charset="-12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0"/>
                  <a:cs typeface="Arial Unicode MS" panose="020B0604020202020204" pitchFamily="34" charset="-12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0"/>
                  <a:cs typeface="Arial Unicode MS" panose="020B0604020202020204" pitchFamily="34" charset="-12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0"/>
                  <a:cs typeface="Arial Unicode MS" panose="020B0604020202020204" pitchFamily="34" charset="-120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0"/>
                  <a:cs typeface="Arial Unicode MS" panose="020B0604020202020204" pitchFamily="34" charset="-120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0"/>
                  <a:cs typeface="Arial Unicode MS" panose="020B0604020202020204" pitchFamily="34" charset="-120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0"/>
                  <a:cs typeface="Arial Unicode MS" panose="020B0604020202020204" pitchFamily="34" charset="-120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Arial Unicode MS" panose="020B0604020202020204" pitchFamily="34" charset="-120"/>
                  <a:cs typeface="Arial Unicode MS" panose="020B0604020202020204" pitchFamily="34" charset="-120"/>
                </a:defRPr>
              </a:lvl9pPr>
            </a:lstStyle>
            <a:p>
              <a:pPr fontAlgn="auto">
                <a:spcAft>
                  <a:spcPts val="0"/>
                </a:spcAft>
                <a:defRPr/>
              </a:pPr>
              <a:r>
                <a:rPr kumimoji="0" lang="zh-TW" altLang="en-US" sz="3600" b="1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扎根基礎、迎向未來</a:t>
              </a:r>
              <a:endParaRPr kumimoji="0" lang="en-US" altLang="zh-TW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" name="橢圓 1">
            <a:extLst>
              <a:ext uri="{FF2B5EF4-FFF2-40B4-BE49-F238E27FC236}">
                <a16:creationId xmlns:a16="http://schemas.microsoft.com/office/drawing/2014/main" id="{6C8B27EE-23FF-4B86-B2F8-9A0C9ED03249}"/>
              </a:ext>
            </a:extLst>
          </p:cNvPr>
          <p:cNvSpPr/>
          <p:nvPr/>
        </p:nvSpPr>
        <p:spPr>
          <a:xfrm>
            <a:off x="5298385" y="482758"/>
            <a:ext cx="850923" cy="64039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6" name="橢圓 35">
            <a:extLst>
              <a:ext uri="{FF2B5EF4-FFF2-40B4-BE49-F238E27FC236}">
                <a16:creationId xmlns:a16="http://schemas.microsoft.com/office/drawing/2014/main" id="{13C898A5-7462-4F9E-87FE-B12DFF86B21B}"/>
              </a:ext>
            </a:extLst>
          </p:cNvPr>
          <p:cNvSpPr/>
          <p:nvPr/>
        </p:nvSpPr>
        <p:spPr>
          <a:xfrm>
            <a:off x="5436981" y="2795014"/>
            <a:ext cx="1129376" cy="726222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7" name="橢圓 36">
            <a:extLst>
              <a:ext uri="{FF2B5EF4-FFF2-40B4-BE49-F238E27FC236}">
                <a16:creationId xmlns:a16="http://schemas.microsoft.com/office/drawing/2014/main" id="{BB90475C-C94A-40D6-9254-256B6FF69676}"/>
              </a:ext>
            </a:extLst>
          </p:cNvPr>
          <p:cNvSpPr/>
          <p:nvPr/>
        </p:nvSpPr>
        <p:spPr>
          <a:xfrm>
            <a:off x="8328205" y="3788315"/>
            <a:ext cx="1344073" cy="9035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735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:a16="http://schemas.microsoft.com/office/drawing/2014/main" id="{B9CF6E5E-0324-4C0F-AD4F-0FE1B174D85A}"/>
              </a:ext>
            </a:extLst>
          </p:cNvPr>
          <p:cNvGrpSpPr/>
          <p:nvPr/>
        </p:nvGrpSpPr>
        <p:grpSpPr>
          <a:xfrm>
            <a:off x="391105" y="1050422"/>
            <a:ext cx="11439525" cy="4772025"/>
            <a:chOff x="376237" y="1042987"/>
            <a:chExt cx="11439525" cy="4772025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1C9D8444-2DB8-4764-88A5-039AB457F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37" y="1042987"/>
              <a:ext cx="11439525" cy="4772025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690B8F7-F3B2-43F0-9A2B-BDE26393E9CD}"/>
                </a:ext>
              </a:extLst>
            </p:cNvPr>
            <p:cNvSpPr/>
            <p:nvPr/>
          </p:nvSpPr>
          <p:spPr>
            <a:xfrm>
              <a:off x="10012101" y="3808071"/>
              <a:ext cx="1643605" cy="1770926"/>
            </a:xfrm>
            <a:prstGeom prst="rect">
              <a:avLst/>
            </a:prstGeom>
            <a:solidFill>
              <a:srgbClr val="EAEAE2"/>
            </a:solidFill>
            <a:ln>
              <a:solidFill>
                <a:srgbClr val="EAEA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B3694D2-7892-4604-8BD0-23F8032A0E25}"/>
              </a:ext>
            </a:extLst>
          </p:cNvPr>
          <p:cNvSpPr txBox="1"/>
          <p:nvPr/>
        </p:nvSpPr>
        <p:spPr>
          <a:xfrm>
            <a:off x="7152589" y="4463077"/>
            <a:ext cx="45179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>
                <a:solidFill>
                  <a:srgbClr val="FF0000"/>
                </a:solidFill>
              </a:rPr>
              <a:t>PBL</a:t>
            </a:r>
            <a:r>
              <a:rPr lang="zh-TW" altLang="en-US" sz="4400" dirty="0">
                <a:solidFill>
                  <a:srgbClr val="FF0000"/>
                </a:solidFill>
              </a:rPr>
              <a:t> </a:t>
            </a:r>
            <a:r>
              <a:rPr lang="en-US" altLang="zh-TW" sz="4400" dirty="0">
                <a:solidFill>
                  <a:srgbClr val="FF0000"/>
                </a:solidFill>
              </a:rPr>
              <a:t>=</a:t>
            </a:r>
            <a:r>
              <a:rPr lang="zh-TW" altLang="en-US" sz="4400" dirty="0">
                <a:solidFill>
                  <a:srgbClr val="FF0000"/>
                </a:solidFill>
              </a:rPr>
              <a:t> </a:t>
            </a:r>
            <a:r>
              <a:rPr lang="en-US" altLang="zh-TW" sz="4400" dirty="0">
                <a:solidFill>
                  <a:srgbClr val="FF0000"/>
                </a:solidFill>
              </a:rPr>
              <a:t>Do to Learn</a:t>
            </a:r>
            <a:endParaRPr lang="zh-TW" altLang="en-US" sz="4400" dirty="0">
              <a:solidFill>
                <a:srgbClr val="FF0000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4115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E32C7889-0F86-4142-A0F5-E8A250D3C325}"/>
              </a:ext>
            </a:extLst>
          </p:cNvPr>
          <p:cNvSpPr txBox="1"/>
          <p:nvPr/>
        </p:nvSpPr>
        <p:spPr>
          <a:xfrm>
            <a:off x="1200408" y="679269"/>
            <a:ext cx="6522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6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探究策略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4F52239-3964-4E2C-AA31-C10BE9240A75}"/>
              </a:ext>
            </a:extLst>
          </p:cNvPr>
          <p:cNvSpPr txBox="1"/>
          <p:nvPr/>
        </p:nvSpPr>
        <p:spPr>
          <a:xfrm>
            <a:off x="410966" y="2269529"/>
            <a:ext cx="5417179" cy="2725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探究是一種培育好奇心、主動問題解決、發展假設及產出可能解答的教學法。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D3AC290-DD0C-499E-976A-B33B0021C1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1" t="8324" r="3027" b="4696"/>
          <a:stretch/>
        </p:blipFill>
        <p:spPr>
          <a:xfrm>
            <a:off x="6054486" y="1140934"/>
            <a:ext cx="5726548" cy="3980873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2F0-AFCE-47CD-A6EA-8F804319AA5B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297825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佈景主題">
  <a:themeElements>
    <a:clrScheme name="自訂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6BCBC5"/>
      </a:accent1>
      <a:accent2>
        <a:srgbClr val="F5C636"/>
      </a:accent2>
      <a:accent3>
        <a:srgbClr val="FF614C"/>
      </a:accent3>
      <a:accent4>
        <a:srgbClr val="9ACA9F"/>
      </a:accent4>
      <a:accent5>
        <a:srgbClr val="70758C"/>
      </a:accent5>
      <a:accent6>
        <a:srgbClr val="F79646"/>
      </a:accent6>
      <a:hlink>
        <a:srgbClr val="000000"/>
      </a:hlink>
      <a:folHlink>
        <a:srgbClr val="000000"/>
      </a:folHlink>
    </a:clrScheme>
    <a:fontScheme name="自訂 2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76200">
          <a:solidFill>
            <a:schemeClr val="accent1"/>
          </a:solidFill>
        </a:ln>
      </a:spPr>
      <a:bodyPr rtlCol="0" anchor="ctr"/>
      <a:lstStyle>
        <a:defPPr algn="ctr">
          <a:defRPr sz="2400" b="1" dirty="0" smtClean="0">
            <a:solidFill>
              <a:srgbClr val="6BCBC5"/>
            </a:solidFill>
            <a:latin typeface="Arial"/>
            <a:ea typeface="微軟正黑體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>
              <a:lumMod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佈景主題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17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eorgia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1688</TotalTime>
  <Words>3341</Words>
  <Application>Microsoft Office PowerPoint</Application>
  <PresentationFormat>寬螢幕</PresentationFormat>
  <Paragraphs>553</Paragraphs>
  <Slides>68</Slides>
  <Notes>52</Notes>
  <HiddenSlides>0</HiddenSlides>
  <MMClips>0</MMClips>
  <ScaleCrop>false</ScaleCrop>
  <HeadingPairs>
    <vt:vector size="6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68</vt:i4>
      </vt:variant>
    </vt:vector>
  </HeadingPairs>
  <TitlesOfParts>
    <vt:vector size="89" baseType="lpstr">
      <vt:lpstr>Microsoft JhengHei Light</vt:lpstr>
      <vt:lpstr>Microsoft JhengHei UI</vt:lpstr>
      <vt:lpstr>Microsoft YaHei</vt:lpstr>
      <vt:lpstr>Open Sans</vt:lpstr>
      <vt:lpstr>Microsoft JhengHei</vt:lpstr>
      <vt:lpstr>Microsoft JhengHei</vt:lpstr>
      <vt:lpstr>新細明體</vt:lpstr>
      <vt:lpstr>DFKai-SB</vt:lpstr>
      <vt:lpstr>DFKai-SB</vt:lpstr>
      <vt:lpstr>Aharoni</vt:lpstr>
      <vt:lpstr>Arial</vt:lpstr>
      <vt:lpstr>Calibri</vt:lpstr>
      <vt:lpstr>Calibri Light</vt:lpstr>
      <vt:lpstr>Georgia</vt:lpstr>
      <vt:lpstr>Helvetica</vt:lpstr>
      <vt:lpstr>Wingdings</vt:lpstr>
      <vt:lpstr>1_Office 佈景主題</vt:lpstr>
      <vt:lpstr>Template PresentationGO</vt:lpstr>
      <vt:lpstr>Office Theme</vt:lpstr>
      <vt:lpstr>1_Office Theme</vt:lpstr>
      <vt:lpstr>17_Office 佈景主題</vt:lpstr>
      <vt:lpstr>PowerPoint 簡報</vt:lpstr>
      <vt:lpstr>PowerPoint 簡報</vt:lpstr>
      <vt:lpstr>PowerPoint 簡報</vt:lpstr>
      <vt:lpstr>PowerPoint 簡報</vt:lpstr>
      <vt:lpstr>彈性學習課程中的跨領域統整課程</vt:lpstr>
      <vt:lpstr>PowerPoint 簡報</vt:lpstr>
      <vt:lpstr>PowerPoint 簡報</vt:lpstr>
      <vt:lpstr>PowerPoint 簡報</vt:lpstr>
      <vt:lpstr>PowerPoint 簡報</vt:lpstr>
      <vt:lpstr>OECD(經濟合作暨發展組織)對於素養(Competencies)的觀點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juyinlai</dc:creator>
  <cp:lastModifiedBy>juyinlai</cp:lastModifiedBy>
  <cp:revision>221</cp:revision>
  <cp:lastPrinted>2021-01-21T05:00:39Z</cp:lastPrinted>
  <dcterms:created xsi:type="dcterms:W3CDTF">2021-01-20T04:47:47Z</dcterms:created>
  <dcterms:modified xsi:type="dcterms:W3CDTF">2021-01-25T16:02:03Z</dcterms:modified>
</cp:coreProperties>
</file>