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2" r:id="rId4"/>
    <p:sldMasterId id="2147483720" r:id="rId5"/>
    <p:sldMasterId id="2147483734" r:id="rId6"/>
    <p:sldMasterId id="2147483746" r:id="rId7"/>
    <p:sldMasterId id="2147483758" r:id="rId8"/>
    <p:sldMasterId id="2147483770" r:id="rId9"/>
  </p:sldMasterIdLst>
  <p:notesMasterIdLst>
    <p:notesMasterId r:id="rId51"/>
  </p:notesMasterIdLst>
  <p:sldIdLst>
    <p:sldId id="285" r:id="rId10"/>
    <p:sldId id="286" r:id="rId11"/>
    <p:sldId id="280" r:id="rId12"/>
    <p:sldId id="295" r:id="rId13"/>
    <p:sldId id="296" r:id="rId14"/>
    <p:sldId id="257" r:id="rId15"/>
    <p:sldId id="258" r:id="rId16"/>
    <p:sldId id="263" r:id="rId17"/>
    <p:sldId id="264" r:id="rId18"/>
    <p:sldId id="265" r:id="rId19"/>
    <p:sldId id="266" r:id="rId20"/>
    <p:sldId id="297" r:id="rId21"/>
    <p:sldId id="298" r:id="rId22"/>
    <p:sldId id="292" r:id="rId23"/>
    <p:sldId id="293" r:id="rId24"/>
    <p:sldId id="294" r:id="rId25"/>
    <p:sldId id="299" r:id="rId26"/>
    <p:sldId id="302" r:id="rId27"/>
    <p:sldId id="303" r:id="rId28"/>
    <p:sldId id="267" r:id="rId29"/>
    <p:sldId id="268" r:id="rId30"/>
    <p:sldId id="269" r:id="rId31"/>
    <p:sldId id="270" r:id="rId32"/>
    <p:sldId id="271" r:id="rId33"/>
    <p:sldId id="272" r:id="rId34"/>
    <p:sldId id="273" r:id="rId35"/>
    <p:sldId id="274" r:id="rId36"/>
    <p:sldId id="275" r:id="rId37"/>
    <p:sldId id="276" r:id="rId38"/>
    <p:sldId id="277" r:id="rId39"/>
    <p:sldId id="281" r:id="rId40"/>
    <p:sldId id="282" r:id="rId41"/>
    <p:sldId id="283" r:id="rId42"/>
    <p:sldId id="284" r:id="rId43"/>
    <p:sldId id="289" r:id="rId44"/>
    <p:sldId id="290" r:id="rId45"/>
    <p:sldId id="291" r:id="rId46"/>
    <p:sldId id="300" r:id="rId47"/>
    <p:sldId id="301" r:id="rId48"/>
    <p:sldId id="287" r:id="rId49"/>
    <p:sldId id="288" r:id="rId5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976A-6924-45C4-A4EA-3C3FAD260837}" type="datetimeFigureOut">
              <a:rPr lang="zh-TW" altLang="en-US" smtClean="0"/>
              <a:t>2020/5/20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62AC4-6217-42C8-BE1C-7576EDCC9979}" type="slidenum">
              <a:rPr lang="zh-TW" altLang="en-US" smtClean="0"/>
              <a:t>‹#›</a:t>
            </a:fld>
            <a:endParaRPr lang="zh-TW" altLang="en-US"/>
          </a:p>
        </p:txBody>
      </p:sp>
    </p:spTree>
    <p:extLst>
      <p:ext uri="{BB962C8B-B14F-4D97-AF65-F5344CB8AC3E}">
        <p14:creationId xmlns:p14="http://schemas.microsoft.com/office/powerpoint/2010/main" val="357097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387C468A-CC7D-4D54-A167-C4D2F35B50CE}"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32186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387C468A-CC7D-4D54-A167-C4D2F35B50CE}" type="slidenum">
              <a:rPr lang="zh-CN" altLang="en-US" smtClean="0"/>
              <a:t>40</a:t>
            </a:fld>
            <a:endParaRPr lang="zh-CN" altLang="en-US"/>
          </a:p>
        </p:txBody>
      </p:sp>
    </p:spTree>
    <p:extLst>
      <p:ext uri="{BB962C8B-B14F-4D97-AF65-F5344CB8AC3E}">
        <p14:creationId xmlns:p14="http://schemas.microsoft.com/office/powerpoint/2010/main" val="2378863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B83784E-CB13-4607-A09B-3F0C8A9F62D7}" type="datetimeFigureOut">
              <a:rPr lang="zh-TW" altLang="en-US" smtClean="0"/>
              <a:t>2020/5/20</a:t>
            </a:fld>
            <a:endParaRPr lang="zh-TW" altLang="en-US"/>
          </a:p>
        </p:txBody>
      </p:sp>
      <p:sp>
        <p:nvSpPr>
          <p:cNvPr id="5" name="Footer Placeholder 4"/>
          <p:cNvSpPr>
            <a:spLocks noGrp="1"/>
          </p:cNvSpPr>
          <p:nvPr>
            <p:ph type="ftr" sz="quarter" idx="11"/>
          </p:nvPr>
        </p:nvSpPr>
        <p:spPr>
          <a:xfrm>
            <a:off x="1371600" y="4323845"/>
            <a:ext cx="6400800" cy="365125"/>
          </a:xfrm>
        </p:spPr>
        <p:txBody>
          <a:bodyPr/>
          <a:lstStyle/>
          <a:p>
            <a:endParaRPr lang="zh-TW" altLang="en-US"/>
          </a:p>
        </p:txBody>
      </p:sp>
      <p:sp>
        <p:nvSpPr>
          <p:cNvPr id="6" name="Slide Number Placeholder 5"/>
          <p:cNvSpPr>
            <a:spLocks noGrp="1"/>
          </p:cNvSpPr>
          <p:nvPr>
            <p:ph type="sldNum" sz="quarter" idx="12"/>
          </p:nvPr>
        </p:nvSpPr>
        <p:spPr>
          <a:xfrm>
            <a:off x="8077200" y="1430866"/>
            <a:ext cx="2743200" cy="365125"/>
          </a:xfrm>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369962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42667627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66770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740372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1"/>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cxnSp>
        <p:nvCxnSpPr>
          <p:cNvPr id="10" name="直接连接符 9"/>
          <p:cNvCxnSpPr/>
          <p:nvPr userDrawn="1"/>
        </p:nvCxnSpPr>
        <p:spPr>
          <a:xfrm>
            <a:off x="750309" y="833615"/>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6"/>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grpSp>
    </p:spTree>
    <p:extLst>
      <p:ext uri="{BB962C8B-B14F-4D97-AF65-F5344CB8AC3E}">
        <p14:creationId xmlns:p14="http://schemas.microsoft.com/office/powerpoint/2010/main" val="80929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858394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4169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896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a:xfrm>
            <a:off x="685800" y="379941"/>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122154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a:xfrm>
            <a:off x="685800" y="379941"/>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9AB4C7FF-29AF-42C4-8149-D7D9060CD748}" type="slidenum">
              <a:rPr lang="zh-TW" altLang="en-US" smtClean="0"/>
              <a:t>‹#›</a:t>
            </a:fld>
            <a:endParaRPr lang="zh-TW"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394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a:xfrm>
            <a:off x="685800" y="378883"/>
            <a:ext cx="6991492" cy="365125"/>
          </a:xfrm>
        </p:spPr>
        <p:txBody>
          <a:bodyPr/>
          <a:lstStyle/>
          <a:p>
            <a:endParaRPr lang="zh-TW" altLang="en-US"/>
          </a:p>
        </p:txBody>
      </p:sp>
      <p:sp>
        <p:nvSpPr>
          <p:cNvPr id="7" name="Slide Number Placeholder 6"/>
          <p:cNvSpPr>
            <a:spLocks noGrp="1"/>
          </p:cNvSpPr>
          <p:nvPr>
            <p:ph type="sldNum" sz="quarter" idx="12"/>
          </p:nvPr>
        </p:nvSpPr>
        <p:spPr>
          <a:xfrm>
            <a:off x="10862452" y="381000"/>
            <a:ext cx="643748" cy="365125"/>
          </a:xfrm>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385942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254094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193254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422535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B83784E-CB13-4607-A09B-3F0C8A9F62D7}" type="datetimeFigureOut">
              <a:rPr lang="zh-TW" altLang="en-US" smtClean="0"/>
              <a:t>2020/5/20</a:t>
            </a:fld>
            <a:endParaRPr lang="zh-TW" altLang="en-US"/>
          </a:p>
        </p:txBody>
      </p:sp>
      <p:sp>
        <p:nvSpPr>
          <p:cNvPr id="5" name="Footer Placeholder 4"/>
          <p:cNvSpPr>
            <a:spLocks noGrp="1"/>
          </p:cNvSpPr>
          <p:nvPr>
            <p:ph type="ftr" sz="quarter" idx="11"/>
          </p:nvPr>
        </p:nvSpPr>
        <p:spPr>
          <a:xfrm>
            <a:off x="685800" y="381000"/>
            <a:ext cx="6991492" cy="365125"/>
          </a:xfrm>
        </p:spPr>
        <p:txBody>
          <a:bodyPr/>
          <a:lstStyle/>
          <a:p>
            <a:endParaRPr lang="zh-TW" altLang="en-US"/>
          </a:p>
        </p:txBody>
      </p:sp>
      <p:sp>
        <p:nvSpPr>
          <p:cNvPr id="6" name="Slide Number Placeholder 5"/>
          <p:cNvSpPr>
            <a:spLocks noGrp="1"/>
          </p:cNvSpPr>
          <p:nvPr>
            <p:ph type="sldNum" sz="quarter" idx="12"/>
          </p:nvPr>
        </p:nvSpPr>
        <p:spPr>
          <a:xfrm>
            <a:off x="10862452" y="381000"/>
            <a:ext cx="643748" cy="365125"/>
          </a:xfrm>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1606421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1024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7298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1724605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4562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66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512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8008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15243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extLst>
      <p:ext uri="{BB962C8B-B14F-4D97-AF65-F5344CB8AC3E}">
        <p14:creationId xmlns:p14="http://schemas.microsoft.com/office/powerpoint/2010/main" val="26994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534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549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3767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95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B83784E-CB13-4607-A09B-3F0C8A9F62D7}" type="datetimeFigureOut">
              <a:rPr lang="zh-TW" altLang="en-US" smtClean="0"/>
              <a:t>2020/5/20</a:t>
            </a:fld>
            <a:endParaRPr lang="zh-TW" altLang="en-US"/>
          </a:p>
        </p:txBody>
      </p:sp>
      <p:sp>
        <p:nvSpPr>
          <p:cNvPr id="5" name="Footer Placeholder 4"/>
          <p:cNvSpPr>
            <a:spLocks noGrp="1"/>
          </p:cNvSpPr>
          <p:nvPr>
            <p:ph type="ftr" sz="quarter" idx="11"/>
          </p:nvPr>
        </p:nvSpPr>
        <p:spPr>
          <a:xfrm>
            <a:off x="685800" y="381001"/>
            <a:ext cx="6991492" cy="364065"/>
          </a:xfrm>
        </p:spPr>
        <p:txBody>
          <a:bodyPr/>
          <a:lstStyle/>
          <a:p>
            <a:endParaRPr lang="zh-TW" altLang="en-US"/>
          </a:p>
        </p:txBody>
      </p:sp>
      <p:sp>
        <p:nvSpPr>
          <p:cNvPr id="6" name="Slide Number Placeholder 5"/>
          <p:cNvSpPr>
            <a:spLocks noGrp="1"/>
          </p:cNvSpPr>
          <p:nvPr>
            <p:ph type="sldNum" sz="quarter" idx="12"/>
          </p:nvPr>
        </p:nvSpPr>
        <p:spPr>
          <a:xfrm>
            <a:off x="10862452" y="381000"/>
            <a:ext cx="643748" cy="365125"/>
          </a:xfrm>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444232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5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0931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8356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3242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1018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2393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681039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extLst>
      <p:ext uri="{BB962C8B-B14F-4D97-AF65-F5344CB8AC3E}">
        <p14:creationId xmlns:p14="http://schemas.microsoft.com/office/powerpoint/2010/main" val="255637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704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867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2190205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6587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763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844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E65B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45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1187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09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FEDB4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6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969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1"/>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1800">
              <a:solidFill>
                <a:srgbClr val="FFFFFF"/>
              </a:solidFill>
            </a:endParaRPr>
          </a:p>
        </p:txBody>
      </p:sp>
      <p:cxnSp>
        <p:nvCxnSpPr>
          <p:cNvPr id="10" name="直接连接符 9"/>
          <p:cNvCxnSpPr/>
          <p:nvPr userDrawn="1"/>
        </p:nvCxnSpPr>
        <p:spPr>
          <a:xfrm>
            <a:off x="750309" y="833615"/>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6"/>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grpSp>
    </p:spTree>
    <p:extLst>
      <p:ext uri="{BB962C8B-B14F-4D97-AF65-F5344CB8AC3E}">
        <p14:creationId xmlns:p14="http://schemas.microsoft.com/office/powerpoint/2010/main" val="130707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609585"/>
            <a:fld id="{253AFCF4-B810-4D0B-BB23-CFD5C497DD78}" type="datetimeFigureOut">
              <a:rPr lang="zh-CN" altLang="en-US" smtClean="0">
                <a:solidFill>
                  <a:srgbClr val="103154"/>
                </a:solidFill>
              </a:rPr>
              <a:pPr defTabSz="609585"/>
              <a:t>2020/5/20</a:t>
            </a:fld>
            <a:endParaRPr lang="zh-CN" altLang="en-US">
              <a:solidFill>
                <a:srgbClr val="103154"/>
              </a:solidFill>
            </a:endParaRPr>
          </a:p>
        </p:txBody>
      </p:sp>
      <p:sp>
        <p:nvSpPr>
          <p:cNvPr id="5" name="页脚占位符 4"/>
          <p:cNvSpPr>
            <a:spLocks noGrp="1"/>
          </p:cNvSpPr>
          <p:nvPr>
            <p:ph type="ftr" sz="quarter" idx="11"/>
          </p:nvPr>
        </p:nvSpPr>
        <p:spPr/>
        <p:txBody>
          <a:bodyPr/>
          <a:lstStyle/>
          <a:p>
            <a:pPr defTabSz="609585"/>
            <a:endParaRPr lang="zh-CN" altLang="en-US">
              <a:solidFill>
                <a:srgbClr val="103154"/>
              </a:solidFill>
            </a:endParaRPr>
          </a:p>
        </p:txBody>
      </p:sp>
      <p:sp>
        <p:nvSpPr>
          <p:cNvPr id="6" name="灯片编号占位符 5"/>
          <p:cNvSpPr>
            <a:spLocks noGrp="1"/>
          </p:cNvSpPr>
          <p:nvPr>
            <p:ph type="sldNum" sz="quarter" idx="12"/>
          </p:nvPr>
        </p:nvSpPr>
        <p:spPr/>
        <p:txBody>
          <a:bodyPr/>
          <a:lstStyle/>
          <a:p>
            <a:pPr defTabSz="609585"/>
            <a:fld id="{98DB0D88-4ED7-4C12-AD2F-AB21A4507588}" type="slidenum">
              <a:rPr lang="zh-CN" altLang="en-US" smtClean="0">
                <a:solidFill>
                  <a:srgbClr val="103154"/>
                </a:solidFill>
              </a:rPr>
              <a:pPr defTabSz="609585"/>
              <a:t>‹#›</a:t>
            </a:fld>
            <a:endParaRPr lang="zh-CN" altLang="en-US">
              <a:solidFill>
                <a:srgbClr val="103154"/>
              </a:solidFill>
            </a:endParaRPr>
          </a:p>
        </p:txBody>
      </p:sp>
    </p:spTree>
    <p:extLst>
      <p:ext uri="{BB962C8B-B14F-4D97-AF65-F5344CB8AC3E}">
        <p14:creationId xmlns:p14="http://schemas.microsoft.com/office/powerpoint/2010/main" val="1162112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53AFCF4-B810-4D0B-BB23-CFD5C497DD78}" type="datetimeFigureOut">
              <a:rPr lang="zh-CN" altLang="en-US" smtClean="0"/>
              <a:pPr/>
              <a:t>2020/5/20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8DB0D88-4ED7-4C12-AD2F-AB21A4507588}" type="slidenum">
              <a:rPr lang="zh-CN" altLang="en-US" smtClean="0"/>
              <a:pPr/>
              <a:t>‹#›</a:t>
            </a:fld>
            <a:endParaRPr lang="zh-CN" altLang="en-US"/>
          </a:p>
        </p:txBody>
      </p:sp>
    </p:spTree>
    <p:extLst>
      <p:ext uri="{BB962C8B-B14F-4D97-AF65-F5344CB8AC3E}">
        <p14:creationId xmlns:p14="http://schemas.microsoft.com/office/powerpoint/2010/main" val="14029190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891078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740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8499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9278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521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21171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3418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4599153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extLst>
      <p:ext uri="{BB962C8B-B14F-4D97-AF65-F5344CB8AC3E}">
        <p14:creationId xmlns:p14="http://schemas.microsoft.com/office/powerpoint/2010/main" val="201523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3112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649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1594539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6204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63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sz="1800" dirty="0">
              <a:solidFill>
                <a:srgbClr val="E5E6DA"/>
              </a:solidFill>
            </a:endParaRPr>
          </a:p>
        </p:txBody>
      </p:sp>
      <p:sp>
        <p:nvSpPr>
          <p:cNvPr id="10" name="矩形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sz="1800" dirty="0">
              <a:solidFill>
                <a:srgbClr val="E5E6DA"/>
              </a:solidFill>
            </a:endParaRPr>
          </a:p>
        </p:txBody>
      </p:sp>
      <p:sp>
        <p:nvSpPr>
          <p:cNvPr id="2" name="標題 1"/>
          <p:cNvSpPr>
            <a:spLocks noGrp="1"/>
          </p:cNvSpPr>
          <p:nvPr>
            <p:ph type="ctrTitle"/>
          </p:nvPr>
        </p:nvSpPr>
        <p:spPr bwMode="black">
          <a:xfrm>
            <a:off x="3175199" y="1943843"/>
            <a:ext cx="8500063" cy="2387600"/>
          </a:xfrm>
        </p:spPr>
        <p:txBody>
          <a:bodyPr rtlCol="0" anchor="b"/>
          <a:lstStyle>
            <a:lvl1pPr algn="l">
              <a:lnSpc>
                <a:spcPct val="90000"/>
              </a:lnSpc>
              <a:defRPr sz="6000" b="1">
                <a:solidFill>
                  <a:schemeClr val="tx1"/>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3175199" y="4538661"/>
            <a:ext cx="8500063" cy="865321"/>
          </a:xfrm>
        </p:spPr>
        <p:txBody>
          <a:bodyPr rtlCol="0"/>
          <a:lstStyle>
            <a:lvl1pPr marL="0" indent="0" algn="l">
              <a:spcBef>
                <a:spcPts val="0"/>
              </a:spcBef>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zh-TW" altLang="en-US" smtClean="0"/>
              <a:t>按一下以編輯母片副標題樣式</a:t>
            </a:r>
            <a:endParaRPr lang="zh-TW" altLang="en-US" dirty="0"/>
          </a:p>
        </p:txBody>
      </p:sp>
      <p:sp>
        <p:nvSpPr>
          <p:cNvPr id="11" name="日期預留位置 3"/>
          <p:cNvSpPr>
            <a:spLocks noGrp="1"/>
          </p:cNvSpPr>
          <p:nvPr>
            <p:ph type="dt" sz="half" idx="10"/>
          </p:nvPr>
        </p:nvSpPr>
        <p:spPr/>
        <p:txBody>
          <a:bodyPr rtlCol="0"/>
          <a:lstStyle>
            <a:lvl1pPr>
              <a:defRPr>
                <a:solidFill>
                  <a:schemeClr val="bg2"/>
                </a:solidFill>
              </a:defRPr>
            </a:lvl1pPr>
          </a:lstStyle>
          <a:p>
            <a:fld id="{8B6B7473-3841-4310-A92D-45F4234A4D99}" type="datetime1">
              <a:rPr lang="zh-TW" altLang="en-US" smtClean="0">
                <a:solidFill>
                  <a:srgbClr val="FFFFFF"/>
                </a:solidFill>
              </a:rPr>
              <a:pPr/>
              <a:t>2020/5/20</a:t>
            </a:fld>
            <a:endParaRPr lang="zh-TW" altLang="en-US" dirty="0">
              <a:solidFill>
                <a:srgbClr val="FFFFFF"/>
              </a:solidFill>
            </a:endParaRPr>
          </a:p>
        </p:txBody>
      </p:sp>
      <p:sp>
        <p:nvSpPr>
          <p:cNvPr id="12"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13"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11194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0E77D3FD-330B-4CB0-A3EC-FEEB68936716}" type="datetime1">
              <a:rPr lang="zh-TW" altLang="en-US" smtClean="0">
                <a:solidFill>
                  <a:srgbClr val="3C4743"/>
                </a:solidFill>
              </a:rPr>
              <a:pPr/>
              <a:t>2020/5/20</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351677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sz="1800" dirty="0">
              <a:solidFill>
                <a:srgbClr val="E5E6DA"/>
              </a:solidFill>
            </a:endParaRPr>
          </a:p>
        </p:txBody>
      </p:sp>
      <p:sp>
        <p:nvSpPr>
          <p:cNvPr id="9" name="矩形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sz="1800" dirty="0">
              <a:solidFill>
                <a:srgbClr val="E5E6DA"/>
              </a:solidFill>
            </a:endParaRPr>
          </a:p>
        </p:txBody>
      </p:sp>
      <p:sp>
        <p:nvSpPr>
          <p:cNvPr id="2" name="標題 1"/>
          <p:cNvSpPr>
            <a:spLocks noGrp="1"/>
          </p:cNvSpPr>
          <p:nvPr>
            <p:ph type="title"/>
          </p:nvPr>
        </p:nvSpPr>
        <p:spPr bwMode="black">
          <a:xfrm>
            <a:off x="3838015" y="658348"/>
            <a:ext cx="6597464" cy="3664417"/>
          </a:xfrm>
        </p:spPr>
        <p:txBody>
          <a:bodyPr rtlCol="0" anchor="b">
            <a:normAutofit/>
          </a:bodyPr>
          <a:lstStyle>
            <a:lvl1pPr>
              <a:lnSpc>
                <a:spcPct val="90000"/>
              </a:lnSpc>
              <a:defRPr sz="5000" b="1">
                <a:solidFill>
                  <a:schemeClr val="tx1"/>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3838016" y="4589464"/>
            <a:ext cx="6597465" cy="1500187"/>
          </a:xfrm>
        </p:spPr>
        <p:txBody>
          <a:bodyPr rtlCol="0"/>
          <a:lstStyle>
            <a:lvl1pPr marL="0" indent="0">
              <a:spcBef>
                <a:spcPts val="0"/>
              </a:spcBef>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rtl="0"/>
            <a:r>
              <a:rPr lang="zh-TW" altLang="en-US" smtClean="0"/>
              <a:t>按一下以編輯母片文字樣式</a:t>
            </a:r>
          </a:p>
        </p:txBody>
      </p:sp>
      <p:sp>
        <p:nvSpPr>
          <p:cNvPr id="4" name="日期預留位置 3"/>
          <p:cNvSpPr>
            <a:spLocks noGrp="1"/>
          </p:cNvSpPr>
          <p:nvPr>
            <p:ph type="dt" sz="half" idx="10"/>
          </p:nvPr>
        </p:nvSpPr>
        <p:spPr/>
        <p:txBody>
          <a:bodyPr rtlCol="0"/>
          <a:lstStyle>
            <a:lvl1pPr>
              <a:defRPr>
                <a:solidFill>
                  <a:schemeClr val="bg2"/>
                </a:solidFill>
              </a:defRPr>
            </a:lvl1pPr>
          </a:lstStyle>
          <a:p>
            <a:fld id="{B24CB66F-0E05-4060-91FE-0E267F1F994D}" type="datetime1">
              <a:rPr lang="zh-TW" altLang="en-US" smtClean="0">
                <a:solidFill>
                  <a:srgbClr val="FFFFFF"/>
                </a:solidFill>
              </a:rPr>
              <a:pPr/>
              <a:t>2020/5/20</a:t>
            </a:fld>
            <a:endParaRPr lang="zh-TW" altLang="en-US" dirty="0">
              <a:solidFill>
                <a:srgbClr val="FFFFFF"/>
              </a:solidFill>
            </a:endParaRPr>
          </a:p>
        </p:txBody>
      </p:sp>
      <p:sp>
        <p:nvSpPr>
          <p:cNvPr id="5"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6"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419712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1280160" y="2194560"/>
            <a:ext cx="4489704" cy="3986784"/>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6415368" y="2194560"/>
            <a:ext cx="4493424" cy="3986784"/>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505970C7-53D0-4037-A35C-F4391F0487AD}" type="datetime1">
              <a:rPr lang="zh-TW" altLang="en-US" smtClean="0">
                <a:solidFill>
                  <a:srgbClr val="3C4743"/>
                </a:solidFill>
              </a:rPr>
              <a:pPr/>
              <a:t>2020/5/20</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89719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1280160" y="1828457"/>
            <a:ext cx="4489704" cy="830695"/>
          </a:xfrm>
        </p:spPr>
        <p:txBody>
          <a:bodyPr rtlCol="0"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zh-TW" altLang="en-US" smtClean="0"/>
              <a:t>按一下以編輯母片文字樣式</a:t>
            </a:r>
          </a:p>
        </p:txBody>
      </p:sp>
      <p:sp>
        <p:nvSpPr>
          <p:cNvPr id="4" name="內容預留位置 3"/>
          <p:cNvSpPr>
            <a:spLocks noGrp="1"/>
          </p:cNvSpPr>
          <p:nvPr>
            <p:ph sz="half" idx="2"/>
          </p:nvPr>
        </p:nvSpPr>
        <p:spPr>
          <a:xfrm>
            <a:off x="1280160" y="2743196"/>
            <a:ext cx="4489704" cy="3433769"/>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6419088" y="1828457"/>
            <a:ext cx="4489704" cy="830695"/>
          </a:xfrm>
        </p:spPr>
        <p:txBody>
          <a:bodyPr rtlCol="0"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6419088" y="2743196"/>
            <a:ext cx="4489704" cy="3433769"/>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日期預留位置 6"/>
          <p:cNvSpPr>
            <a:spLocks noGrp="1"/>
          </p:cNvSpPr>
          <p:nvPr>
            <p:ph type="dt" sz="half" idx="10"/>
          </p:nvPr>
        </p:nvSpPr>
        <p:spPr/>
        <p:txBody>
          <a:bodyPr rtlCol="0"/>
          <a:lstStyle/>
          <a:p>
            <a:fld id="{015BBE3D-E4A3-4F8C-BCBA-ACD3DFFAB02B}" type="datetime1">
              <a:rPr lang="zh-TW" altLang="en-US" smtClean="0">
                <a:solidFill>
                  <a:srgbClr val="3C4743"/>
                </a:solidFill>
              </a:rPr>
              <a:pPr/>
              <a:t>2020/5/20</a:t>
            </a:fld>
            <a:endParaRPr lang="zh-TW" altLang="en-US" dirty="0">
              <a:solidFill>
                <a:srgbClr val="3C4743"/>
              </a:solidFill>
            </a:endParaRPr>
          </a:p>
        </p:txBody>
      </p:sp>
      <p:sp>
        <p:nvSpPr>
          <p:cNvPr id="8" name="頁尾預留位置 7"/>
          <p:cNvSpPr>
            <a:spLocks noGrp="1"/>
          </p:cNvSpPr>
          <p:nvPr>
            <p:ph type="ftr" sz="quarter" idx="11"/>
          </p:nvPr>
        </p:nvSpPr>
        <p:spPr/>
        <p:txBody>
          <a:bodyPr rtlCol="0"/>
          <a:lstStyle/>
          <a:p>
            <a:endParaRPr lang="zh-TW" altLang="en-US" dirty="0">
              <a:solidFill>
                <a:srgbClr val="3C4743"/>
              </a:solidFill>
            </a:endParaRPr>
          </a:p>
        </p:txBody>
      </p:sp>
      <p:sp>
        <p:nvSpPr>
          <p:cNvPr id="9" name="投影片編號預留位置 8"/>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10395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p>
            <a:fld id="{2BFB8FB9-2B89-4156-AF6D-5A83D34667E5}" type="datetime1">
              <a:rPr lang="zh-TW" altLang="en-US" smtClean="0">
                <a:solidFill>
                  <a:srgbClr val="3C4743"/>
                </a:solidFill>
              </a:rPr>
              <a:pPr/>
              <a:t>2020/5/20</a:t>
            </a:fld>
            <a:endParaRPr lang="zh-TW" altLang="en-US" dirty="0">
              <a:solidFill>
                <a:srgbClr val="3C4743"/>
              </a:solidFill>
            </a:endParaRPr>
          </a:p>
        </p:txBody>
      </p:sp>
      <p:sp>
        <p:nvSpPr>
          <p:cNvPr id="4" name="頁尾預留位置 3"/>
          <p:cNvSpPr>
            <a:spLocks noGrp="1"/>
          </p:cNvSpPr>
          <p:nvPr>
            <p:ph type="ftr" sz="quarter" idx="11"/>
          </p:nvPr>
        </p:nvSpPr>
        <p:spPr/>
        <p:txBody>
          <a:bodyPr rtlCol="0"/>
          <a:lstStyle/>
          <a:p>
            <a:endParaRPr lang="zh-TW" altLang="en-US" dirty="0">
              <a:solidFill>
                <a:srgbClr val="3C4743"/>
              </a:solidFill>
            </a:endParaRPr>
          </a:p>
        </p:txBody>
      </p:sp>
      <p:sp>
        <p:nvSpPr>
          <p:cNvPr id="5" name="投影片編號預留位置 4"/>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02417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D5F16C17-67FC-4A0E-9E68-FB4A6B56BE55}" type="datetime1">
              <a:rPr lang="zh-TW" altLang="en-US" smtClean="0">
                <a:solidFill>
                  <a:srgbClr val="3C4743"/>
                </a:solidFill>
              </a:rPr>
              <a:pPr/>
              <a:t>2020/5/20</a:t>
            </a:fld>
            <a:endParaRPr lang="zh-TW" altLang="en-US" dirty="0">
              <a:solidFill>
                <a:srgbClr val="3C4743"/>
              </a:solidFill>
            </a:endParaRPr>
          </a:p>
        </p:txBody>
      </p:sp>
      <p:sp>
        <p:nvSpPr>
          <p:cNvPr id="3" name="頁尾預留位置 2"/>
          <p:cNvSpPr>
            <a:spLocks noGrp="1"/>
          </p:cNvSpPr>
          <p:nvPr>
            <p:ph type="ftr" sz="quarter" idx="11"/>
          </p:nvPr>
        </p:nvSpPr>
        <p:spPr/>
        <p:txBody>
          <a:bodyPr rtlCol="0"/>
          <a:lstStyle/>
          <a:p>
            <a:endParaRPr lang="zh-TW" altLang="en-US" dirty="0">
              <a:solidFill>
                <a:srgbClr val="3C4743"/>
              </a:solidFill>
            </a:endParaRPr>
          </a:p>
        </p:txBody>
      </p:sp>
      <p:sp>
        <p:nvSpPr>
          <p:cNvPr id="4" name="投影片編號預留位置 3"/>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25320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3000"/>
            </a:lvl1pPr>
          </a:lstStyle>
          <a:p>
            <a:pPr rtl="0"/>
            <a:r>
              <a:rPr lang="zh-TW" altLang="en-US" smtClean="0"/>
              <a:t>按一下以編輯母片標題樣式</a:t>
            </a:r>
            <a:endParaRPr lang="zh-TW" altLang="en-US" dirty="0"/>
          </a:p>
        </p:txBody>
      </p:sp>
      <p:sp>
        <p:nvSpPr>
          <p:cNvPr id="4" name="文字預留位置 2"/>
          <p:cNvSpPr>
            <a:spLocks noGrp="1"/>
          </p:cNvSpPr>
          <p:nvPr>
            <p:ph type="body" sz="half" idx="2"/>
          </p:nvPr>
        </p:nvSpPr>
        <p:spPr>
          <a:xfrm>
            <a:off x="1291817" y="2465295"/>
            <a:ext cx="3834875" cy="3711669"/>
          </a:xfrm>
        </p:spPr>
        <p:txBody>
          <a:bodyPr rtlCol="0">
            <a:normAutofit/>
          </a:bodyPr>
          <a:lstStyle>
            <a:lvl1pPr marL="0" indent="0">
              <a:spcBef>
                <a:spcPts val="1500"/>
              </a:spcBef>
              <a:buNone/>
              <a:defRPr sz="2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rtl="0"/>
            <a:r>
              <a:rPr lang="zh-TW" altLang="en-US" smtClean="0"/>
              <a:t>按一下以編輯母片文字樣式</a:t>
            </a:r>
          </a:p>
        </p:txBody>
      </p:sp>
      <p:sp>
        <p:nvSpPr>
          <p:cNvPr id="3" name="內容預留位置 3"/>
          <p:cNvSpPr>
            <a:spLocks noGrp="1"/>
          </p:cNvSpPr>
          <p:nvPr>
            <p:ph idx="1"/>
          </p:nvPr>
        </p:nvSpPr>
        <p:spPr>
          <a:xfrm>
            <a:off x="5518897" y="2465295"/>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8D19DB72-BD3B-4B47-903B-355F9C602C04}" type="datetime1">
              <a:rPr lang="zh-TW" altLang="en-US" smtClean="0">
                <a:solidFill>
                  <a:srgbClr val="3C4743"/>
                </a:solidFill>
              </a:rPr>
              <a:pPr/>
              <a:t>2020/5/20</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06227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19716504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300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1291818" y="2465294"/>
            <a:ext cx="3834875" cy="3711669"/>
          </a:xfrm>
        </p:spPr>
        <p:txBody>
          <a:bodyPr rtlCol="0">
            <a:normAutofit/>
          </a:bodyPr>
          <a:lstStyle>
            <a:lvl1pPr marL="0" indent="0">
              <a:buNone/>
              <a:defRPr sz="2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rtl="0"/>
            <a:r>
              <a:rPr lang="zh-TW" altLang="en-US" smtClean="0"/>
              <a:t>按一下以編輯母片文字樣式</a:t>
            </a:r>
          </a:p>
        </p:txBody>
      </p:sp>
      <p:sp>
        <p:nvSpPr>
          <p:cNvPr id="3" name="圖片預留位置 2" descr="要新增影像的空白預留位置。按一下預留位置，然後選取您要新增的影像"/>
          <p:cNvSpPr>
            <a:spLocks noGrp="1"/>
          </p:cNvSpPr>
          <p:nvPr>
            <p:ph type="pic" idx="1"/>
          </p:nvPr>
        </p:nvSpPr>
        <p:spPr>
          <a:xfrm>
            <a:off x="5518898" y="1828456"/>
            <a:ext cx="5389895" cy="5029544"/>
          </a:xfrm>
        </p:spPr>
        <p:txBody>
          <a:bodyPr tIns="1371600" rtlCol="0">
            <a:normAutofit/>
          </a:bodyPr>
          <a:lstStyle>
            <a:lvl1pPr marL="0" indent="0" algn="ctr">
              <a:buNone/>
              <a:defRPr sz="20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rtl="0"/>
            <a:r>
              <a:rPr lang="zh-TW" altLang="en-US" smtClean="0"/>
              <a:t>按一下圖示以新增圖片</a:t>
            </a:r>
            <a:endParaRPr lang="zh-TW" altLang="en-US" dirty="0"/>
          </a:p>
        </p:txBody>
      </p:sp>
      <p:sp>
        <p:nvSpPr>
          <p:cNvPr id="5" name="日期預留位置 4"/>
          <p:cNvSpPr>
            <a:spLocks noGrp="1"/>
          </p:cNvSpPr>
          <p:nvPr>
            <p:ph type="dt" sz="half" idx="10"/>
          </p:nvPr>
        </p:nvSpPr>
        <p:spPr/>
        <p:txBody>
          <a:bodyPr rtlCol="0"/>
          <a:lstStyle/>
          <a:p>
            <a:fld id="{07046D29-3F99-44FB-BAC5-ACDB7052D95D}" type="datetime1">
              <a:rPr lang="zh-TW" altLang="en-US" smtClean="0">
                <a:solidFill>
                  <a:srgbClr val="3C4743"/>
                </a:solidFill>
              </a:rPr>
              <a:pPr/>
              <a:t>2020/5/20</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9530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3E8DA54F-09DA-40C7-94BF-F70C65D47277}" type="datetime1">
              <a:rPr lang="zh-TW" altLang="en-US" smtClean="0">
                <a:solidFill>
                  <a:srgbClr val="3C4743"/>
                </a:solidFill>
              </a:rPr>
              <a:pPr/>
              <a:t>2020/5/20</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122831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10" name="矩形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sz="1800" dirty="0">
              <a:solidFill>
                <a:srgbClr val="E5E6DA"/>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6" y="2743542"/>
            <a:ext cx="6857433" cy="1371487"/>
          </a:xfrm>
          <a:prstGeom prst="rect">
            <a:avLst/>
          </a:prstGeom>
        </p:spPr>
      </p:pic>
      <p:sp>
        <p:nvSpPr>
          <p:cNvPr id="2" name="直排標題 1"/>
          <p:cNvSpPr>
            <a:spLocks noGrp="1"/>
          </p:cNvSpPr>
          <p:nvPr>
            <p:ph type="title" orient="vert"/>
          </p:nvPr>
        </p:nvSpPr>
        <p:spPr>
          <a:xfrm>
            <a:off x="10266349" y="462249"/>
            <a:ext cx="1370887" cy="5714715"/>
          </a:xfrm>
        </p:spPr>
        <p:txBody>
          <a:bodyPr vert="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378199" y="462249"/>
            <a:ext cx="9693088" cy="5714715"/>
          </a:xfrm>
        </p:spPr>
        <p:txBody>
          <a:bodyPr vert="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a:xfrm>
            <a:off x="378200" y="6356351"/>
            <a:ext cx="1971947" cy="365125"/>
          </a:xfrm>
        </p:spPr>
        <p:txBody>
          <a:bodyPr rtlCol="0"/>
          <a:lstStyle/>
          <a:p>
            <a:fld id="{D54919F1-24D0-4E1A-AA72-938259D33249}" type="datetime1">
              <a:rPr lang="zh-TW" altLang="en-US" smtClean="0">
                <a:solidFill>
                  <a:srgbClr val="3C4743"/>
                </a:solidFill>
              </a:rPr>
              <a:pPr/>
              <a:t>2020/5/20</a:t>
            </a:fld>
            <a:endParaRPr lang="zh-TW" altLang="en-US" dirty="0">
              <a:solidFill>
                <a:srgbClr val="3C4743"/>
              </a:solidFill>
            </a:endParaRPr>
          </a:p>
        </p:txBody>
      </p:sp>
      <p:sp>
        <p:nvSpPr>
          <p:cNvPr id="5" name="頁尾預留位置 4"/>
          <p:cNvSpPr>
            <a:spLocks noGrp="1"/>
          </p:cNvSpPr>
          <p:nvPr>
            <p:ph type="ftr" sz="quarter" idx="11"/>
          </p:nvPr>
        </p:nvSpPr>
        <p:spPr>
          <a:xfrm>
            <a:off x="2382373" y="6356351"/>
            <a:ext cx="5687787" cy="365125"/>
          </a:xfrm>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a:xfrm>
            <a:off x="8102389" y="6356351"/>
            <a:ext cx="1968899" cy="365125"/>
          </a:xfrm>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2027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79488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8756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84580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3134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54369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92004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2845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2354244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1"/>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cxnSp>
        <p:nvCxnSpPr>
          <p:cNvPr id="10" name="直接连接符 9"/>
          <p:cNvCxnSpPr/>
          <p:nvPr userDrawn="1"/>
        </p:nvCxnSpPr>
        <p:spPr>
          <a:xfrm>
            <a:off x="750309" y="833615"/>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6"/>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grpSp>
    </p:spTree>
    <p:extLst>
      <p:ext uri="{BB962C8B-B14F-4D97-AF65-F5344CB8AC3E}">
        <p14:creationId xmlns:p14="http://schemas.microsoft.com/office/powerpoint/2010/main" val="214269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6268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27494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00662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41989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53692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11547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28186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49052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12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B83784E-CB13-4607-A09B-3F0C8A9F62D7}" type="datetimeFigureOut">
              <a:rPr lang="zh-TW" altLang="en-US" smtClean="0"/>
              <a:t>2020/5/20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37841293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926413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1"/>
            <a:ext cx="12192000" cy="11315700"/>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cxnSp>
        <p:nvCxnSpPr>
          <p:cNvPr id="10" name="直接连接符 9"/>
          <p:cNvCxnSpPr/>
          <p:nvPr userDrawn="1"/>
        </p:nvCxnSpPr>
        <p:spPr>
          <a:xfrm>
            <a:off x="750309" y="833615"/>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6"/>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srgbClr val="605448"/>
                </a:solidFill>
              </a:endParaRPr>
            </a:p>
          </p:txBody>
        </p:sp>
      </p:grpSp>
    </p:spTree>
    <p:extLst>
      <p:ext uri="{BB962C8B-B14F-4D97-AF65-F5344CB8AC3E}">
        <p14:creationId xmlns:p14="http://schemas.microsoft.com/office/powerpoint/2010/main" val="19720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22543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03979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14829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62903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99812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21928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03890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428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83784E-CB13-4607-A09B-3F0C8A9F62D7}" type="datetimeFigureOut">
              <a:rPr lang="zh-TW" altLang="en-US" smtClean="0"/>
              <a:t>2020/5/20</a:t>
            </a:fld>
            <a:endParaRPr lang="zh-TW"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B4C7FF-29AF-42C4-8149-D7D9060CD748}" type="slidenum">
              <a:rPr lang="zh-TW" altLang="en-US" smtClean="0"/>
              <a:t>‹#›</a:t>
            </a:fld>
            <a:endParaRPr lang="zh-TW" altLang="en-US"/>
          </a:p>
        </p:txBody>
      </p:sp>
    </p:spTree>
    <p:extLst>
      <p:ext uri="{BB962C8B-B14F-4D97-AF65-F5344CB8AC3E}">
        <p14:creationId xmlns:p14="http://schemas.microsoft.com/office/powerpoint/2010/main" val="36809701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208995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130362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2154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33"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zh-CN"/>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pPr/>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27979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sz="1800" dirty="0">
              <a:solidFill>
                <a:srgbClr val="E5E6DA"/>
              </a:solidFill>
              <a:latin typeface="Microsoft JhengHei UI" panose="020B0604030504040204" pitchFamily="34" charset="-120"/>
              <a:ea typeface="Microsoft JhengHei UI" panose="020B0604030504040204" pitchFamily="34" charset="-120"/>
            </a:endParaRPr>
          </a:p>
        </p:txBody>
      </p:sp>
      <p:pic>
        <p:nvPicPr>
          <p:cNvPr id="8" name="圖片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1"/>
            <a:ext cx="12188952" cy="1371257"/>
          </a:xfrm>
          <a:prstGeom prst="rect">
            <a:avLst/>
          </a:prstGeom>
        </p:spPr>
      </p:pic>
      <p:sp>
        <p:nvSpPr>
          <p:cNvPr id="2" name="標題預留位置 1"/>
          <p:cNvSpPr>
            <a:spLocks noGrp="1"/>
          </p:cNvSpPr>
          <p:nvPr>
            <p:ph type="title"/>
          </p:nvPr>
        </p:nvSpPr>
        <p:spPr bwMode="black">
          <a:xfrm>
            <a:off x="1280160" y="466345"/>
            <a:ext cx="9628632" cy="1362113"/>
          </a:xfrm>
          <a:prstGeom prst="rect">
            <a:avLst/>
          </a:prstGeom>
        </p:spPr>
        <p:txBody>
          <a:bodyPr vert="horz" lIns="91440" tIns="45720" rIns="91440" bIns="45720" rtlCol="0" anchor="ctr">
            <a:normAutofit/>
          </a:bodyPr>
          <a:lstStyle/>
          <a:p>
            <a:pPr rtl="0"/>
            <a:r>
              <a:rPr lang="zh-TW" altLang="en-US" dirty="0"/>
              <a:t>按一下以編輯母片標題樣式</a:t>
            </a:r>
          </a:p>
        </p:txBody>
      </p:sp>
      <p:sp>
        <p:nvSpPr>
          <p:cNvPr id="3" name="文字預留位置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a:p>
            <a:pPr lvl="5" rtl="0"/>
            <a:r>
              <a:rPr lang="zh-TW" altLang="en-US" dirty="0"/>
              <a:t>第六</a:t>
            </a:r>
          </a:p>
          <a:p>
            <a:pPr lvl="6" rtl="0"/>
            <a:r>
              <a:rPr lang="zh-TW" altLang="en-US" dirty="0"/>
              <a:t>第七</a:t>
            </a:r>
          </a:p>
          <a:p>
            <a:pPr lvl="7" rtl="0"/>
            <a:r>
              <a:rPr lang="zh-TW" altLang="en-US" dirty="0"/>
              <a:t>第八</a:t>
            </a:r>
          </a:p>
          <a:p>
            <a:pPr lvl="8" rtl="0"/>
            <a:r>
              <a:rPr lang="zh-TW" altLang="en-US" dirty="0"/>
              <a:t>第九</a:t>
            </a:r>
          </a:p>
        </p:txBody>
      </p:sp>
      <p:sp>
        <p:nvSpPr>
          <p:cNvPr id="4" name="日期預留位置 3"/>
          <p:cNvSpPr>
            <a:spLocks noGrp="1"/>
          </p:cNvSpPr>
          <p:nvPr>
            <p:ph type="dt" sz="half" idx="2"/>
          </p:nvPr>
        </p:nvSpPr>
        <p:spPr>
          <a:xfrm>
            <a:off x="1280161" y="6356351"/>
            <a:ext cx="1971947" cy="365125"/>
          </a:xfrm>
          <a:prstGeom prst="rect">
            <a:avLst/>
          </a:prstGeom>
        </p:spPr>
        <p:txBody>
          <a:bodyPr vert="horz" lIns="91440" tIns="45720" rIns="91440" bIns="45720" rtlCol="0" anchor="ctr"/>
          <a:lstStyle>
            <a:lvl1pPr algn="l">
              <a:defRPr sz="1200" baseline="0">
                <a:solidFill>
                  <a:schemeClr val="tx1"/>
                </a:solidFill>
                <a:latin typeface="Microsoft JhengHei UI" panose="020B0604030504040204" pitchFamily="34" charset="-120"/>
                <a:ea typeface="Microsoft JhengHei UI" panose="020B0604030504040204" pitchFamily="34" charset="-120"/>
              </a:defRPr>
            </a:lvl1pPr>
          </a:lstStyle>
          <a:p>
            <a:pPr defTabSz="914377"/>
            <a:fld id="{E0AF6FD2-978B-430C-B5B2-ECD530D5B54F}" type="datetime1">
              <a:rPr lang="zh-TW" altLang="en-US" smtClean="0">
                <a:solidFill>
                  <a:srgbClr val="3C4743"/>
                </a:solidFill>
              </a:rPr>
              <a:pPr defTabSz="914377"/>
              <a:t>2020/5/20</a:t>
            </a:fld>
            <a:endParaRPr lang="zh-TW" altLang="en-US" dirty="0">
              <a:solidFill>
                <a:srgbClr val="3C4743"/>
              </a:solidFill>
            </a:endParaRPr>
          </a:p>
        </p:txBody>
      </p:sp>
      <p:sp>
        <p:nvSpPr>
          <p:cNvPr id="5" name="頁尾預留位置 4"/>
          <p:cNvSpPr>
            <a:spLocks noGrp="1"/>
          </p:cNvSpPr>
          <p:nvPr>
            <p:ph type="ftr" sz="quarter" idx="3"/>
          </p:nvPr>
        </p:nvSpPr>
        <p:spPr>
          <a:xfrm>
            <a:off x="3252107" y="6356351"/>
            <a:ext cx="5687787" cy="365125"/>
          </a:xfrm>
          <a:prstGeom prst="rect">
            <a:avLst/>
          </a:prstGeom>
        </p:spPr>
        <p:txBody>
          <a:bodyPr vert="horz" lIns="91440" tIns="45720" rIns="91440" bIns="45720" rtlCol="0" anchor="ctr"/>
          <a:lstStyle>
            <a:lvl1pPr algn="ctr">
              <a:defRPr sz="1200" baseline="0">
                <a:solidFill>
                  <a:schemeClr val="tx1"/>
                </a:solidFill>
                <a:latin typeface="Microsoft JhengHei UI" panose="020B0604030504040204" pitchFamily="34" charset="-120"/>
                <a:ea typeface="Microsoft JhengHei UI" panose="020B0604030504040204" pitchFamily="34" charset="-120"/>
              </a:defRPr>
            </a:lvl1pPr>
          </a:lstStyle>
          <a:p>
            <a:pPr defTabSz="914377"/>
            <a:endParaRPr lang="zh-TW" altLang="en-US" dirty="0">
              <a:solidFill>
                <a:srgbClr val="3C4743"/>
              </a:solidFill>
            </a:endParaRPr>
          </a:p>
        </p:txBody>
      </p:sp>
      <p:sp>
        <p:nvSpPr>
          <p:cNvPr id="6" name="投影片編號預留位置 5"/>
          <p:cNvSpPr>
            <a:spLocks noGrp="1"/>
          </p:cNvSpPr>
          <p:nvPr>
            <p:ph type="sldNum" sz="quarter" idx="4"/>
          </p:nvPr>
        </p:nvSpPr>
        <p:spPr>
          <a:xfrm>
            <a:off x="8939893" y="6356351"/>
            <a:ext cx="1968899" cy="365125"/>
          </a:xfrm>
          <a:prstGeom prst="rect">
            <a:avLst/>
          </a:prstGeom>
        </p:spPr>
        <p:txBody>
          <a:bodyPr vert="horz" lIns="91440" tIns="45720" rIns="91440" bIns="45720" rtlCol="0" anchor="ctr"/>
          <a:lstStyle>
            <a:lvl1pPr algn="r">
              <a:defRPr sz="1200" baseline="0">
                <a:solidFill>
                  <a:schemeClr val="tx1"/>
                </a:solidFill>
                <a:latin typeface="Microsoft JhengHei UI" panose="020B0604030504040204" pitchFamily="34" charset="-120"/>
                <a:ea typeface="Microsoft JhengHei UI" panose="020B0604030504040204" pitchFamily="34" charset="-120"/>
              </a:defRPr>
            </a:lvl1pPr>
          </a:lstStyle>
          <a:p>
            <a:pPr defTabSz="914377"/>
            <a:fld id="{BD266BE7-899D-4075-917F-DBDE33B6B692}" type="slidenum">
              <a:rPr lang="en-US" altLang="zh-TW" smtClean="0">
                <a:solidFill>
                  <a:srgbClr val="3C4743"/>
                </a:solidFill>
              </a:rPr>
              <a:pPr defTabSz="914377"/>
              <a:t>‹#›</a:t>
            </a:fld>
            <a:endParaRPr lang="zh-TW" altLang="en-US" dirty="0">
              <a:solidFill>
                <a:srgbClr val="3C4743"/>
              </a:solidFill>
            </a:endParaRPr>
          </a:p>
        </p:txBody>
      </p:sp>
    </p:spTree>
    <p:extLst>
      <p:ext uri="{BB962C8B-B14F-4D97-AF65-F5344CB8AC3E}">
        <p14:creationId xmlns:p14="http://schemas.microsoft.com/office/powerpoint/2010/main" val="39523520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5000"/>
        </a:lnSpc>
        <a:spcBef>
          <a:spcPct val="0"/>
        </a:spcBef>
        <a:buNone/>
        <a:defRPr sz="3000" kern="1200">
          <a:solidFill>
            <a:schemeClr val="bg1"/>
          </a:solidFill>
          <a:latin typeface="Microsoft JhengHei UI" panose="020B0604030504040204" pitchFamily="34" charset="-120"/>
          <a:ea typeface="Microsoft JhengHei UI" panose="020B0604030504040204" pitchFamily="34" charset="-120"/>
          <a:cs typeface="+mj-cs"/>
        </a:defRPr>
      </a:lvl1pPr>
    </p:titleStyle>
    <p:bodyStyle>
      <a:lvl1pPr marL="228594" indent="-228594" algn="l" defTabSz="914377" rtl="0" eaLnBrk="1" latinLnBrk="0" hangingPunct="1">
        <a:lnSpc>
          <a:spcPct val="100000"/>
        </a:lnSpc>
        <a:spcBef>
          <a:spcPts val="1500"/>
        </a:spcBef>
        <a:buFont typeface="Wingdings" panose="05000000000000000000" pitchFamily="2" charset="2"/>
        <a:buChar char="§"/>
        <a:defRPr sz="2200" kern="1200">
          <a:solidFill>
            <a:schemeClr val="tx1"/>
          </a:solidFill>
          <a:latin typeface="Microsoft JhengHei UI" panose="020B0604030504040204" pitchFamily="34" charset="-120"/>
          <a:ea typeface="Microsoft JhengHei UI" panose="020B0604030504040204" pitchFamily="34" charset="-120"/>
          <a:cs typeface="+mn-cs"/>
        </a:defRPr>
      </a:lvl1pPr>
      <a:lvl2pPr marL="685783" indent="-228594" algn="l" defTabSz="914377" rtl="0" eaLnBrk="1" latinLnBrk="0" hangingPunct="1">
        <a:lnSpc>
          <a:spcPct val="100000"/>
        </a:lnSpc>
        <a:spcBef>
          <a:spcPts val="300"/>
        </a:spcBef>
        <a:buFont typeface="Wingdings" panose="05000000000000000000" pitchFamily="2" charset="2"/>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42971" indent="-228594" algn="l" defTabSz="914377" rtl="0" eaLnBrk="1" latinLnBrk="0" hangingPunct="1">
        <a:lnSpc>
          <a:spcPct val="100000"/>
        </a:lnSpc>
        <a:spcBef>
          <a:spcPts val="300"/>
        </a:spcBef>
        <a:buFont typeface="Wingdings" panose="05000000000000000000" pitchFamily="2" charset="2"/>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600160"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4pPr>
      <a:lvl5pPr marL="2057349"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5pPr>
      <a:lvl6pPr marL="2514537"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726"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8914"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103" indent="-228594" algn="l" defTabSz="914377" rtl="0" eaLnBrk="1" latinLnBrk="0" hangingPunct="1">
        <a:lnSpc>
          <a:spcPct val="100000"/>
        </a:lnSpc>
        <a:spcBef>
          <a:spcPts val="0"/>
        </a:spcBef>
        <a:buFont typeface="Wingdings" panose="05000000000000000000" pitchFamily="2" charset="2"/>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253AFCF4-B810-4D0B-BB23-CFD5C497DD78}" type="datetimeFigureOut">
              <a:rPr lang="zh-CN" altLang="en-US" smtClean="0">
                <a:solidFill>
                  <a:prstClr val="black">
                    <a:tint val="75000"/>
                  </a:prstClr>
                </a:solidFill>
              </a:rPr>
              <a:pPr defTabSz="914377"/>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8DB0D88-4ED7-4C12-AD2F-AB21A4507588}"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185615573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253AFCF4-B810-4D0B-BB23-CFD5C497DD78}" type="datetimeFigureOut">
              <a:rPr lang="zh-CN" altLang="en-US" smtClean="0">
                <a:solidFill>
                  <a:prstClr val="black">
                    <a:tint val="75000"/>
                  </a:prstClr>
                </a:solidFill>
              </a:rPr>
              <a:pPr defTabSz="914377"/>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8DB0D88-4ED7-4C12-AD2F-AB21A4507588}"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68191489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253AFCF4-B810-4D0B-BB23-CFD5C497DD78}" type="datetimeFigureOut">
              <a:rPr lang="zh-CN" altLang="en-US" smtClean="0">
                <a:solidFill>
                  <a:prstClr val="black">
                    <a:tint val="75000"/>
                  </a:prstClr>
                </a:solidFill>
              </a:rPr>
              <a:pPr defTabSz="914377"/>
              <a:t>2020/5/20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98DB0D88-4ED7-4C12-AD2F-AB21A4507588}"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8399548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19.C3-1&#23416;&#32722;&#31680;&#25976;&#20998;&#37197;&#34920;(&#22283;&#20013;&#26222;&#36890;&#29677;).docx" TargetMode="Externa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hyperlink" Target="C3-1&#23416;&#32722;&#31680;&#25976;&#20998;&#37197;&#34920;(&#22283;&#20013;)&#30563;&#20462;0421.docx" TargetMode="Externa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C6-1&#24392;&#24615;&#23416;&#32722;&#35506;&#31243;&#35336;&#30059;(&#34030;&#23542;&#22909;&#32032;&#39178;5).docx" TargetMode="Externa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5.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hyperlink" Target="http://course.tn.edu.tw/" TargetMode="Externa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hyperlink" Target="15.C3-1&#23416;&#32722;&#31680;&#25976;&#20998;&#37197;&#34920;(&#22283;&#23567;&#26222;&#36890;&#29677;)0429.docx" TargetMode="External"/><Relationship Id="rId1" Type="http://schemas.openxmlformats.org/officeDocument/2006/relationships/slideLayout" Target="../slideLayouts/slideLayout10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9.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hyperlink" Target="C3-1&#23416;&#32722;&#31680;&#25976;&#20998;&#37197;&#34920;(&#22283;&#23567;)&#30333;&#27827;0520.docx" TargetMode="External"/><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t="33982"/>
          <a:stretch/>
        </p:blipFill>
        <p:spPr>
          <a:xfrm>
            <a:off x="0" y="-1747191"/>
            <a:ext cx="12192000" cy="7549600"/>
          </a:xfrm>
          <a:prstGeom prst="rect">
            <a:avLst/>
          </a:prstGeom>
        </p:spPr>
      </p:pic>
      <p:sp>
        <p:nvSpPr>
          <p:cNvPr id="3" name="PA_文本框 2"/>
          <p:cNvSpPr txBox="1"/>
          <p:nvPr>
            <p:custDataLst>
              <p:tags r:id="rId2"/>
            </p:custDataLst>
          </p:nvPr>
        </p:nvSpPr>
        <p:spPr>
          <a:xfrm>
            <a:off x="837403" y="5171747"/>
            <a:ext cx="9254457" cy="1015663"/>
          </a:xfrm>
          <a:prstGeom prst="rect">
            <a:avLst/>
          </a:prstGeom>
          <a:noFill/>
        </p:spPr>
        <p:txBody>
          <a:bodyPr wrap="none" rtlCol="0">
            <a:spAutoFit/>
          </a:bodyPr>
          <a:lstStyle/>
          <a:p>
            <a:r>
              <a:rPr lang="en-US" altLang="zh-TW" sz="60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109</a:t>
            </a:r>
            <a:r>
              <a:rPr lang="zh-TW" altLang="en-US" sz="60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課程</a:t>
            </a:r>
            <a:r>
              <a:rPr lang="zh-TW" altLang="en-US" sz="60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計畫表件補充說明</a:t>
            </a:r>
            <a:endParaRPr lang="zh-CN" altLang="en-US" sz="60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
        <p:nvSpPr>
          <p:cNvPr id="4" name="PA_文本框 3"/>
          <p:cNvSpPr txBox="1">
            <a:spLocks noChangeArrowheads="1"/>
          </p:cNvSpPr>
          <p:nvPr>
            <p:custDataLst>
              <p:tags r:id="rId3"/>
            </p:custDataLst>
          </p:nvPr>
        </p:nvSpPr>
        <p:spPr bwMode="auto">
          <a:xfrm>
            <a:off x="6193188" y="6187410"/>
            <a:ext cx="5807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a:r>
              <a:rPr lang="zh-TW" altLang="en-US" sz="28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白河國小教務主任沈千又</a:t>
            </a:r>
            <a:endParaRPr lang="zh-CN" altLang="en-US" sz="28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14694894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14:presetBounceEnd="5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9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600"/>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600"/>
                                </p:stCondLst>
                                <p:childTnLst>
                                  <p:par>
                                    <p:cTn id="15" presetID="12" presetClass="entr" presetSubtype="4" fill="hold" grpId="0" nodeType="afterEffect">
                                      <p:stCondLst>
                                        <p:cond delay="0"/>
                                      </p:stCondLst>
                                      <p:iterate type="lt">
                                        <p:tmPct val="15000"/>
                                      </p:iterate>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100" y="1290352"/>
            <a:ext cx="5372100" cy="5250147"/>
          </a:xfrm>
        </p:spPr>
      </p:pic>
      <p:pic>
        <p:nvPicPr>
          <p:cNvPr id="9" name="內容版面配置區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3000" y="1290353"/>
            <a:ext cx="5537200" cy="5250146"/>
          </a:xfrm>
        </p:spPr>
      </p:pic>
      <p:sp>
        <p:nvSpPr>
          <p:cNvPr id="6" name="標題 1"/>
          <p:cNvSpPr>
            <a:spLocks noGrp="1"/>
          </p:cNvSpPr>
          <p:nvPr>
            <p:ph type="title"/>
          </p:nvPr>
        </p:nvSpPr>
        <p:spPr>
          <a:xfrm>
            <a:off x="190500" y="218273"/>
            <a:ext cx="10909300" cy="1293028"/>
          </a:xfrm>
        </p:spPr>
        <p:txBody>
          <a:bodyPr/>
          <a:lstStyle/>
          <a:p>
            <a:pPr algn="l"/>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105</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sp>
        <p:nvSpPr>
          <p:cNvPr id="7" name="標題 1"/>
          <p:cNvSpPr txBox="1">
            <a:spLocks/>
          </p:cNvSpPr>
          <p:nvPr/>
        </p:nvSpPr>
        <p:spPr>
          <a:xfrm>
            <a:off x="9867900" y="218273"/>
            <a:ext cx="20701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zh-TW" altLang="en-US" sz="3600" b="1" dirty="0" smtClean="0">
                <a:latin typeface="Microsoft JhengHei UI" panose="020B0604030504040204" pitchFamily="34" charset="-120"/>
                <a:ea typeface="Microsoft JhengHei UI" panose="020B0604030504040204" pitchFamily="34" charset="-120"/>
              </a:rPr>
              <a:t>九年一貫</a:t>
            </a:r>
            <a:endParaRPr lang="zh-TW" altLang="en-US" sz="3600" b="1" dirty="0">
              <a:latin typeface="Microsoft JhengHei UI" panose="020B0604030504040204" pitchFamily="34" charset="-120"/>
              <a:ea typeface="Microsoft JhengHei UI" panose="020B0604030504040204" pitchFamily="34" charset="-120"/>
            </a:endParaRPr>
          </a:p>
        </p:txBody>
      </p:sp>
      <p:sp>
        <p:nvSpPr>
          <p:cNvPr id="10" name="矩形 9"/>
          <p:cNvSpPr/>
          <p:nvPr/>
        </p:nvSpPr>
        <p:spPr>
          <a:xfrm>
            <a:off x="4711700" y="4191000"/>
            <a:ext cx="952500" cy="2057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623550" y="4191000"/>
            <a:ext cx="1009650" cy="2146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4711700" y="3898900"/>
            <a:ext cx="952500" cy="2921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636250" y="3915425"/>
            <a:ext cx="952500" cy="2921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0689804" y="4910462"/>
            <a:ext cx="898946" cy="241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0663027" y="5689599"/>
            <a:ext cx="898946" cy="17558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7275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77800" y="91273"/>
            <a:ext cx="11163300" cy="1293028"/>
          </a:xfrm>
        </p:spPr>
        <p:txBody>
          <a:bodyPr/>
          <a:lstStyle/>
          <a:p>
            <a:pPr algn="l"/>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104</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sp>
        <p:nvSpPr>
          <p:cNvPr id="6" name="標題 1"/>
          <p:cNvSpPr txBox="1">
            <a:spLocks/>
          </p:cNvSpPr>
          <p:nvPr/>
        </p:nvSpPr>
        <p:spPr>
          <a:xfrm>
            <a:off x="9918700" y="184148"/>
            <a:ext cx="20701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zh-TW" altLang="en-US" sz="3600" b="1" dirty="0" smtClean="0">
                <a:latin typeface="Microsoft JhengHei UI" panose="020B0604030504040204" pitchFamily="34" charset="-120"/>
                <a:ea typeface="Microsoft JhengHei UI" panose="020B0604030504040204" pitchFamily="34" charset="-120"/>
              </a:rPr>
              <a:t>九年一貫</a:t>
            </a:r>
            <a:endParaRPr lang="zh-TW" altLang="en-US" sz="3600" b="1" dirty="0">
              <a:latin typeface="Microsoft JhengHei UI" panose="020B0604030504040204" pitchFamily="34" charset="-120"/>
              <a:ea typeface="Microsoft JhengHei UI" panose="020B0604030504040204" pitchFamily="34" charset="-120"/>
            </a:endParaRPr>
          </a:p>
        </p:txBody>
      </p:sp>
      <p:pic>
        <p:nvPicPr>
          <p:cNvPr id="9" name="內容版面配置區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9900" y="1353111"/>
            <a:ext cx="5334000" cy="5095862"/>
          </a:xfrm>
        </p:spPr>
      </p:pic>
      <p:pic>
        <p:nvPicPr>
          <p:cNvPr id="12" name="內容版面配置區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9200" y="1353111"/>
            <a:ext cx="5461000" cy="5095862"/>
          </a:xfrm>
        </p:spPr>
      </p:pic>
    </p:spTree>
    <p:extLst>
      <p:ext uri="{BB962C8B-B14F-4D97-AF65-F5344CB8AC3E}">
        <p14:creationId xmlns:p14="http://schemas.microsoft.com/office/powerpoint/2010/main" val="3767994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a:xfrm>
            <a:off x="1192479" y="292683"/>
            <a:ext cx="535503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微軟正黑體" panose="020B0604030504040204" pitchFamily="34" charset="-120"/>
                <a:ea typeface="微軟正黑體" panose="020B0604030504040204" pitchFamily="34" charset="-120"/>
              </a:rPr>
              <a:t>C3-1 </a:t>
            </a:r>
            <a:r>
              <a:rPr lang="zh-TW" altLang="en-US" sz="3200" dirty="0">
                <a:solidFill>
                  <a:srgbClr val="005188"/>
                </a:solidFill>
                <a:latin typeface="微軟正黑體" panose="020B0604030504040204" pitchFamily="34" charset="-120"/>
                <a:ea typeface="微軟正黑體" panose="020B0604030504040204" pitchFamily="34" charset="-120"/>
              </a:rPr>
              <a:t>學習節數分配表</a:t>
            </a:r>
            <a:r>
              <a:rPr lang="en-US" altLang="zh-TW" sz="3200" dirty="0">
                <a:solidFill>
                  <a:srgbClr val="005188"/>
                </a:solidFill>
                <a:latin typeface="微軟正黑體" panose="020B0604030504040204" pitchFamily="34" charset="-120"/>
                <a:ea typeface="微軟正黑體" panose="020B0604030504040204" pitchFamily="34" charset="-120"/>
              </a:rPr>
              <a:t>(</a:t>
            </a:r>
            <a:r>
              <a:rPr lang="zh-TW" altLang="en-US" sz="3200" dirty="0">
                <a:solidFill>
                  <a:srgbClr val="005188"/>
                </a:solidFill>
                <a:latin typeface="微軟正黑體" panose="020B0604030504040204" pitchFamily="34" charset="-120"/>
                <a:ea typeface="微軟正黑體" panose="020B0604030504040204" pitchFamily="34" charset="-120"/>
              </a:rPr>
              <a:t>國中</a:t>
            </a:r>
            <a:r>
              <a:rPr lang="en-US" altLang="zh-TW" sz="3200" dirty="0">
                <a:solidFill>
                  <a:srgbClr val="005188"/>
                </a:solidFill>
                <a:latin typeface="微軟正黑體" panose="020B0604030504040204" pitchFamily="34" charset="-120"/>
                <a:ea typeface="微軟正黑體" panose="020B0604030504040204" pitchFamily="34" charset="-120"/>
              </a:rPr>
              <a:t>)</a:t>
            </a:r>
            <a:r>
              <a:rPr lang="en-US" altLang="zh-CN" sz="3200" dirty="0">
                <a:solidFill>
                  <a:srgbClr val="005188"/>
                </a:solidFill>
                <a:latin typeface="微軟正黑體" panose="020B0604030504040204" pitchFamily="34" charset="-120"/>
                <a:ea typeface="微軟正黑體" panose="020B0604030504040204" pitchFamily="34" charset="-120"/>
              </a:rPr>
              <a:t> </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4" name="椭圆 31"/>
          <p:cNvSpPr/>
          <p:nvPr/>
        </p:nvSpPr>
        <p:spPr>
          <a:xfrm>
            <a:off x="1211550" y="1949941"/>
            <a:ext cx="1708151"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nvGrpSpPr>
          <p:cNvPr id="5" name="chenying0907 4"/>
          <p:cNvGrpSpPr/>
          <p:nvPr/>
        </p:nvGrpSpPr>
        <p:grpSpPr>
          <a:xfrm>
            <a:off x="350907" y="3686261"/>
            <a:ext cx="3204300" cy="2431434"/>
            <a:chOff x="1923495" y="3705699"/>
            <a:chExt cx="1604302" cy="1196482"/>
          </a:xfrm>
        </p:grpSpPr>
        <p:sp>
          <p:nvSpPr>
            <p:cNvPr id="6" name="文本框 5"/>
            <p:cNvSpPr txBox="1"/>
            <p:nvPr/>
          </p:nvSpPr>
          <p:spPr>
            <a:xfrm>
              <a:off x="1923495" y="3705699"/>
              <a:ext cx="1604302" cy="469506"/>
            </a:xfrm>
            <a:prstGeom prst="rect">
              <a:avLst/>
            </a:prstGeom>
            <a:noFill/>
          </p:spPr>
          <p:txBody>
            <a:bodyPr wrap="square">
              <a:spAutoFit/>
            </a:bodyPr>
            <a:lstStyle/>
            <a:p>
              <a:pPr algn="ctr" defTabSz="914377"/>
              <a:r>
                <a:rPr lang="zh-TW" altLang="en-US" sz="2800" b="1" dirty="0">
                  <a:solidFill>
                    <a:srgbClr val="005188"/>
                  </a:solidFill>
                  <a:latin typeface="微軟正黑體" panose="020B0604030504040204" pitchFamily="34" charset="-120"/>
                  <a:ea typeface="微軟正黑體" panose="020B0604030504040204" pitchFamily="34" charset="-120"/>
                </a:rPr>
                <a:t>七年級</a:t>
              </a:r>
              <a:endParaRPr lang="en-US" altLang="zh-TW" sz="2800" b="1" dirty="0">
                <a:solidFill>
                  <a:srgbClr val="005188"/>
                </a:solidFill>
                <a:latin typeface="微軟正黑體" panose="020B0604030504040204" pitchFamily="34" charset="-120"/>
                <a:ea typeface="微軟正黑體" panose="020B0604030504040204" pitchFamily="34" charset="-120"/>
              </a:endParaRPr>
            </a:p>
            <a:p>
              <a:pPr algn="ctr" defTabSz="914377"/>
              <a:r>
                <a:rPr lang="en-US" altLang="zh-TW" sz="2800" b="1" dirty="0">
                  <a:solidFill>
                    <a:srgbClr val="005188"/>
                  </a:solidFill>
                  <a:latin typeface="微軟正黑體" panose="020B0604030504040204" pitchFamily="34" charset="-120"/>
                  <a:ea typeface="微軟正黑體" panose="020B0604030504040204" pitchFamily="34" charset="-120"/>
                </a:rPr>
                <a:t>109</a:t>
              </a:r>
              <a:r>
                <a:rPr lang="zh-TW" altLang="en-US" sz="2800" b="1" dirty="0">
                  <a:solidFill>
                    <a:srgbClr val="005188"/>
                  </a:solidFill>
                  <a:latin typeface="微軟正黑體" panose="020B0604030504040204" pitchFamily="34" charset="-120"/>
                  <a:ea typeface="微軟正黑體" panose="020B0604030504040204" pitchFamily="34" charset="-120"/>
                </a:rPr>
                <a:t>學年度入學</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sp>
          <p:nvSpPr>
            <p:cNvPr id="7" name="文本框 86"/>
            <p:cNvSpPr txBox="1">
              <a:spLocks noChangeArrowheads="1"/>
            </p:cNvSpPr>
            <p:nvPr/>
          </p:nvSpPr>
          <p:spPr bwMode="auto">
            <a:xfrm>
              <a:off x="1960421" y="4175204"/>
              <a:ext cx="1497511" cy="72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377"/>
              <a:r>
                <a:rPr lang="zh-TW" altLang="zh-TW" dirty="0">
                  <a:solidFill>
                    <a:prstClr val="black"/>
                  </a:solidFill>
                  <a:latin typeface="微軟正黑體" panose="020B0604030504040204" pitchFamily="34" charset="-120"/>
                  <a:ea typeface="微軟正黑體" panose="020B0604030504040204" pitchFamily="34" charset="-120"/>
                </a:rPr>
                <a:t>以</a:t>
              </a:r>
              <a:r>
                <a:rPr lang="en-US" altLang="zh-TW" dirty="0">
                  <a:solidFill>
                    <a:prstClr val="black"/>
                  </a:solidFill>
                  <a:latin typeface="微軟正黑體" panose="020B0604030504040204" pitchFamily="34" charset="-120"/>
                  <a:ea typeface="微軟正黑體" panose="020B0604030504040204" pitchFamily="34" charset="-120"/>
                </a:rPr>
                <a:t>109</a:t>
              </a:r>
              <a:r>
                <a:rPr lang="zh-TW" altLang="zh-TW" dirty="0">
                  <a:solidFill>
                    <a:prstClr val="black"/>
                  </a:solidFill>
                  <a:latin typeface="微軟正黑體" panose="020B0604030504040204" pitchFamily="34" charset="-120"/>
                  <a:ea typeface="微軟正黑體" panose="020B0604030504040204" pitchFamily="34" charset="-120"/>
                </a:rPr>
                <a:t>學年度起始往後填寫該年級至</a:t>
              </a:r>
              <a:r>
                <a:rPr lang="zh-TW" altLang="en-US" dirty="0">
                  <a:solidFill>
                    <a:prstClr val="black"/>
                  </a:solidFill>
                  <a:latin typeface="微軟正黑體" panose="020B0604030504040204" pitchFamily="34" charset="-120"/>
                  <a:ea typeface="微軟正黑體" panose="020B0604030504040204" pitchFamily="34" charset="-120"/>
                </a:rPr>
                <a:t>九</a:t>
              </a:r>
              <a:r>
                <a:rPr lang="zh-TW" altLang="zh-TW" dirty="0">
                  <a:solidFill>
                    <a:prstClr val="black"/>
                  </a:solidFill>
                  <a:latin typeface="微軟正黑體" panose="020B0604030504040204" pitchFamily="34" charset="-120"/>
                  <a:ea typeface="微軟正黑體" panose="020B0604030504040204" pitchFamily="34" charset="-120"/>
                </a:rPr>
                <a:t>年級畢業前未來規劃的學習節數分配。</a:t>
              </a:r>
            </a:p>
            <a:p>
              <a:pPr defTabSz="914377"/>
              <a:r>
                <a:rPr lang="zh-TW" altLang="zh-TW" dirty="0">
                  <a:solidFill>
                    <a:prstClr val="black"/>
                  </a:solidFill>
                  <a:latin typeface="微軟正黑體" panose="020B0604030504040204" pitchFamily="34" charset="-120"/>
                  <a:ea typeface="微軟正黑體" panose="020B0604030504040204" pitchFamily="34" charset="-120"/>
                </a:rPr>
                <a:t>故</a:t>
              </a:r>
              <a:r>
                <a:rPr lang="en-US" altLang="zh-TW" b="1" dirty="0">
                  <a:solidFill>
                    <a:prstClr val="black"/>
                  </a:solidFill>
                  <a:latin typeface="微軟正黑體" panose="020B0604030504040204" pitchFamily="34" charset="-120"/>
                  <a:ea typeface="微軟正黑體" panose="020B0604030504040204" pitchFamily="34" charset="-120"/>
                </a:rPr>
                <a:t>109</a:t>
              </a:r>
              <a:r>
                <a:rPr lang="zh-TW" altLang="zh-TW" b="1" dirty="0">
                  <a:solidFill>
                    <a:prstClr val="black"/>
                  </a:solidFill>
                  <a:latin typeface="微軟正黑體" panose="020B0604030504040204" pitchFamily="34" charset="-120"/>
                  <a:ea typeface="微軟正黑體" panose="020B0604030504040204" pitchFamily="34" charset="-120"/>
                </a:rPr>
                <a:t>學年度入學需填寫</a:t>
              </a:r>
              <a:r>
                <a:rPr lang="zh-TW" altLang="en-US" b="1" dirty="0">
                  <a:solidFill>
                    <a:prstClr val="black"/>
                  </a:solidFill>
                  <a:latin typeface="微軟正黑體" panose="020B0604030504040204" pitchFamily="34" charset="-120"/>
                  <a:ea typeface="微軟正黑體" panose="020B0604030504040204" pitchFamily="34" charset="-120"/>
                </a:rPr>
                <a:t>七</a:t>
              </a:r>
              <a:r>
                <a:rPr lang="zh-TW" altLang="zh-TW" b="1" dirty="0">
                  <a:solidFill>
                    <a:prstClr val="black"/>
                  </a:solidFill>
                  <a:latin typeface="微軟正黑體" panose="020B0604030504040204" pitchFamily="34" charset="-120"/>
                  <a:ea typeface="微軟正黑體" panose="020B0604030504040204" pitchFamily="34" charset="-120"/>
                </a:rPr>
                <a:t>到</a:t>
              </a:r>
              <a:r>
                <a:rPr lang="zh-TW" altLang="en-US" b="1" dirty="0">
                  <a:solidFill>
                    <a:prstClr val="black"/>
                  </a:solidFill>
                  <a:latin typeface="微軟正黑體" panose="020B0604030504040204" pitchFamily="34" charset="-120"/>
                  <a:ea typeface="微軟正黑體" panose="020B0604030504040204" pitchFamily="34" charset="-120"/>
                </a:rPr>
                <a:t>九</a:t>
              </a:r>
              <a:r>
                <a:rPr lang="zh-TW" altLang="zh-TW" b="1" dirty="0">
                  <a:solidFill>
                    <a:prstClr val="black"/>
                  </a:solidFill>
                  <a:latin typeface="微軟正黑體" panose="020B0604030504040204" pitchFamily="34" charset="-120"/>
                  <a:ea typeface="微軟正黑體" panose="020B0604030504040204" pitchFamily="34" charset="-120"/>
                </a:rPr>
                <a:t>年級</a:t>
              </a:r>
              <a:r>
                <a:rPr lang="zh-TW" altLang="zh-TW" dirty="0">
                  <a:solidFill>
                    <a:prstClr val="black"/>
                  </a:solidFill>
                  <a:latin typeface="微軟正黑體" panose="020B0604030504040204" pitchFamily="34" charset="-120"/>
                  <a:ea typeface="微軟正黑體" panose="020B0604030504040204" pitchFamily="34" charset="-120"/>
                </a:rPr>
                <a:t>。</a:t>
              </a:r>
            </a:p>
          </p:txBody>
        </p:sp>
      </p:grpSp>
      <p:sp>
        <p:nvSpPr>
          <p:cNvPr id="8" name="任意多边形 7"/>
          <p:cNvSpPr/>
          <p:nvPr/>
        </p:nvSpPr>
        <p:spPr>
          <a:xfrm>
            <a:off x="1482325" y="2796078"/>
            <a:ext cx="1079500"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9" name="文本框 88"/>
          <p:cNvSpPr txBox="1">
            <a:spLocks noChangeArrowheads="1"/>
          </p:cNvSpPr>
          <p:nvPr/>
        </p:nvSpPr>
        <p:spPr bwMode="auto">
          <a:xfrm>
            <a:off x="1455901" y="2882904"/>
            <a:ext cx="1382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77"/>
            <a:r>
              <a:rPr lang="en-US" altLang="zh-CN" sz="32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32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a:grpSpLocks/>
          </p:cNvGrpSpPr>
          <p:nvPr/>
        </p:nvGrpSpPr>
        <p:grpSpPr bwMode="auto">
          <a:xfrm>
            <a:off x="1770495" y="2084277"/>
            <a:ext cx="385763" cy="611187"/>
            <a:chOff x="5844088" y="2600655"/>
            <a:chExt cx="385904" cy="611158"/>
          </a:xfrm>
        </p:grpSpPr>
        <p:grpSp>
          <p:nvGrpSpPr>
            <p:cNvPr id="11"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16" name="chenying0907 98"/>
          <p:cNvGrpSpPr>
            <a:grpSpLocks/>
          </p:cNvGrpSpPr>
          <p:nvPr/>
        </p:nvGrpSpPr>
        <p:grpSpPr bwMode="auto">
          <a:xfrm>
            <a:off x="9703938" y="2263663"/>
            <a:ext cx="474663" cy="431800"/>
            <a:chOff x="7002966" y="4415883"/>
            <a:chExt cx="507443" cy="461687"/>
          </a:xfrm>
        </p:grpSpPr>
        <p:grpSp>
          <p:nvGrpSpPr>
            <p:cNvPr id="17"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24" name="chenying0907 110"/>
          <p:cNvGrpSpPr>
            <a:grpSpLocks/>
          </p:cNvGrpSpPr>
          <p:nvPr/>
        </p:nvGrpSpPr>
        <p:grpSpPr bwMode="auto">
          <a:xfrm>
            <a:off x="5728365" y="2178041"/>
            <a:ext cx="557212"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sp>
        <p:nvSpPr>
          <p:cNvPr id="27" name="椭圆 31"/>
          <p:cNvSpPr/>
          <p:nvPr/>
        </p:nvSpPr>
        <p:spPr>
          <a:xfrm>
            <a:off x="5182353" y="1925896"/>
            <a:ext cx="1708151"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8" name="任意多边形 27"/>
          <p:cNvSpPr/>
          <p:nvPr/>
        </p:nvSpPr>
        <p:spPr>
          <a:xfrm>
            <a:off x="5466427" y="2797042"/>
            <a:ext cx="1081087"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9" name="文本框 145"/>
          <p:cNvSpPr txBox="1">
            <a:spLocks noChangeArrowheads="1"/>
          </p:cNvSpPr>
          <p:nvPr/>
        </p:nvSpPr>
        <p:spPr bwMode="auto">
          <a:xfrm>
            <a:off x="5370501" y="2935029"/>
            <a:ext cx="1382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77"/>
            <a:r>
              <a:rPr lang="en-US" altLang="zh-CN"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2</a:t>
            </a:r>
            <a:endParaRPr lang="zh-CN" altLang="en-US"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9136951" y="1894699"/>
            <a:ext cx="1706563"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1" name="任意多边形 30"/>
          <p:cNvSpPr/>
          <p:nvPr/>
        </p:nvSpPr>
        <p:spPr>
          <a:xfrm>
            <a:off x="9472956" y="2894014"/>
            <a:ext cx="1081088"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2" name="文本框 157"/>
          <p:cNvSpPr txBox="1">
            <a:spLocks noChangeArrowheads="1"/>
          </p:cNvSpPr>
          <p:nvPr/>
        </p:nvSpPr>
        <p:spPr bwMode="auto">
          <a:xfrm>
            <a:off x="9315795" y="2921729"/>
            <a:ext cx="1382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77"/>
            <a:r>
              <a:rPr lang="en-US" altLang="zh-CN"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3</a:t>
            </a:r>
            <a:endParaRPr lang="zh-CN" altLang="en-US"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a:grpSpLocks/>
          </p:cNvGrpSpPr>
          <p:nvPr/>
        </p:nvGrpSpPr>
        <p:grpSpPr bwMode="auto">
          <a:xfrm>
            <a:off x="3790493" y="2615860"/>
            <a:ext cx="565151" cy="48260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37" name="chenying0907 166"/>
          <p:cNvGrpSpPr>
            <a:grpSpLocks/>
          </p:cNvGrpSpPr>
          <p:nvPr/>
        </p:nvGrpSpPr>
        <p:grpSpPr bwMode="auto">
          <a:xfrm>
            <a:off x="7820026" y="2594693"/>
            <a:ext cx="565151" cy="600187"/>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44" name="chenying0907 43"/>
          <p:cNvGrpSpPr/>
          <p:nvPr/>
        </p:nvGrpSpPr>
        <p:grpSpPr>
          <a:xfrm>
            <a:off x="7820026" y="3626682"/>
            <a:ext cx="4203652" cy="2730497"/>
            <a:chOff x="7974634" y="3695836"/>
            <a:chExt cx="2252834" cy="2263794"/>
          </a:xfrm>
        </p:grpSpPr>
        <p:sp>
          <p:nvSpPr>
            <p:cNvPr id="45" name="文本框 44"/>
            <p:cNvSpPr txBox="1"/>
            <p:nvPr/>
          </p:nvSpPr>
          <p:spPr>
            <a:xfrm>
              <a:off x="8074118" y="3695836"/>
              <a:ext cx="2021929" cy="791029"/>
            </a:xfrm>
            <a:prstGeom prst="rect">
              <a:avLst/>
            </a:prstGeom>
            <a:noFill/>
          </p:spPr>
          <p:txBody>
            <a:bodyPr wrap="square">
              <a:spAutoFit/>
            </a:bodyPr>
            <a:lstStyle/>
            <a:p>
              <a:pPr algn="ctr" defTabSz="914377"/>
              <a:r>
                <a:rPr lang="zh-TW" altLang="en-US" sz="2800" b="1" dirty="0">
                  <a:solidFill>
                    <a:srgbClr val="005188"/>
                  </a:solidFill>
                  <a:latin typeface="方正清刻本悦宋简体" panose="02000000000000000000" pitchFamily="2" charset="-122"/>
                  <a:ea typeface="方正清刻本悦宋简体" panose="02000000000000000000" pitchFamily="2" charset="-122"/>
                </a:rPr>
                <a:t>九年級</a:t>
              </a:r>
              <a:endParaRPr lang="en-US" altLang="zh-TW" sz="2800" b="1" dirty="0">
                <a:solidFill>
                  <a:srgbClr val="005188"/>
                </a:solidFill>
                <a:latin typeface="方正清刻本悦宋简体" panose="02000000000000000000" pitchFamily="2" charset="-122"/>
                <a:ea typeface="方正清刻本悦宋简体" panose="02000000000000000000" pitchFamily="2" charset="-122"/>
              </a:endParaRPr>
            </a:p>
            <a:p>
              <a:pPr algn="ctr" defTabSz="914377"/>
              <a:r>
                <a:rPr lang="en-US" altLang="zh-TW" sz="2800" b="1" dirty="0">
                  <a:solidFill>
                    <a:srgbClr val="005188"/>
                  </a:solidFill>
                  <a:latin typeface="微軟正黑體" panose="020B0604030504040204" pitchFamily="34" charset="-120"/>
                  <a:ea typeface="微軟正黑體" panose="020B0604030504040204" pitchFamily="34" charset="-120"/>
                </a:rPr>
                <a:t>107</a:t>
              </a:r>
              <a:r>
                <a:rPr lang="zh-TW" altLang="en-US" sz="2800" b="1" dirty="0">
                  <a:solidFill>
                    <a:srgbClr val="005188"/>
                  </a:solidFill>
                  <a:latin typeface="微軟正黑體" panose="020B0604030504040204" pitchFamily="34" charset="-120"/>
                  <a:ea typeface="微軟正黑體" panose="020B0604030504040204" pitchFamily="34" charset="-120"/>
                </a:rPr>
                <a:t>學年度入學</a:t>
              </a:r>
              <a:endParaRPr lang="zh-CN" altLang="en-US" sz="2800" b="1" dirty="0">
                <a:solidFill>
                  <a:srgbClr val="005188"/>
                </a:solidFill>
                <a:latin typeface="微軟正黑體" panose="020B0604030504040204" pitchFamily="34" charset="-120"/>
                <a:ea typeface="微軟正黑體" panose="020B0604030504040204" pitchFamily="34" charset="-120"/>
              </a:endParaRPr>
            </a:p>
          </p:txBody>
        </p:sp>
        <p:sp>
          <p:nvSpPr>
            <p:cNvPr id="46" name="文本框 86"/>
            <p:cNvSpPr txBox="1">
              <a:spLocks noChangeArrowheads="1"/>
            </p:cNvSpPr>
            <p:nvPr/>
          </p:nvSpPr>
          <p:spPr bwMode="auto">
            <a:xfrm>
              <a:off x="7974634" y="4530674"/>
              <a:ext cx="2252834" cy="142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377"/>
              <a:r>
                <a:rPr lang="en-US" altLang="zh-TW" dirty="0">
                  <a:solidFill>
                    <a:prstClr val="black"/>
                  </a:solidFill>
                  <a:latin typeface="微軟正黑體" panose="020B0604030504040204" pitchFamily="34" charset="-120"/>
                  <a:ea typeface="微軟正黑體" panose="020B0604030504040204" pitchFamily="34" charset="-120"/>
                </a:rPr>
                <a:t>1.</a:t>
              </a:r>
              <a:r>
                <a:rPr lang="zh-TW" altLang="en-US" dirty="0">
                  <a:solidFill>
                    <a:prstClr val="black"/>
                  </a:solidFill>
                  <a:latin typeface="微軟正黑體" panose="020B0604030504040204" pitchFamily="34" charset="-120"/>
                  <a:ea typeface="微軟正黑體" panose="020B0604030504040204" pitchFamily="34" charset="-120"/>
                </a:rPr>
                <a:t>九</a:t>
              </a:r>
              <a:r>
                <a:rPr lang="zh-TW" altLang="zh-TW" dirty="0">
                  <a:solidFill>
                    <a:prstClr val="black"/>
                  </a:solidFill>
                  <a:latin typeface="微軟正黑體" panose="020B0604030504040204" pitchFamily="34" charset="-120"/>
                  <a:ea typeface="微軟正黑體" panose="020B0604030504040204" pitchFamily="34" charset="-120"/>
                </a:rPr>
                <a:t>年級領域學習節數須為九年一</a:t>
              </a:r>
              <a:r>
                <a:rPr lang="zh-TW" altLang="en-US" dirty="0">
                  <a:solidFill>
                    <a:prstClr val="black"/>
                  </a:solidFill>
                  <a:latin typeface="微軟正黑體" panose="020B0604030504040204" pitchFamily="34" charset="-120"/>
                  <a:ea typeface="微軟正黑體" panose="020B0604030504040204" pitchFamily="34" charset="-120"/>
                </a:rPr>
                <a:t>貫規</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範領域與節數，彈性學習節數在九年</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一貫節數下，</a:t>
              </a:r>
              <a:r>
                <a:rPr lang="zh-TW" altLang="zh-TW" b="1" dirty="0">
                  <a:solidFill>
                    <a:prstClr val="black"/>
                  </a:solidFill>
                  <a:latin typeface="微軟正黑體" panose="020B0604030504040204" pitchFamily="34" charset="-120"/>
                  <a:ea typeface="微軟正黑體" panose="020B0604030504040204" pitchFamily="34" charset="-120"/>
                </a:rPr>
                <a:t>採用九年一貫或新課綱</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377"/>
              <a:r>
                <a:rPr lang="zh-TW" altLang="en-US" b="1" dirty="0">
                  <a:solidFill>
                    <a:prstClr val="black"/>
                  </a:solidFill>
                  <a:latin typeface="微軟正黑體" panose="020B0604030504040204" pitchFamily="34" charset="-120"/>
                  <a:ea typeface="微軟正黑體" panose="020B0604030504040204" pitchFamily="34" charset="-120"/>
                </a:rPr>
                <a:t>   </a:t>
              </a:r>
              <a:r>
                <a:rPr lang="zh-TW" altLang="zh-TW" b="1" dirty="0">
                  <a:solidFill>
                    <a:prstClr val="black"/>
                  </a:solidFill>
                  <a:latin typeface="微軟正黑體" panose="020B0604030504040204" pitchFamily="34" charset="-120"/>
                  <a:ea typeface="微軟正黑體" panose="020B0604030504040204" pitchFamily="34" charset="-120"/>
                </a:rPr>
                <a:t>規範皆可。</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377"/>
              <a:r>
                <a:rPr lang="en-US" altLang="zh-TW" dirty="0">
                  <a:solidFill>
                    <a:prstClr val="black"/>
                  </a:solidFill>
                  <a:latin typeface="微軟正黑體" panose="020B0604030504040204" pitchFamily="34" charset="-120"/>
                  <a:ea typeface="微軟正黑體" panose="020B0604030504040204" pitchFamily="34" charset="-120"/>
                </a:rPr>
                <a:t>2.</a:t>
              </a:r>
              <a:r>
                <a:rPr lang="zh-TW" altLang="en-US" dirty="0">
                  <a:solidFill>
                    <a:prstClr val="black"/>
                  </a:solidFill>
                  <a:latin typeface="微軟正黑體" panose="020B0604030504040204" pitchFamily="34" charset="-120"/>
                  <a:ea typeface="微軟正黑體" panose="020B0604030504040204" pitchFamily="34" charset="-120"/>
                </a:rPr>
                <a:t>九</a:t>
              </a:r>
              <a:r>
                <a:rPr lang="zh-TW" altLang="zh-TW" dirty="0">
                  <a:solidFill>
                    <a:prstClr val="black"/>
                  </a:solidFill>
                  <a:latin typeface="微軟正黑體" panose="020B0604030504040204" pitchFamily="34" charset="-120"/>
                  <a:ea typeface="微軟正黑體" panose="020B0604030504040204" pitchFamily="34" charset="-120"/>
                </a:rPr>
                <a:t>年級</a:t>
              </a:r>
              <a:r>
                <a:rPr lang="zh-TW" altLang="en-US" dirty="0">
                  <a:solidFill>
                    <a:prstClr val="black"/>
                  </a:solidFill>
                  <a:latin typeface="微軟正黑體" panose="020B0604030504040204" pitchFamily="34" charset="-120"/>
                  <a:ea typeface="微軟正黑體" panose="020B0604030504040204" pitchFamily="34" charset="-120"/>
                </a:rPr>
                <a:t>只</a:t>
              </a:r>
              <a:r>
                <a:rPr lang="zh-TW" altLang="zh-TW" dirty="0">
                  <a:solidFill>
                    <a:prstClr val="black"/>
                  </a:solidFill>
                  <a:latin typeface="微軟正黑體" panose="020B0604030504040204" pitchFamily="34" charset="-120"/>
                  <a:ea typeface="微軟正黑體" panose="020B0604030504040204" pitchFamily="34" charset="-120"/>
                </a:rPr>
                <a:t>規劃</a:t>
              </a:r>
              <a:r>
                <a:rPr lang="zh-TW" altLang="en-US" dirty="0">
                  <a:solidFill>
                    <a:prstClr val="black"/>
                  </a:solidFill>
                  <a:latin typeface="微軟正黑體" panose="020B0604030504040204" pitchFamily="34" charset="-120"/>
                  <a:ea typeface="微軟正黑體" panose="020B0604030504040204" pitchFamily="34" charset="-120"/>
                </a:rPr>
                <a:t>該年級</a:t>
              </a:r>
              <a:r>
                <a:rPr lang="zh-TW" altLang="zh-TW" dirty="0">
                  <a:solidFill>
                    <a:prstClr val="black"/>
                  </a:solidFill>
                  <a:latin typeface="微軟正黑體" panose="020B0604030504040204" pitchFamily="34" charset="-120"/>
                  <a:ea typeface="微軟正黑體" panose="020B0604030504040204" pitchFamily="34" charset="-120"/>
                </a:rPr>
                <a:t>的學習節數分配。</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endParaRPr lang="en-US" altLang="zh-CN" sz="1600" dirty="0">
                <a:solidFill>
                  <a:srgbClr val="595959"/>
                </a:solidFill>
                <a:latin typeface="方正清刻本悦宋简体" panose="02000000000000000000" pitchFamily="2" charset="-122"/>
                <a:ea typeface="方正清刻本悦宋简体" panose="02000000000000000000" pitchFamily="2" charset="-122"/>
              </a:endParaRPr>
            </a:p>
          </p:txBody>
        </p:sp>
      </p:grpSp>
      <p:sp>
        <p:nvSpPr>
          <p:cNvPr id="47" name="矩形 46"/>
          <p:cNvSpPr/>
          <p:nvPr/>
        </p:nvSpPr>
        <p:spPr>
          <a:xfrm>
            <a:off x="643864" y="1099262"/>
            <a:ext cx="11379813" cy="523220"/>
          </a:xfrm>
          <a:prstGeom prst="rect">
            <a:avLst/>
          </a:prstGeom>
        </p:spPr>
        <p:txBody>
          <a:bodyPr wrap="square">
            <a:spAutoFit/>
          </a:bodyPr>
          <a:lstStyle/>
          <a:p>
            <a:pPr defTabSz="914377"/>
            <a:r>
              <a:rPr lang="zh-TW" altLang="en-US" sz="2800" b="1" dirty="0">
                <a:solidFill>
                  <a:prstClr val="black"/>
                </a:solidFill>
                <a:latin typeface="微軟正黑體" panose="020B0604030504040204" pitchFamily="34" charset="-120"/>
                <a:ea typeface="微軟正黑體" panose="020B0604030504040204" pitchFamily="34" charset="-120"/>
              </a:rPr>
              <a:t>●依照其入學之學年度提供各年級歷年的學習節數分配表，每年級一張。</a:t>
            </a:r>
          </a:p>
        </p:txBody>
      </p:sp>
      <p:sp>
        <p:nvSpPr>
          <p:cNvPr id="49" name="文本占位符 2"/>
          <p:cNvSpPr txBox="1">
            <a:spLocks/>
          </p:cNvSpPr>
          <p:nvPr/>
        </p:nvSpPr>
        <p:spPr>
          <a:xfrm>
            <a:off x="6918736" y="363831"/>
            <a:ext cx="1466441"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667" dirty="0">
                <a:solidFill>
                  <a:srgbClr val="FF0000"/>
                </a:solidFill>
                <a:latin typeface="微軟正黑體" panose="020B0604030504040204" pitchFamily="34" charset="-120"/>
                <a:ea typeface="微軟正黑體" panose="020B0604030504040204" pitchFamily="34" charset="-120"/>
              </a:rPr>
              <a:t>P62-64</a:t>
            </a:r>
            <a:endParaRPr lang="zh-CN" altLang="en-US" sz="2667" b="0" dirty="0">
              <a:solidFill>
                <a:srgbClr val="FF0000"/>
              </a:solidFill>
              <a:latin typeface="方正清刻本悦宋简体" panose="02000000000000000000" pitchFamily="2" charset="-122"/>
              <a:ea typeface="方正清刻本悦宋简体" panose="02000000000000000000" pitchFamily="2" charset="-122"/>
            </a:endParaRPr>
          </a:p>
        </p:txBody>
      </p:sp>
      <p:grpSp>
        <p:nvGrpSpPr>
          <p:cNvPr id="55" name="chenying0907 4"/>
          <p:cNvGrpSpPr/>
          <p:nvPr/>
        </p:nvGrpSpPr>
        <p:grpSpPr>
          <a:xfrm>
            <a:off x="4404819" y="3718689"/>
            <a:ext cx="3204300" cy="2431434"/>
            <a:chOff x="1923495" y="3705699"/>
            <a:chExt cx="1604302" cy="1196482"/>
          </a:xfrm>
        </p:grpSpPr>
        <p:sp>
          <p:nvSpPr>
            <p:cNvPr id="56" name="文本框 5"/>
            <p:cNvSpPr txBox="1"/>
            <p:nvPr/>
          </p:nvSpPr>
          <p:spPr>
            <a:xfrm>
              <a:off x="1923495" y="3705699"/>
              <a:ext cx="1604302" cy="469506"/>
            </a:xfrm>
            <a:prstGeom prst="rect">
              <a:avLst/>
            </a:prstGeom>
            <a:noFill/>
          </p:spPr>
          <p:txBody>
            <a:bodyPr wrap="square">
              <a:spAutoFit/>
            </a:bodyPr>
            <a:lstStyle/>
            <a:p>
              <a:pPr algn="ctr" defTabSz="914377"/>
              <a:r>
                <a:rPr lang="zh-TW" altLang="en-US" sz="2800" b="1" dirty="0">
                  <a:solidFill>
                    <a:srgbClr val="005188"/>
                  </a:solidFill>
                  <a:latin typeface="微軟正黑體" panose="020B0604030504040204" pitchFamily="34" charset="-120"/>
                  <a:ea typeface="微軟正黑體" panose="020B0604030504040204" pitchFamily="34" charset="-120"/>
                </a:rPr>
                <a:t>八年級</a:t>
              </a:r>
              <a:endParaRPr lang="en-US" altLang="zh-TW" sz="2800" b="1" dirty="0">
                <a:solidFill>
                  <a:srgbClr val="005188"/>
                </a:solidFill>
                <a:latin typeface="微軟正黑體" panose="020B0604030504040204" pitchFamily="34" charset="-120"/>
                <a:ea typeface="微軟正黑體" panose="020B0604030504040204" pitchFamily="34" charset="-120"/>
              </a:endParaRPr>
            </a:p>
            <a:p>
              <a:pPr algn="ctr" defTabSz="914377"/>
              <a:r>
                <a:rPr lang="en-US" altLang="zh-TW" sz="2800" b="1" dirty="0">
                  <a:solidFill>
                    <a:srgbClr val="005188"/>
                  </a:solidFill>
                  <a:latin typeface="微軟正黑體" panose="020B0604030504040204" pitchFamily="34" charset="-120"/>
                  <a:ea typeface="微軟正黑體" panose="020B0604030504040204" pitchFamily="34" charset="-120"/>
                </a:rPr>
                <a:t>108</a:t>
              </a:r>
              <a:r>
                <a:rPr lang="zh-TW" altLang="en-US" sz="2800" b="1" dirty="0">
                  <a:solidFill>
                    <a:srgbClr val="005188"/>
                  </a:solidFill>
                  <a:latin typeface="微軟正黑體" panose="020B0604030504040204" pitchFamily="34" charset="-120"/>
                  <a:ea typeface="微軟正黑體" panose="020B0604030504040204" pitchFamily="34" charset="-120"/>
                </a:rPr>
                <a:t>學年度入學</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sp>
          <p:nvSpPr>
            <p:cNvPr id="57" name="文本框 86"/>
            <p:cNvSpPr txBox="1">
              <a:spLocks noChangeArrowheads="1"/>
            </p:cNvSpPr>
            <p:nvPr/>
          </p:nvSpPr>
          <p:spPr bwMode="auto">
            <a:xfrm>
              <a:off x="1960421" y="4175204"/>
              <a:ext cx="1497511" cy="72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377"/>
              <a:r>
                <a:rPr lang="zh-TW" altLang="zh-TW" dirty="0">
                  <a:solidFill>
                    <a:prstClr val="black"/>
                  </a:solidFill>
                  <a:latin typeface="微軟正黑體" panose="020B0604030504040204" pitchFamily="34" charset="-120"/>
                  <a:ea typeface="微軟正黑體" panose="020B0604030504040204" pitchFamily="34" charset="-120"/>
                </a:rPr>
                <a:t>以</a:t>
              </a:r>
              <a:r>
                <a:rPr lang="en-US" altLang="zh-TW" dirty="0">
                  <a:solidFill>
                    <a:prstClr val="black"/>
                  </a:solidFill>
                  <a:latin typeface="微軟正黑體" panose="020B0604030504040204" pitchFamily="34" charset="-120"/>
                  <a:ea typeface="微軟正黑體" panose="020B0604030504040204" pitchFamily="34" charset="-120"/>
                </a:rPr>
                <a:t>108</a:t>
              </a:r>
              <a:r>
                <a:rPr lang="zh-TW" altLang="zh-TW" dirty="0">
                  <a:solidFill>
                    <a:prstClr val="black"/>
                  </a:solidFill>
                  <a:latin typeface="微軟正黑體" panose="020B0604030504040204" pitchFamily="34" charset="-120"/>
                  <a:ea typeface="微軟正黑體" panose="020B0604030504040204" pitchFamily="34" charset="-120"/>
                </a:rPr>
                <a:t>學年度起始往後填寫該年級至</a:t>
              </a:r>
              <a:r>
                <a:rPr lang="zh-TW" altLang="en-US" dirty="0">
                  <a:solidFill>
                    <a:prstClr val="black"/>
                  </a:solidFill>
                  <a:latin typeface="微軟正黑體" panose="020B0604030504040204" pitchFamily="34" charset="-120"/>
                  <a:ea typeface="微軟正黑體" panose="020B0604030504040204" pitchFamily="34" charset="-120"/>
                </a:rPr>
                <a:t>九</a:t>
              </a:r>
              <a:r>
                <a:rPr lang="zh-TW" altLang="zh-TW" dirty="0">
                  <a:solidFill>
                    <a:prstClr val="black"/>
                  </a:solidFill>
                  <a:latin typeface="微軟正黑體" panose="020B0604030504040204" pitchFamily="34" charset="-120"/>
                  <a:ea typeface="微軟正黑體" panose="020B0604030504040204" pitchFamily="34" charset="-120"/>
                </a:rPr>
                <a:t>年級畢業前未來規劃的學習節數分配。</a:t>
              </a:r>
            </a:p>
            <a:p>
              <a:pPr defTabSz="914377"/>
              <a:r>
                <a:rPr lang="zh-TW" altLang="zh-TW" dirty="0">
                  <a:solidFill>
                    <a:prstClr val="black"/>
                  </a:solidFill>
                  <a:latin typeface="微軟正黑體" panose="020B0604030504040204" pitchFamily="34" charset="-120"/>
                  <a:ea typeface="微軟正黑體" panose="020B0604030504040204" pitchFamily="34" charset="-120"/>
                </a:rPr>
                <a:t>故</a:t>
              </a:r>
              <a:r>
                <a:rPr lang="en-US" altLang="zh-TW" b="1" dirty="0">
                  <a:solidFill>
                    <a:prstClr val="black"/>
                  </a:solidFill>
                  <a:latin typeface="微軟正黑體" panose="020B0604030504040204" pitchFamily="34" charset="-120"/>
                  <a:ea typeface="微軟正黑體" panose="020B0604030504040204" pitchFamily="34" charset="-120"/>
                </a:rPr>
                <a:t>108</a:t>
              </a:r>
              <a:r>
                <a:rPr lang="zh-TW" altLang="zh-TW" b="1" dirty="0">
                  <a:solidFill>
                    <a:prstClr val="black"/>
                  </a:solidFill>
                  <a:latin typeface="微軟正黑體" panose="020B0604030504040204" pitchFamily="34" charset="-120"/>
                  <a:ea typeface="微軟正黑體" panose="020B0604030504040204" pitchFamily="34" charset="-120"/>
                </a:rPr>
                <a:t>學年度入學需填寫</a:t>
              </a:r>
              <a:r>
                <a:rPr lang="zh-TW" altLang="en-US" b="1" dirty="0">
                  <a:solidFill>
                    <a:prstClr val="black"/>
                  </a:solidFill>
                  <a:latin typeface="微軟正黑體" panose="020B0604030504040204" pitchFamily="34" charset="-120"/>
                  <a:ea typeface="微軟正黑體" panose="020B0604030504040204" pitchFamily="34" charset="-120"/>
                </a:rPr>
                <a:t>七</a:t>
              </a:r>
              <a:r>
                <a:rPr lang="zh-TW" altLang="zh-TW" b="1" dirty="0">
                  <a:solidFill>
                    <a:prstClr val="black"/>
                  </a:solidFill>
                  <a:latin typeface="微軟正黑體" panose="020B0604030504040204" pitchFamily="34" charset="-120"/>
                  <a:ea typeface="微軟正黑體" panose="020B0604030504040204" pitchFamily="34" charset="-120"/>
                </a:rPr>
                <a:t>到</a:t>
              </a:r>
              <a:r>
                <a:rPr lang="zh-TW" altLang="en-US" b="1" dirty="0">
                  <a:solidFill>
                    <a:prstClr val="black"/>
                  </a:solidFill>
                  <a:latin typeface="微軟正黑體" panose="020B0604030504040204" pitchFamily="34" charset="-120"/>
                  <a:ea typeface="微軟正黑體" panose="020B0604030504040204" pitchFamily="34" charset="-120"/>
                </a:rPr>
                <a:t>九</a:t>
              </a:r>
              <a:r>
                <a:rPr lang="zh-TW" altLang="zh-TW" b="1" dirty="0">
                  <a:solidFill>
                    <a:prstClr val="black"/>
                  </a:solidFill>
                  <a:latin typeface="微軟正黑體" panose="020B0604030504040204" pitchFamily="34" charset="-120"/>
                  <a:ea typeface="微軟正黑體" panose="020B0604030504040204" pitchFamily="34" charset="-120"/>
                </a:rPr>
                <a:t>年級</a:t>
              </a:r>
              <a:r>
                <a:rPr lang="zh-TW" altLang="zh-TW" dirty="0">
                  <a:solidFill>
                    <a:prstClr val="black"/>
                  </a:solidFill>
                  <a:latin typeface="微軟正黑體" panose="020B0604030504040204" pitchFamily="34" charset="-120"/>
                  <a:ea typeface="微軟正黑體" panose="020B0604030504040204" pitchFamily="34" charset="-120"/>
                </a:rPr>
                <a:t>。</a:t>
              </a:r>
            </a:p>
          </p:txBody>
        </p:sp>
      </p:grpSp>
    </p:spTree>
    <p:extLst>
      <p:ext uri="{BB962C8B-B14F-4D97-AF65-F5344CB8AC3E}">
        <p14:creationId xmlns:p14="http://schemas.microsoft.com/office/powerpoint/2010/main" val="121879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grpId="1" nodeType="withEffect">
                                  <p:stCondLst>
                                    <p:cond delay="0"/>
                                  </p:stCondLst>
                                  <p:childTnLst>
                                    <p:animRot by="21600000">
                                      <p:cBhvr>
                                        <p:cTn id="13" dur="1000" fill="hold"/>
                                        <p:tgtEl>
                                          <p:spTgt spid="4"/>
                                        </p:tgtEl>
                                        <p:attrNameLst>
                                          <p:attrName>r</p:attrName>
                                        </p:attrNameLst>
                                      </p:cBhvr>
                                    </p:animRo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8" presetClass="emph" presetSubtype="0" fill="hold" grpId="1" nodeType="withEffect">
                                  <p:stCondLst>
                                    <p:cond delay="0"/>
                                  </p:stCondLst>
                                  <p:childTnLst>
                                    <p:animRot by="21600000">
                                      <p:cBhvr>
                                        <p:cTn id="22" dur="1000" fill="hold"/>
                                        <p:tgtEl>
                                          <p:spTgt spid="27"/>
                                        </p:tgtEl>
                                        <p:attrNameLst>
                                          <p:attrName>r</p:attrName>
                                        </p:attrNameLst>
                                      </p:cBhvr>
                                    </p:animRot>
                                  </p:childTnLst>
                                </p:cTn>
                              </p:par>
                            </p:childTnLst>
                          </p:cTn>
                        </p:par>
                        <p:par>
                          <p:cTn id="23" fill="hold">
                            <p:stCondLst>
                              <p:cond delay="22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fill="hold" grpId="1" nodeType="withEffect">
                                  <p:stCondLst>
                                    <p:cond delay="0"/>
                                  </p:stCondLst>
                                  <p:childTnLst>
                                    <p:animRot by="21600000">
                                      <p:cBhvr>
                                        <p:cTn id="31" dur="1000" fill="hold"/>
                                        <p:tgtEl>
                                          <p:spTgt spid="30"/>
                                        </p:tgtEl>
                                        <p:attrNameLst>
                                          <p:attrName>r</p:attrName>
                                        </p:attrNameLst>
                                      </p:cBhvr>
                                    </p:animRot>
                                  </p:childTnLst>
                                </p:cTn>
                              </p:par>
                            </p:childTnLst>
                          </p:cTn>
                        </p:par>
                        <p:par>
                          <p:cTn id="32" fill="hold">
                            <p:stCondLst>
                              <p:cond delay="3200"/>
                            </p:stCondLst>
                            <p:childTnLst>
                              <p:par>
                                <p:cTn id="33" presetID="16" presetClass="entr" presetSubtype="37"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10"/>
                                        <p:tgtEl>
                                          <p:spTgt spid="8"/>
                                        </p:tgtEl>
                                      </p:cBhvr>
                                    </p:animEffect>
                                  </p:childTnLst>
                                </p:cTn>
                              </p:par>
                            </p:childTnLst>
                          </p:cTn>
                        </p:par>
                        <p:par>
                          <p:cTn id="36" fill="hold">
                            <p:stCondLst>
                              <p:cond delay="321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anim calcmode="lin" valueType="num">
                                      <p:cBhvr>
                                        <p:cTn id="40" dur="10" fill="hold"/>
                                        <p:tgtEl>
                                          <p:spTgt spid="10"/>
                                        </p:tgtEl>
                                        <p:attrNameLst>
                                          <p:attrName>ppt_x</p:attrName>
                                        </p:attrNameLst>
                                      </p:cBhvr>
                                      <p:tavLst>
                                        <p:tav tm="0">
                                          <p:val>
                                            <p:strVal val="#ppt_x"/>
                                          </p:val>
                                        </p:tav>
                                        <p:tav tm="100000">
                                          <p:val>
                                            <p:strVal val="#ppt_x"/>
                                          </p:val>
                                        </p:tav>
                                      </p:tavLst>
                                    </p:anim>
                                    <p:anim calcmode="lin" valueType="num">
                                      <p:cBhvr>
                                        <p:cTn id="41" dur="1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22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
                                        <p:tgtEl>
                                          <p:spTgt spid="9"/>
                                        </p:tgtEl>
                                      </p:cBhvr>
                                    </p:animEffect>
                                    <p:anim calcmode="lin" valueType="num">
                                      <p:cBhvr>
                                        <p:cTn id="46" dur="10" fill="hold"/>
                                        <p:tgtEl>
                                          <p:spTgt spid="9"/>
                                        </p:tgtEl>
                                        <p:attrNameLst>
                                          <p:attrName>ppt_x</p:attrName>
                                        </p:attrNameLst>
                                      </p:cBhvr>
                                      <p:tavLst>
                                        <p:tav tm="0">
                                          <p:val>
                                            <p:strVal val="#ppt_x"/>
                                          </p:val>
                                        </p:tav>
                                        <p:tav tm="100000">
                                          <p:val>
                                            <p:strVal val="#ppt_x"/>
                                          </p:val>
                                        </p:tav>
                                      </p:tavLst>
                                    </p:anim>
                                    <p:anim calcmode="lin" valueType="num">
                                      <p:cBhvr>
                                        <p:cTn id="47" dur="1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323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
                                        <p:tgtEl>
                                          <p:spTgt spid="24"/>
                                        </p:tgtEl>
                                      </p:cBhvr>
                                    </p:animEffect>
                                    <p:anim calcmode="lin" valueType="num">
                                      <p:cBhvr>
                                        <p:cTn id="52" dur="10" fill="hold"/>
                                        <p:tgtEl>
                                          <p:spTgt spid="24"/>
                                        </p:tgtEl>
                                        <p:attrNameLst>
                                          <p:attrName>ppt_x</p:attrName>
                                        </p:attrNameLst>
                                      </p:cBhvr>
                                      <p:tavLst>
                                        <p:tav tm="0">
                                          <p:val>
                                            <p:strVal val="#ppt_x"/>
                                          </p:val>
                                        </p:tav>
                                        <p:tav tm="100000">
                                          <p:val>
                                            <p:strVal val="#ppt_x"/>
                                          </p:val>
                                        </p:tav>
                                      </p:tavLst>
                                    </p:anim>
                                    <p:anim calcmode="lin" valueType="num">
                                      <p:cBhvr>
                                        <p:cTn id="53" dur="1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240"/>
                            </p:stCondLst>
                            <p:childTnLst>
                              <p:par>
                                <p:cTn id="55" presetID="16" presetClass="entr" presetSubtype="37"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outVertical)">
                                      <p:cBhvr>
                                        <p:cTn id="57" dur="10"/>
                                        <p:tgtEl>
                                          <p:spTgt spid="28"/>
                                        </p:tgtEl>
                                      </p:cBhvr>
                                    </p:animEffect>
                                  </p:childTnLst>
                                </p:cTn>
                              </p:par>
                            </p:childTnLst>
                          </p:cTn>
                        </p:par>
                        <p:par>
                          <p:cTn id="58" fill="hold">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
                                        <p:tgtEl>
                                          <p:spTgt spid="29"/>
                                        </p:tgtEl>
                                      </p:cBhvr>
                                    </p:animEffect>
                                    <p:anim calcmode="lin" valueType="num">
                                      <p:cBhvr>
                                        <p:cTn id="62" dur="10" fill="hold"/>
                                        <p:tgtEl>
                                          <p:spTgt spid="29"/>
                                        </p:tgtEl>
                                        <p:attrNameLst>
                                          <p:attrName>ppt_x</p:attrName>
                                        </p:attrNameLst>
                                      </p:cBhvr>
                                      <p:tavLst>
                                        <p:tav tm="0">
                                          <p:val>
                                            <p:strVal val="#ppt_x"/>
                                          </p:val>
                                        </p:tav>
                                        <p:tav tm="100000">
                                          <p:val>
                                            <p:strVal val="#ppt_x"/>
                                          </p:val>
                                        </p:tav>
                                      </p:tavLst>
                                    </p:anim>
                                    <p:anim calcmode="lin" valueType="num">
                                      <p:cBhvr>
                                        <p:cTn id="63" dur="1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260"/>
                            </p:stCondLst>
                            <p:childTnLst>
                              <p:par>
                                <p:cTn id="65" presetID="47"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
                                        <p:tgtEl>
                                          <p:spTgt spid="16"/>
                                        </p:tgtEl>
                                      </p:cBhvr>
                                    </p:animEffect>
                                    <p:anim calcmode="lin" valueType="num">
                                      <p:cBhvr>
                                        <p:cTn id="68" dur="10" fill="hold"/>
                                        <p:tgtEl>
                                          <p:spTgt spid="16"/>
                                        </p:tgtEl>
                                        <p:attrNameLst>
                                          <p:attrName>ppt_x</p:attrName>
                                        </p:attrNameLst>
                                      </p:cBhvr>
                                      <p:tavLst>
                                        <p:tav tm="0">
                                          <p:val>
                                            <p:strVal val="#ppt_x"/>
                                          </p:val>
                                        </p:tav>
                                        <p:tav tm="100000">
                                          <p:val>
                                            <p:strVal val="#ppt_x"/>
                                          </p:val>
                                        </p:tav>
                                      </p:tavLst>
                                    </p:anim>
                                    <p:anim calcmode="lin" valueType="num">
                                      <p:cBhvr>
                                        <p:cTn id="69" dur="1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27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
                                        <p:tgtEl>
                                          <p:spTgt spid="32"/>
                                        </p:tgtEl>
                                      </p:cBhvr>
                                    </p:animEffect>
                                    <p:anim calcmode="lin" valueType="num">
                                      <p:cBhvr>
                                        <p:cTn id="74" dur="10" fill="hold"/>
                                        <p:tgtEl>
                                          <p:spTgt spid="32"/>
                                        </p:tgtEl>
                                        <p:attrNameLst>
                                          <p:attrName>ppt_x</p:attrName>
                                        </p:attrNameLst>
                                      </p:cBhvr>
                                      <p:tavLst>
                                        <p:tav tm="0">
                                          <p:val>
                                            <p:strVal val="#ppt_x"/>
                                          </p:val>
                                        </p:tav>
                                        <p:tav tm="100000">
                                          <p:val>
                                            <p:strVal val="#ppt_x"/>
                                          </p:val>
                                        </p:tav>
                                      </p:tavLst>
                                    </p:anim>
                                    <p:anim calcmode="lin" valueType="num">
                                      <p:cBhvr>
                                        <p:cTn id="75" dur="1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280"/>
                            </p:stCondLst>
                            <p:childTnLst>
                              <p:par>
                                <p:cTn id="77" presetID="16" presetClass="entr" presetSubtype="37"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outVertical)">
                                      <p:cBhvr>
                                        <p:cTn id="79" dur="1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750"/>
                                        <p:tgtEl>
                                          <p:spTgt spid="5"/>
                                        </p:tgtEl>
                                      </p:cBhvr>
                                    </p:animEffect>
                                    <p:anim calcmode="lin" valueType="num">
                                      <p:cBhvr>
                                        <p:cTn id="91" dur="750" fill="hold"/>
                                        <p:tgtEl>
                                          <p:spTgt spid="5"/>
                                        </p:tgtEl>
                                        <p:attrNameLst>
                                          <p:attrName>ppt_x</p:attrName>
                                        </p:attrNameLst>
                                      </p:cBhvr>
                                      <p:tavLst>
                                        <p:tav tm="0">
                                          <p:val>
                                            <p:strVal val="#ppt_x"/>
                                          </p:val>
                                        </p:tav>
                                        <p:tav tm="100000">
                                          <p:val>
                                            <p:strVal val="#ppt_x"/>
                                          </p:val>
                                        </p:tav>
                                      </p:tavLst>
                                    </p:anim>
                                    <p:anim calcmode="lin" valueType="num">
                                      <p:cBhvr>
                                        <p:cTn id="92"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750"/>
                                        <p:tgtEl>
                                          <p:spTgt spid="55"/>
                                        </p:tgtEl>
                                      </p:cBhvr>
                                    </p:animEffect>
                                    <p:anim calcmode="lin" valueType="num">
                                      <p:cBhvr>
                                        <p:cTn id="98" dur="750" fill="hold"/>
                                        <p:tgtEl>
                                          <p:spTgt spid="55"/>
                                        </p:tgtEl>
                                        <p:attrNameLst>
                                          <p:attrName>ppt_x</p:attrName>
                                        </p:attrNameLst>
                                      </p:cBhvr>
                                      <p:tavLst>
                                        <p:tav tm="0">
                                          <p:val>
                                            <p:strVal val="#ppt_x"/>
                                          </p:val>
                                        </p:tav>
                                        <p:tav tm="100000">
                                          <p:val>
                                            <p:strVal val="#ppt_x"/>
                                          </p:val>
                                        </p:tav>
                                      </p:tavLst>
                                    </p:anim>
                                    <p:anim calcmode="lin" valueType="num">
                                      <p:cBhvr>
                                        <p:cTn id="99"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750"/>
                                        <p:tgtEl>
                                          <p:spTgt spid="44"/>
                                        </p:tgtEl>
                                      </p:cBhvr>
                                    </p:animEffect>
                                    <p:anim calcmode="lin" valueType="num">
                                      <p:cBhvr>
                                        <p:cTn id="105" dur="750" fill="hold"/>
                                        <p:tgtEl>
                                          <p:spTgt spid="44"/>
                                        </p:tgtEl>
                                        <p:attrNameLst>
                                          <p:attrName>ppt_x</p:attrName>
                                        </p:attrNameLst>
                                      </p:cBhvr>
                                      <p:tavLst>
                                        <p:tav tm="0">
                                          <p:val>
                                            <p:strVal val="#ppt_x"/>
                                          </p:val>
                                        </p:tav>
                                        <p:tav tm="100000">
                                          <p:val>
                                            <p:strVal val="#ppt_x"/>
                                          </p:val>
                                        </p:tav>
                                      </p:tavLst>
                                    </p:anim>
                                    <p:anim calcmode="lin" valueType="num">
                                      <p:cBhvr>
                                        <p:cTn id="106" dur="750" fill="hold"/>
                                        <p:tgtEl>
                                          <p:spTgt spid="44"/>
                                        </p:tgtEl>
                                        <p:attrNameLst>
                                          <p:attrName>ppt_y</p:attrName>
                                        </p:attrNameLst>
                                      </p:cBhvr>
                                      <p:tavLst>
                                        <p:tav tm="0">
                                          <p:val>
                                            <p:strVal val="#ppt_y+.1"/>
                                          </p:val>
                                        </p:tav>
                                        <p:tav tm="100000">
                                          <p:val>
                                            <p:strVal val="#ppt_y"/>
                                          </p:val>
                                        </p:tav>
                                      </p:tavLst>
                                    </p:anim>
                                  </p:childTnLst>
                                </p:cTn>
                              </p:par>
                            </p:childTnLst>
                          </p:cTn>
                        </p:par>
                        <p:par>
                          <p:cTn id="107" fill="hold">
                            <p:stCondLst>
                              <p:cond delay="750"/>
                            </p:stCondLst>
                            <p:childTnLst>
                              <p:par>
                                <p:cTn id="108" presetID="2" presetClass="entr" presetSubtype="2" decel="100000" fill="hold" grpId="0" nodeType="afterEffect">
                                  <p:stCondLst>
                                    <p:cond delay="0"/>
                                  </p:stCondLst>
                                  <p:iterate type="lt">
                                    <p:tmPct val="10000"/>
                                  </p:iterate>
                                  <p:childTnLst>
                                    <p:set>
                                      <p:cBhvr>
                                        <p:cTn id="109" dur="1" fill="hold">
                                          <p:stCondLst>
                                            <p:cond delay="0"/>
                                          </p:stCondLst>
                                        </p:cTn>
                                        <p:tgtEl>
                                          <p:spTgt spid="49">
                                            <p:txEl>
                                              <p:pRg st="0" end="0"/>
                                            </p:txEl>
                                          </p:spTgt>
                                        </p:tgtEl>
                                        <p:attrNameLst>
                                          <p:attrName>style.visibility</p:attrName>
                                        </p:attrNameLst>
                                      </p:cBhvr>
                                      <p:to>
                                        <p:strVal val="visible"/>
                                      </p:to>
                                    </p:set>
                                    <p:anim calcmode="lin" valueType="num">
                                      <p:cBhvr additive="base">
                                        <p:cTn id="110"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P spid="47" grpId="0"/>
      <p:bldP spid="4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807986" y="3284464"/>
            <a:ext cx="9933703" cy="1928713"/>
            <a:chOff x="806609" y="3509755"/>
            <a:chExt cx="10343040" cy="2008187"/>
          </a:xfrm>
        </p:grpSpPr>
        <p:grpSp>
          <p:nvGrpSpPr>
            <p:cNvPr id="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sp>
        <p:nvSpPr>
          <p:cNvPr id="70" name="矩形 69"/>
          <p:cNvSpPr/>
          <p:nvPr/>
        </p:nvSpPr>
        <p:spPr>
          <a:xfrm>
            <a:off x="1532810" y="1248612"/>
            <a:ext cx="3767100" cy="2031325"/>
          </a:xfrm>
          <a:prstGeom prst="rect">
            <a:avLst/>
          </a:prstGeom>
        </p:spPr>
        <p:txBody>
          <a:bodyPr wrap="square">
            <a:spAutoFit/>
          </a:bodyPr>
          <a:lstStyle/>
          <a:p>
            <a:pPr defTabSz="914377">
              <a:spcBef>
                <a:spcPct val="0"/>
              </a:spcBef>
            </a:pP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針對彈性學習節數</a:t>
            </a:r>
            <a:r>
              <a:rPr lang="zh-TW" altLang="en-US" b="1">
                <a:solidFill>
                  <a:prstClr val="black">
                    <a:lumMod val="85000"/>
                    <a:lumOff val="15000"/>
                  </a:prstClr>
                </a:solidFill>
                <a:latin typeface="微軟正黑體" panose="020B0604030504040204" pitchFamily="34" charset="-120"/>
                <a:ea typeface="微軟正黑體" panose="020B0604030504040204" pitchFamily="34" charset="-120"/>
              </a:rPr>
              <a:t>部分，九</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年級依據所勾選九年一貫規範或新課綱規範來安排彈性學習節數的分配，如該年級選擇新課綱規範，則依四類規範規畫分配學習節數，</a:t>
            </a:r>
            <a:r>
              <a:rPr lang="zh-TW" altLang="en-US" b="1" dirty="0">
                <a:solidFill>
                  <a:srgbClr val="FF0000"/>
                </a:solidFill>
                <a:latin typeface="微軟正黑體" panose="020B0604030504040204" pitchFamily="34" charset="-120"/>
                <a:ea typeface="微軟正黑體" panose="020B0604030504040204" pitchFamily="34" charset="-120"/>
              </a:rPr>
              <a:t>如仍為九年一貫規範，則依原九年一貫彈性節數與方式安排</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71" name="矩形 70">
            <a:hlinkClick r:id="rId2" action="ppaction://hlinkfile"/>
          </p:cNvPr>
          <p:cNvSpPr/>
          <p:nvPr/>
        </p:nvSpPr>
        <p:spPr>
          <a:xfrm>
            <a:off x="7650047" y="5276770"/>
            <a:ext cx="3256331" cy="369332"/>
          </a:xfrm>
          <a:prstGeom prst="rect">
            <a:avLst/>
          </a:prstGeom>
        </p:spPr>
        <p:txBody>
          <a:bodyPr wrap="square">
            <a:spAutoFit/>
          </a:bodyPr>
          <a:lstStyle/>
          <a:p>
            <a:pPr defTabSz="914377">
              <a:spcBef>
                <a:spcPct val="0"/>
              </a:spcBef>
            </a:pP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亦可</a:t>
            </a:r>
            <a:r>
              <a:rPr lang="zh-TW" altLang="en-US" b="1" dirty="0">
                <a:solidFill>
                  <a:srgbClr val="FF0000"/>
                </a:solidFill>
                <a:latin typeface="微軟正黑體" panose="020B0604030504040204" pitchFamily="34" charset="-120"/>
                <a:ea typeface="微軟正黑體" panose="020B0604030504040204" pitchFamily="34" charset="-120"/>
              </a:rPr>
              <a:t>同領域不分科來規劃節數</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grpSp>
        <p:nvGrpSpPr>
          <p:cNvPr id="22" name="chenying0907 21"/>
          <p:cNvGrpSpPr/>
          <p:nvPr/>
        </p:nvGrpSpPr>
        <p:grpSpPr>
          <a:xfrm>
            <a:off x="2296560" y="3461816"/>
            <a:ext cx="1323664" cy="1323665"/>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sz="4800" dirty="0">
                <a:solidFill>
                  <a:prstClr val="white"/>
                </a:solidFill>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grpSp>
        <p:nvGrpSpPr>
          <p:cNvPr id="24" name="chenying0907 23"/>
          <p:cNvGrpSpPr/>
          <p:nvPr/>
        </p:nvGrpSpPr>
        <p:grpSpPr>
          <a:xfrm>
            <a:off x="4177350" y="3706146"/>
            <a:ext cx="1323665" cy="1323665"/>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grpSp>
        <p:nvGrpSpPr>
          <p:cNvPr id="25" name="chenying0907 24"/>
          <p:cNvGrpSpPr/>
          <p:nvPr/>
        </p:nvGrpSpPr>
        <p:grpSpPr>
          <a:xfrm>
            <a:off x="6063659" y="3496206"/>
            <a:ext cx="1323664" cy="1323665"/>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grpSp>
      <p:grpSp>
        <p:nvGrpSpPr>
          <p:cNvPr id="26" name="chenying0907 25"/>
          <p:cNvGrpSpPr/>
          <p:nvPr/>
        </p:nvGrpSpPr>
        <p:grpSpPr>
          <a:xfrm>
            <a:off x="7984459" y="3777466"/>
            <a:ext cx="1323664" cy="1323665"/>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sp>
        <p:nvSpPr>
          <p:cNvPr id="368" name="文本占位符 2"/>
          <p:cNvSpPr txBox="1">
            <a:spLocks/>
          </p:cNvSpPr>
          <p:nvPr/>
        </p:nvSpPr>
        <p:spPr>
          <a:xfrm>
            <a:off x="664159" y="319950"/>
            <a:ext cx="1089091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關於國中</a:t>
            </a:r>
            <a:r>
              <a:rPr lang="en-US" altLang="zh-CN" sz="3200" dirty="0">
                <a:solidFill>
                  <a:srgbClr val="005188"/>
                </a:solidFill>
                <a:latin typeface="微軟正黑體" panose="020B0604030504040204" pitchFamily="34" charset="-120"/>
                <a:ea typeface="微軟正黑體" panose="020B0604030504040204" pitchFamily="34" charset="-120"/>
              </a:rPr>
              <a:t>C3-1</a:t>
            </a:r>
            <a:r>
              <a:rPr lang="zh-TW" altLang="en-US" sz="3200" dirty="0">
                <a:solidFill>
                  <a:srgbClr val="005188"/>
                </a:solidFill>
                <a:latin typeface="微軟正黑體" panose="020B0604030504040204" pitchFamily="34" charset="-120"/>
                <a:ea typeface="微軟正黑體" panose="020B0604030504040204" pitchFamily="34" charset="-120"/>
              </a:rPr>
              <a:t>填寫所延伸問題</a:t>
            </a:r>
            <a:r>
              <a:rPr lang="en-US" altLang="zh-CN" sz="3200" dirty="0">
                <a:solidFill>
                  <a:srgbClr val="005188"/>
                </a:solidFill>
                <a:latin typeface="微軟正黑體" panose="020B0604030504040204" pitchFamily="34" charset="-120"/>
                <a:ea typeface="微軟正黑體" panose="020B0604030504040204" pitchFamily="34" charset="-120"/>
              </a:rPr>
              <a:t> </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369" name="矩形 368">
            <a:hlinkClick r:id="rId2" action="ppaction://hlinkfile"/>
          </p:cNvPr>
          <p:cNvSpPr/>
          <p:nvPr/>
        </p:nvSpPr>
        <p:spPr>
          <a:xfrm>
            <a:off x="3273046" y="5234598"/>
            <a:ext cx="3408351" cy="1477328"/>
          </a:xfrm>
          <a:prstGeom prst="rect">
            <a:avLst/>
          </a:prstGeom>
        </p:spPr>
        <p:txBody>
          <a:bodyPr wrap="square">
            <a:spAutoFit/>
          </a:bodyPr>
          <a:lstStyle/>
          <a:p>
            <a:pPr defTabSz="914377">
              <a:spcBef>
                <a:spcPct val="0"/>
              </a:spcBef>
            </a:pP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每週僅實施</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1</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節課的領域</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科目除了可以每週上課</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1</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節外，經學校課程發展委員會通過後，可以</a:t>
            </a:r>
            <a:r>
              <a:rPr lang="zh-TW" altLang="en-US" b="1" dirty="0">
                <a:solidFill>
                  <a:srgbClr val="FF0000"/>
                </a:solidFill>
                <a:latin typeface="微軟正黑體" panose="020B0604030504040204" pitchFamily="34" charset="-120"/>
                <a:ea typeface="微軟正黑體" panose="020B0604030504040204" pitchFamily="34" charset="-120"/>
              </a:rPr>
              <a:t>隔週上課</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節、隔學期對開各</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節課</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的方式彈性調整。 </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
        <p:nvSpPr>
          <p:cNvPr id="370" name="矩形 369">
            <a:hlinkClick r:id="rId2" action="ppaction://hlinkfile"/>
          </p:cNvPr>
          <p:cNvSpPr/>
          <p:nvPr/>
        </p:nvSpPr>
        <p:spPr>
          <a:xfrm>
            <a:off x="5638087" y="1302490"/>
            <a:ext cx="5465343" cy="1754326"/>
          </a:xfrm>
          <a:prstGeom prst="rect">
            <a:avLst/>
          </a:prstGeom>
        </p:spPr>
        <p:txBody>
          <a:bodyPr wrap="square">
            <a:spAutoFit/>
          </a:bodyPr>
          <a:lstStyle/>
          <a:p>
            <a:pPr defTabSz="914377">
              <a:spcBef>
                <a:spcPct val="0"/>
              </a:spcBef>
            </a:pP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第四學習階段之</a:t>
            </a:r>
            <a:r>
              <a:rPr lang="zh-TW" altLang="en-US" b="1" dirty="0">
                <a:solidFill>
                  <a:srgbClr val="FF0000"/>
                </a:solidFill>
                <a:latin typeface="微軟正黑體" panose="020B0604030504040204" pitchFamily="34" charset="-120"/>
                <a:ea typeface="微軟正黑體" panose="020B0604030504040204" pitchFamily="34" charset="-120"/>
              </a:rPr>
              <a:t>自然科學、社會、藝術、綜合活動、健康與體育等領域</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均含數個科目</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除實施領域教學外</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經學校課程發展委員會通過後</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亦得實施</a:t>
            </a:r>
            <a:r>
              <a:rPr lang="zh-TW" altLang="en-US" b="1" dirty="0">
                <a:solidFill>
                  <a:srgbClr val="FF0000"/>
                </a:solidFill>
                <a:latin typeface="微軟正黑體" panose="020B0604030504040204" pitchFamily="34" charset="-120"/>
                <a:ea typeface="微軟正黑體" panose="020B0604030504040204" pitchFamily="34" charset="-120"/>
              </a:rPr>
              <a:t>分科</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教學</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同時可在不同年級彈性修習不同科目</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不必每個科目在每學期都修習</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以減少每學期所修習的科目數量，但領域學習總節數應維持</a:t>
            </a:r>
            <a:r>
              <a:rPr lang="zh-TW" altLang="en-US" b="1" dirty="0">
                <a:solidFill>
                  <a:prstClr val="black">
                    <a:lumMod val="85000"/>
                    <a:lumOff val="15000"/>
                  </a:prstClr>
                </a:solidFill>
                <a:latin typeface="新細明體" panose="02020500000000000000" pitchFamily="18"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不得減少。 </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88278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wipe(down)">
                                          <p:cBhvr>
                                            <p:cTn id="47" dur="500"/>
                                            <p:tgtEl>
                                              <p:spTgt spid="36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70">
                                                <p:txEl>
                                                  <p:pRg st="0" end="0"/>
                                                </p:txEl>
                                              </p:spTgt>
                                            </p:tgtEl>
                                            <p:attrNameLst>
                                              <p:attrName>style.visibility</p:attrName>
                                            </p:attrNameLst>
                                          </p:cBhvr>
                                          <p:to>
                                            <p:strVal val="visible"/>
                                          </p:to>
                                        </p:set>
                                        <p:animEffect transition="in" filter="circle(in)">
                                          <p:cBhvr>
                                            <p:cTn id="52" dur="2000"/>
                                            <p:tgtEl>
                                              <p:spTgt spid="37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14:presetBounceEnd="56667">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14:bounceEnd="56667">
                                          <p:cBhvr additive="base">
                                            <p:cTn id="57" dur="500" fill="hold"/>
                                            <p:tgtEl>
                                              <p:spTgt spid="71"/>
                                            </p:tgtEl>
                                            <p:attrNameLst>
                                              <p:attrName>ppt_x</p:attrName>
                                            </p:attrNameLst>
                                          </p:cBhvr>
                                          <p:tavLst>
                                            <p:tav tm="0">
                                              <p:val>
                                                <p:strVal val="#ppt_x"/>
                                              </p:val>
                                            </p:tav>
                                            <p:tav tm="100000">
                                              <p:val>
                                                <p:strVal val="#ppt_x"/>
                                              </p:val>
                                            </p:tav>
                                          </p:tavLst>
                                        </p:anim>
                                        <p:anim calcmode="lin" valueType="num" p14:bounceEnd="56667">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14:presetBounceEnd="56667">
                                      <p:stCondLst>
                                        <p:cond delay="0"/>
                                      </p:stCondLst>
                                      <p:childTnLst>
                                        <p:set>
                                          <p:cBhvr>
                                            <p:cTn id="62" dur="1" fill="hold">
                                              <p:stCondLst>
                                                <p:cond delay="0"/>
                                              </p:stCondLst>
                                            </p:cTn>
                                            <p:tgtEl>
                                              <p:spTgt spid="370"/>
                                            </p:tgtEl>
                                            <p:attrNameLst>
                                              <p:attrName>style.visibility</p:attrName>
                                            </p:attrNameLst>
                                          </p:cBhvr>
                                          <p:to>
                                            <p:strVal val="visible"/>
                                          </p:to>
                                        </p:set>
                                        <p:anim calcmode="lin" valueType="num" p14:bounceEnd="56667">
                                          <p:cBhvr additive="base">
                                            <p:cTn id="63" dur="500" fill="hold"/>
                                            <p:tgtEl>
                                              <p:spTgt spid="370"/>
                                            </p:tgtEl>
                                            <p:attrNameLst>
                                              <p:attrName>ppt_x</p:attrName>
                                            </p:attrNameLst>
                                          </p:cBhvr>
                                          <p:tavLst>
                                            <p:tav tm="0">
                                              <p:val>
                                                <p:strVal val="#ppt_x"/>
                                              </p:val>
                                            </p:tav>
                                            <p:tav tm="100000">
                                              <p:val>
                                                <p:strVal val="#ppt_x"/>
                                              </p:val>
                                            </p:tav>
                                          </p:tavLst>
                                        </p:anim>
                                        <p:anim calcmode="lin" valueType="num" p14:bounceEnd="56667">
                                          <p:cBhvr additive="base">
                                            <p:cTn id="6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wipe(down)">
                                          <p:cBhvr>
                                            <p:cTn id="47" dur="500"/>
                                            <p:tgtEl>
                                              <p:spTgt spid="36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70">
                                                <p:txEl>
                                                  <p:pRg st="0" end="0"/>
                                                </p:txEl>
                                              </p:spTgt>
                                            </p:tgtEl>
                                            <p:attrNameLst>
                                              <p:attrName>style.visibility</p:attrName>
                                            </p:attrNameLst>
                                          </p:cBhvr>
                                          <p:to>
                                            <p:strVal val="visible"/>
                                          </p:to>
                                        </p:set>
                                        <p:animEffect transition="in" filter="circle(in)">
                                          <p:cBhvr>
                                            <p:cTn id="52" dur="2000"/>
                                            <p:tgtEl>
                                              <p:spTgt spid="37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0"/>
                                            </p:tgtEl>
                                            <p:attrNameLst>
                                              <p:attrName>style.visibility</p:attrName>
                                            </p:attrNameLst>
                                          </p:cBhvr>
                                          <p:to>
                                            <p:strVal val="visible"/>
                                          </p:to>
                                        </p:set>
                                        <p:anim calcmode="lin" valueType="num">
                                          <p:cBhvr additive="base">
                                            <p:cTn id="63" dur="500" fill="hold"/>
                                            <p:tgtEl>
                                              <p:spTgt spid="370"/>
                                            </p:tgtEl>
                                            <p:attrNameLst>
                                              <p:attrName>ppt_x</p:attrName>
                                            </p:attrNameLst>
                                          </p:cBhvr>
                                          <p:tavLst>
                                            <p:tav tm="0">
                                              <p:val>
                                                <p:strVal val="#ppt_x"/>
                                              </p:val>
                                            </p:tav>
                                            <p:tav tm="100000">
                                              <p:val>
                                                <p:strVal val="#ppt_x"/>
                                              </p:val>
                                            </p:tav>
                                          </p:tavLst>
                                        </p:anim>
                                        <p:anim calcmode="lin" valueType="num">
                                          <p:cBhvr additive="base">
                                            <p:cTn id="6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046298" y="251711"/>
            <a:ext cx="9107639"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關於各類型班別需分別填寫</a:t>
            </a:r>
            <a:r>
              <a:rPr lang="en-US" altLang="zh-TW" sz="3200" dirty="0">
                <a:solidFill>
                  <a:srgbClr val="005188"/>
                </a:solidFill>
                <a:latin typeface="微軟正黑體" panose="020B0604030504040204" pitchFamily="34" charset="-120"/>
                <a:ea typeface="微軟正黑體" panose="020B0604030504040204" pitchFamily="34" charset="-120"/>
              </a:rPr>
              <a:t>C</a:t>
            </a:r>
            <a:r>
              <a:rPr lang="en-US" altLang="zh-CN" sz="3200" dirty="0">
                <a:solidFill>
                  <a:srgbClr val="005188"/>
                </a:solidFill>
                <a:latin typeface="微軟正黑體" panose="020B0604030504040204" pitchFamily="34" charset="-120"/>
                <a:ea typeface="微軟正黑體" panose="020B0604030504040204" pitchFamily="34" charset="-120"/>
              </a:rPr>
              <a:t>3-1</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172248" y="1036515"/>
            <a:ext cx="8981689" cy="5991384"/>
          </a:xfrm>
          <a:prstGeom prst="rect">
            <a:avLst/>
          </a:prstGeom>
        </p:spPr>
        <p:txBody>
          <a:bodyPr wrap="square">
            <a:spAutoFit/>
          </a:bodyPr>
          <a:lstStyle/>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各年級學習節數分配表</a:t>
            </a:r>
            <a:r>
              <a:rPr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國小普通班</a:t>
            </a:r>
            <a:r>
              <a:rPr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P44-49</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國小藝才班</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P50-53</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國小體育班</a:t>
            </a:r>
            <a:r>
              <a:rPr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P54-55</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國小特教學生</a:t>
            </a:r>
            <a:r>
              <a:rPr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P56-61</a:t>
            </a:r>
            <a:endPar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國中普通班</a:t>
            </a:r>
            <a:r>
              <a:rPr lang="en-US" altLang="zh-TW"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P62-64</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zh-TW" sz="2400"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美術</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P65-67</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zh-TW" sz="2400"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音樂</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P68-70</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en-US" sz="2400"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舞蹈</a:t>
            </a:r>
            <a:r>
              <a:rPr lang="zh-TW"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P71-73</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zh-TW" altLang="en-US"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體育</a:t>
            </a:r>
            <a:r>
              <a:rPr lang="zh-TW"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sz="2400"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P74-76</a:t>
            </a:r>
          </a:p>
          <a:p>
            <a:pPr indent="-457189" defTabSz="914377">
              <a:lnSpc>
                <a:spcPts val="4000"/>
              </a:lnSpc>
            </a:pPr>
            <a:r>
              <a:rPr lang="en-US"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sz="2400"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a:t>
            </a:r>
            <a:r>
              <a:rPr lang="zh-TW" altLang="en-US"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中</a:t>
            </a:r>
            <a:r>
              <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特教學生</a:t>
            </a:r>
            <a:r>
              <a:rPr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lang="en-US"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P77-79</a:t>
            </a:r>
            <a:endParaRPr lang="zh-TW" altLang="zh-TW" sz="2400"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457189" defTabSz="914377">
              <a:lnSpc>
                <a:spcPts val="4000"/>
              </a:lnSpc>
            </a:pPr>
            <a:endParaRPr lang="en-US" altLang="zh-TW" sz="2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377">
              <a:lnSpc>
                <a:spcPts val="2000"/>
              </a:lnSpc>
            </a:pPr>
            <a:endParaRPr lang="zh-TW" altLang="zh-TW"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509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873458" y="292683"/>
            <a:ext cx="915764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dirty="0">
                <a:solidFill>
                  <a:srgbClr val="005188"/>
                </a:solidFill>
                <a:latin typeface="微軟正黑體" panose="020B0604030504040204" pitchFamily="34" charset="-120"/>
                <a:ea typeface="微軟正黑體" panose="020B0604030504040204" pitchFamily="34" charset="-120"/>
              </a:rPr>
              <a:t>C3-1-2</a:t>
            </a:r>
            <a:r>
              <a:rPr lang="zh-TW" altLang="en-US" sz="3200" dirty="0">
                <a:solidFill>
                  <a:srgbClr val="005188"/>
                </a:solidFill>
                <a:latin typeface="微軟正黑體" panose="020B0604030504040204" pitchFamily="34" charset="-120"/>
                <a:ea typeface="微軟正黑體" panose="020B0604030504040204" pitchFamily="34" charset="-120"/>
              </a:rPr>
              <a:t>學習節數</a:t>
            </a:r>
            <a:r>
              <a:rPr lang="zh-TW" altLang="en-US" sz="3200" dirty="0">
                <a:solidFill>
                  <a:srgbClr val="FF0000"/>
                </a:solidFill>
                <a:latin typeface="微軟正黑體" panose="020B0604030504040204" pitchFamily="34" charset="-120"/>
                <a:ea typeface="微軟正黑體" panose="020B0604030504040204" pitchFamily="34" charset="-120"/>
              </a:rPr>
              <a:t>調整</a:t>
            </a:r>
            <a:r>
              <a:rPr lang="zh-TW" altLang="en-US" sz="3200" dirty="0">
                <a:solidFill>
                  <a:srgbClr val="005188"/>
                </a:solidFill>
                <a:latin typeface="微軟正黑體" panose="020B0604030504040204" pitchFamily="34" charset="-120"/>
                <a:ea typeface="微軟正黑體" panose="020B0604030504040204" pitchFamily="34" charset="-120"/>
              </a:rPr>
              <a:t>分配表</a:t>
            </a:r>
            <a:r>
              <a:rPr lang="en-US" altLang="zh-TW" sz="3200" dirty="0">
                <a:solidFill>
                  <a:srgbClr val="005188"/>
                </a:solidFill>
                <a:latin typeface="微軟正黑體" panose="020B0604030504040204" pitchFamily="34" charset="-120"/>
                <a:ea typeface="微軟正黑體" panose="020B0604030504040204" pitchFamily="34" charset="-120"/>
              </a:rPr>
              <a:t>(</a:t>
            </a:r>
            <a:r>
              <a:rPr lang="zh-TW" altLang="en-US" sz="3200" dirty="0">
                <a:solidFill>
                  <a:srgbClr val="005188"/>
                </a:solidFill>
                <a:latin typeface="微軟正黑體" panose="020B0604030504040204" pitchFamily="34" charset="-120"/>
                <a:ea typeface="微軟正黑體" panose="020B0604030504040204" pitchFamily="34" charset="-120"/>
              </a:rPr>
              <a:t>藝術才能班及體育班</a:t>
            </a:r>
            <a:r>
              <a:rPr lang="en-US" altLang="zh-TW" sz="3200" dirty="0">
                <a:solidFill>
                  <a:srgbClr val="005188"/>
                </a:solidFill>
                <a:latin typeface="微軟正黑體" panose="020B0604030504040204" pitchFamily="34" charset="-120"/>
                <a:ea typeface="微軟正黑體" panose="020B0604030504040204" pitchFamily="34" charset="-120"/>
              </a:rPr>
              <a:t>)</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87676" y="912641"/>
            <a:ext cx="11515571" cy="5480990"/>
          </a:xfrm>
          <a:prstGeom prst="rect">
            <a:avLst/>
          </a:prstGeom>
          <a:noFill/>
        </p:spPr>
        <p:txBody>
          <a:bodyPr wrap="square" lIns="68580" tIns="34291" rIns="68580" bIns="34291">
            <a:spAutoFit/>
          </a:bodyPr>
          <a:lstStyle/>
          <a:p>
            <a:pPr defTabSz="914377">
              <a:lnSpc>
                <a:spcPts val="4267"/>
              </a:lnSpc>
              <a:defRPr/>
            </a:pPr>
            <a:r>
              <a:rPr lang="zh-TW" altLang="en-US" sz="2400" dirty="0">
                <a:solidFill>
                  <a:srgbClr val="005188"/>
                </a:solidFill>
                <a:latin typeface="微軟正黑體" panose="020B0604030504040204" pitchFamily="34" charset="-120"/>
                <a:ea typeface="微軟正黑體" panose="020B0604030504040204" pitchFamily="34" charset="-120"/>
              </a:rPr>
              <a:t>      </a:t>
            </a:r>
            <a:r>
              <a:rPr lang="en-US" altLang="zh-TW" sz="2667" kern="100" dirty="0">
                <a:solidFill>
                  <a:srgbClr val="002060"/>
                </a:solidFill>
                <a:latin typeface="微軟正黑體" panose="020B0604030504040204" pitchFamily="34" charset="-120"/>
                <a:ea typeface="微軟正黑體" panose="020B0604030504040204" pitchFamily="34" charset="-120"/>
              </a:rPr>
              <a:t>●C3-1-2</a:t>
            </a:r>
            <a:r>
              <a:rPr lang="zh-TW" altLang="zh-TW" sz="2667"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國小體育班及藝術才能班</a:t>
            </a:r>
            <a:r>
              <a:rPr lang="en-US" altLang="zh-TW" sz="2667" kern="100" dirty="0">
                <a:solidFill>
                  <a:srgbClr val="002060"/>
                </a:solidFill>
                <a:latin typeface="微軟正黑體" panose="020B0604030504040204" pitchFamily="34" charset="-120"/>
                <a:ea typeface="微軟正黑體" panose="020B0604030504040204" pitchFamily="34" charset="-120"/>
              </a:rPr>
              <a:t>) </a:t>
            </a:r>
            <a:r>
              <a:rPr lang="en-US" altLang="zh-TW" sz="2667" b="1" kern="100" dirty="0">
                <a:solidFill>
                  <a:srgbClr val="FF0000"/>
                </a:solidFill>
                <a:latin typeface="微軟正黑體" panose="020B0604030504040204" pitchFamily="34" charset="-120"/>
                <a:ea typeface="微軟正黑體" panose="020B0604030504040204" pitchFamily="34" charset="-120"/>
              </a:rPr>
              <a:t>P82</a:t>
            </a:r>
            <a:endParaRPr lang="zh-TW" altLang="zh-TW" sz="2667"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377">
              <a:lnSpc>
                <a:spcPts val="4267"/>
              </a:lnSpc>
              <a:defRPr/>
            </a:pPr>
            <a:r>
              <a:rPr lang="zh-TW" altLang="en-US" sz="2667" kern="100" dirty="0">
                <a:solidFill>
                  <a:srgbClr val="002060"/>
                </a:solidFill>
                <a:latin typeface="微軟正黑體" panose="020B0604030504040204" pitchFamily="34" charset="-120"/>
                <a:ea typeface="微軟正黑體" panose="020B0604030504040204" pitchFamily="34" charset="-120"/>
              </a:rPr>
              <a:t>     </a:t>
            </a:r>
            <a:r>
              <a:rPr lang="en-US" altLang="zh-TW" sz="2667" kern="100" dirty="0">
                <a:solidFill>
                  <a:srgbClr val="002060"/>
                </a:solidFill>
                <a:latin typeface="微軟正黑體" panose="020B0604030504040204" pitchFamily="34" charset="-120"/>
                <a:ea typeface="微軟正黑體" panose="020B0604030504040204" pitchFamily="34" charset="-120"/>
              </a:rPr>
              <a:t>●C3-1-2</a:t>
            </a:r>
            <a:r>
              <a:rPr lang="zh-TW" altLang="zh-TW" sz="2667"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國中體育班及藝術才能班</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九貫版</a:t>
            </a:r>
            <a:r>
              <a:rPr lang="en-US" altLang="zh-TW" sz="2667" kern="100" dirty="0">
                <a:solidFill>
                  <a:srgbClr val="002060"/>
                </a:solidFill>
                <a:latin typeface="微軟正黑體" panose="020B0604030504040204" pitchFamily="34" charset="-120"/>
                <a:ea typeface="微軟正黑體" panose="020B0604030504040204" pitchFamily="34" charset="-120"/>
              </a:rPr>
              <a:t>) </a:t>
            </a:r>
            <a:r>
              <a:rPr lang="en-US" altLang="zh-TW" sz="2667" b="1" kern="100" dirty="0">
                <a:solidFill>
                  <a:srgbClr val="FF0000"/>
                </a:solidFill>
                <a:latin typeface="微軟正黑體" panose="020B0604030504040204" pitchFamily="34" charset="-120"/>
                <a:ea typeface="微軟正黑體" panose="020B0604030504040204" pitchFamily="34" charset="-120"/>
              </a:rPr>
              <a:t>P83</a:t>
            </a:r>
          </a:p>
          <a:p>
            <a:pPr defTabSz="914377">
              <a:lnSpc>
                <a:spcPts val="4267"/>
              </a:lnSpc>
              <a:defRPr/>
            </a:pPr>
            <a:r>
              <a:rPr lang="zh-TW" altLang="en-US" sz="2667" b="1" kern="100" dirty="0">
                <a:solidFill>
                  <a:srgbClr val="FF0000"/>
                </a:solidFill>
                <a:latin typeface="微軟正黑體" panose="020B0604030504040204" pitchFamily="34" charset="-120"/>
                <a:ea typeface="微軟正黑體" panose="020B0604030504040204" pitchFamily="34" charset="-120"/>
              </a:rPr>
              <a:t>        </a:t>
            </a:r>
            <a:r>
              <a:rPr lang="zh-TW" altLang="en-US" sz="2667" b="1" kern="100" dirty="0">
                <a:solidFill>
                  <a:srgbClr val="00B050"/>
                </a:solidFill>
                <a:latin typeface="微軟正黑體" panose="020B0604030504040204" pitchFamily="34" charset="-120"/>
                <a:ea typeface="微軟正黑體" panose="020B0604030504040204" pitchFamily="34" charset="-120"/>
              </a:rPr>
              <a:t> </a:t>
            </a:r>
            <a:r>
              <a:rPr lang="zh-TW" altLang="en-US" sz="2667" b="1" kern="100" dirty="0">
                <a:solidFill>
                  <a:srgbClr val="00B05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2667" b="1" kern="100" dirty="0">
                <a:solidFill>
                  <a:srgbClr val="00B050"/>
                </a:solidFill>
                <a:latin typeface="微軟正黑體" panose="020B0604030504040204" pitchFamily="34" charset="-120"/>
                <a:ea typeface="微軟正黑體" panose="020B0604030504040204" pitchFamily="34" charset="-120"/>
              </a:rPr>
              <a:t>九年級</a:t>
            </a:r>
            <a:endParaRPr lang="en-US" altLang="zh-TW" sz="2667" b="1" kern="100" dirty="0">
              <a:solidFill>
                <a:srgbClr val="FF0000"/>
              </a:solidFill>
              <a:latin typeface="微軟正黑體" panose="020B0604030504040204" pitchFamily="34" charset="-120"/>
              <a:ea typeface="微軟正黑體" panose="020B0604030504040204" pitchFamily="34" charset="-120"/>
            </a:endParaRPr>
          </a:p>
          <a:p>
            <a:pPr defTabSz="914377">
              <a:lnSpc>
                <a:spcPts val="4267"/>
              </a:lnSpc>
              <a:defRPr/>
            </a:pPr>
            <a:r>
              <a:rPr lang="zh-TW" altLang="en-US" sz="2667"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667" kern="100" dirty="0">
                <a:solidFill>
                  <a:srgbClr val="002060"/>
                </a:solidFill>
                <a:latin typeface="微軟正黑體" panose="020B0604030504040204" pitchFamily="34" charset="-120"/>
                <a:ea typeface="微軟正黑體" panose="020B0604030504040204" pitchFamily="34" charset="-120"/>
              </a:rPr>
              <a:t>●C3-1-2</a:t>
            </a:r>
            <a:r>
              <a:rPr lang="zh-TW" altLang="zh-TW" sz="2667"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國中藝術才能班</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新課綱版</a:t>
            </a:r>
            <a:r>
              <a:rPr lang="en-US" altLang="zh-TW" sz="2667" kern="100" dirty="0">
                <a:solidFill>
                  <a:srgbClr val="002060"/>
                </a:solidFill>
                <a:latin typeface="微軟正黑體" panose="020B0604030504040204" pitchFamily="34" charset="-120"/>
                <a:ea typeface="微軟正黑體" panose="020B0604030504040204" pitchFamily="34" charset="-120"/>
              </a:rPr>
              <a:t>) </a:t>
            </a:r>
            <a:r>
              <a:rPr lang="en-US" altLang="zh-TW" sz="2667" b="1" kern="100" dirty="0">
                <a:solidFill>
                  <a:srgbClr val="FF0000"/>
                </a:solidFill>
                <a:latin typeface="微軟正黑體" panose="020B0604030504040204" pitchFamily="34" charset="-120"/>
                <a:ea typeface="微軟正黑體" panose="020B0604030504040204" pitchFamily="34" charset="-120"/>
              </a:rPr>
              <a:t>P84</a:t>
            </a:r>
            <a:r>
              <a:rPr lang="zh-TW" altLang="en-US"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377">
              <a:lnSpc>
                <a:spcPts val="4267"/>
              </a:lnSpc>
              <a:defRPr/>
            </a:pPr>
            <a:r>
              <a:rPr lang="zh-TW" altLang="en-US"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美術班</a:t>
            </a:r>
            <a:r>
              <a:rPr lang="zh-TW" altLang="en-US" sz="2667" kern="100" dirty="0">
                <a:solidFill>
                  <a:srgbClr val="002060"/>
                </a:solidFill>
                <a:latin typeface="新細明體" panose="02020500000000000000" pitchFamily="18" charset="-120"/>
                <a:cs typeface="Times New Roman" panose="02020603050405020304" pitchFamily="18" charset="0"/>
              </a:rPr>
              <a:t>、</a:t>
            </a:r>
            <a:r>
              <a:rPr lang="zh-TW" altLang="en-US"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音樂班</a:t>
            </a:r>
            <a:r>
              <a:rPr lang="zh-TW" altLang="en-US" sz="2667" kern="100" dirty="0">
                <a:solidFill>
                  <a:srgbClr val="002060"/>
                </a:solidFill>
                <a:latin typeface="新細明體" panose="02020500000000000000" pitchFamily="18" charset="-120"/>
                <a:cs typeface="Times New Roman" panose="02020603050405020304" pitchFamily="18" charset="0"/>
              </a:rPr>
              <a:t>、</a:t>
            </a:r>
            <a:r>
              <a:rPr lang="zh-TW" altLang="en-US" sz="2667"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舞蹈班</a:t>
            </a:r>
            <a:r>
              <a:rPr lang="en-US" altLang="zh-TW" sz="2667" kern="1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667" kern="100" dirty="0">
                <a:solidFill>
                  <a:srgbClr val="00B050"/>
                </a:solidFill>
                <a:latin typeface="微軟正黑體" panose="020B0604030504040204" pitchFamily="34" charset="-120"/>
                <a:ea typeface="微軟正黑體" panose="020B0604030504040204" pitchFamily="34" charset="-120"/>
              </a:rPr>
              <a:t> </a:t>
            </a:r>
            <a:r>
              <a:rPr lang="zh-TW" altLang="en-US" sz="2667" b="1" kern="100" dirty="0">
                <a:solidFill>
                  <a:srgbClr val="00B05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2667" b="1" kern="100" dirty="0">
                <a:solidFill>
                  <a:srgbClr val="00B050"/>
                </a:solidFill>
                <a:latin typeface="微軟正黑體" panose="020B0604030504040204" pitchFamily="34" charset="-120"/>
                <a:ea typeface="微軟正黑體" panose="020B0604030504040204" pitchFamily="34" charset="-120"/>
              </a:rPr>
              <a:t>七、八年級</a:t>
            </a:r>
            <a:endParaRPr lang="en-US" altLang="zh-TW" sz="2667" kern="100" dirty="0">
              <a:solidFill>
                <a:srgbClr val="00B050"/>
              </a:solidFill>
              <a:latin typeface="微軟正黑體" panose="020B0604030504040204" pitchFamily="34" charset="-120"/>
              <a:ea typeface="微軟正黑體" panose="020B0604030504040204" pitchFamily="34" charset="-120"/>
            </a:endParaRPr>
          </a:p>
          <a:p>
            <a:pPr defTabSz="914377">
              <a:lnSpc>
                <a:spcPts val="4267"/>
              </a:lnSpc>
              <a:defRPr/>
            </a:pPr>
            <a:r>
              <a:rPr lang="zh-TW" altLang="en-US" sz="2667" kern="100" dirty="0">
                <a:solidFill>
                  <a:srgbClr val="002060"/>
                </a:solidFill>
                <a:latin typeface="微軟正黑體" panose="020B0604030504040204" pitchFamily="34" charset="-120"/>
                <a:ea typeface="微軟正黑體" panose="020B0604030504040204" pitchFamily="34" charset="-120"/>
              </a:rPr>
              <a:t>     </a:t>
            </a:r>
            <a:r>
              <a:rPr lang="en-US" altLang="zh-TW" sz="2667" kern="100" dirty="0">
                <a:solidFill>
                  <a:srgbClr val="002060"/>
                </a:solidFill>
                <a:latin typeface="微軟正黑體" panose="020B0604030504040204" pitchFamily="34" charset="-120"/>
                <a:ea typeface="微軟正黑體" panose="020B0604030504040204" pitchFamily="34" charset="-120"/>
              </a:rPr>
              <a:t>●C3-1-2</a:t>
            </a:r>
            <a:r>
              <a:rPr lang="zh-TW" altLang="zh-TW" sz="2667"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國中體育班</a:t>
            </a: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zh-TW" sz="2667" kern="100" dirty="0">
                <a:solidFill>
                  <a:srgbClr val="002060"/>
                </a:solidFill>
                <a:latin typeface="微軟正黑體" panose="020B0604030504040204" pitchFamily="34" charset="-120"/>
                <a:ea typeface="微軟正黑體" panose="020B0604030504040204" pitchFamily="34" charset="-120"/>
              </a:rPr>
              <a:t>新課綱版</a:t>
            </a:r>
            <a:r>
              <a:rPr lang="en-US" altLang="zh-TW" sz="2667" kern="100" dirty="0">
                <a:solidFill>
                  <a:srgbClr val="002060"/>
                </a:solidFill>
                <a:latin typeface="微軟正黑體" panose="020B0604030504040204" pitchFamily="34" charset="-120"/>
                <a:ea typeface="微軟正黑體" panose="020B0604030504040204" pitchFamily="34" charset="-120"/>
              </a:rPr>
              <a:t>) </a:t>
            </a:r>
            <a:r>
              <a:rPr lang="en-US" altLang="zh-TW" sz="2667" b="1" kern="100" dirty="0">
                <a:solidFill>
                  <a:srgbClr val="FF0000"/>
                </a:solidFill>
                <a:latin typeface="微軟正黑體" panose="020B0604030504040204" pitchFamily="34" charset="-120"/>
                <a:ea typeface="微軟正黑體" panose="020B0604030504040204" pitchFamily="34" charset="-120"/>
              </a:rPr>
              <a:t>P87</a:t>
            </a:r>
            <a:r>
              <a:rPr lang="zh-TW" altLang="en-US" sz="2667" b="1" kern="100" dirty="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667" b="1" kern="100" dirty="0">
                <a:solidFill>
                  <a:srgbClr val="00B05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2667" b="1" kern="100" dirty="0">
                <a:solidFill>
                  <a:srgbClr val="00B050"/>
                </a:solidFill>
                <a:latin typeface="微軟正黑體" panose="020B0604030504040204" pitchFamily="34" charset="-120"/>
                <a:ea typeface="微軟正黑體" panose="020B0604030504040204" pitchFamily="34" charset="-120"/>
              </a:rPr>
              <a:t>七、八年級</a:t>
            </a:r>
            <a:endParaRPr lang="en-US" altLang="zh-TW" sz="2667" kern="100" dirty="0">
              <a:solidFill>
                <a:srgbClr val="00B050"/>
              </a:solidFill>
              <a:latin typeface="微軟正黑體" panose="020B0604030504040204" pitchFamily="34" charset="-120"/>
              <a:ea typeface="微軟正黑體" panose="020B0604030504040204" pitchFamily="34" charset="-120"/>
            </a:endParaRPr>
          </a:p>
          <a:p>
            <a:pPr defTabSz="914377">
              <a:lnSpc>
                <a:spcPts val="4267"/>
              </a:lnSpc>
              <a:defRPr/>
            </a:pPr>
            <a:endParaRPr lang="zh-TW" altLang="zh-TW" sz="2667"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914377">
              <a:lnSpc>
                <a:spcPts val="4267"/>
              </a:lnSpc>
              <a:defRPr/>
            </a:pPr>
            <a:r>
              <a:rPr lang="zh-TW" altLang="en-US" sz="2667" b="1" kern="100" dirty="0">
                <a:solidFill>
                  <a:srgbClr val="C61873"/>
                </a:solidFill>
                <a:latin typeface="微軟正黑體" panose="020B0604030504040204" pitchFamily="34" charset="-120"/>
                <a:ea typeface="微軟正黑體" panose="020B0604030504040204" pitchFamily="34" charset="-120"/>
              </a:rPr>
              <a:t>      </a:t>
            </a:r>
            <a:r>
              <a:rPr lang="zh-TW" altLang="en-US" sz="2667" b="1" kern="100" dirty="0">
                <a:solidFill>
                  <a:srgbClr val="C61873"/>
                </a:solidFill>
                <a:latin typeface="新細明體" panose="02020500000000000000" pitchFamily="18" charset="-120"/>
              </a:rPr>
              <a:t>★</a:t>
            </a:r>
            <a:r>
              <a:rPr lang="en-US" altLang="zh-TW" sz="2667" b="1" kern="100" dirty="0">
                <a:solidFill>
                  <a:srgbClr val="C61873"/>
                </a:solidFill>
                <a:latin typeface="微軟正黑體" panose="020B0604030504040204" pitchFamily="34" charset="-120"/>
                <a:ea typeface="微軟正黑體" panose="020B0604030504040204" pitchFamily="34" charset="-120"/>
              </a:rPr>
              <a:t>C3-1-2</a:t>
            </a:r>
            <a:r>
              <a:rPr lang="zh-TW" altLang="en-US" sz="2667" b="1" kern="100" dirty="0">
                <a:solidFill>
                  <a:srgbClr val="C61873"/>
                </a:solidFill>
                <a:latin typeface="微軟正黑體" panose="020B0604030504040204" pitchFamily="34" charset="-120"/>
                <a:ea typeface="微軟正黑體" panose="020B0604030504040204" pitchFamily="34" charset="-120"/>
              </a:rPr>
              <a:t>學習節數調整分配表，藝才班及體育班各類班別都有所屬表件</a:t>
            </a:r>
            <a:endParaRPr lang="en-US" altLang="zh-TW" sz="2667" b="1" kern="100" dirty="0">
              <a:solidFill>
                <a:srgbClr val="C61873"/>
              </a:solidFill>
              <a:latin typeface="微軟正黑體" panose="020B0604030504040204" pitchFamily="34" charset="-120"/>
              <a:ea typeface="微軟正黑體" panose="020B0604030504040204" pitchFamily="34" charset="-120"/>
            </a:endParaRPr>
          </a:p>
          <a:p>
            <a:pPr defTabSz="914377">
              <a:lnSpc>
                <a:spcPts val="4267"/>
              </a:lnSpc>
              <a:defRPr/>
            </a:pPr>
            <a:r>
              <a:rPr lang="zh-TW" altLang="en-US" sz="2667" b="1" kern="100" dirty="0">
                <a:solidFill>
                  <a:srgbClr val="C61873"/>
                </a:solidFill>
                <a:latin typeface="微軟正黑體" panose="020B0604030504040204" pitchFamily="34" charset="-120"/>
                <a:ea typeface="微軟正黑體" panose="020B0604030504040204" pitchFamily="34" charset="-120"/>
              </a:rPr>
              <a:t>          </a:t>
            </a:r>
            <a:r>
              <a:rPr lang="zh-TW" altLang="en-US" sz="2667" b="1" u="sng" kern="100" dirty="0">
                <a:solidFill>
                  <a:srgbClr val="C61873"/>
                </a:solidFill>
                <a:latin typeface="微軟正黑體" panose="020B0604030504040204" pitchFamily="34" charset="-120"/>
                <a:ea typeface="微軟正黑體" panose="020B0604030504040204" pitchFamily="34" charset="-120"/>
              </a:rPr>
              <a:t>七到八年級</a:t>
            </a:r>
            <a:r>
              <a:rPr lang="zh-TW" altLang="en-US" sz="2667" b="1" kern="100" dirty="0">
                <a:solidFill>
                  <a:srgbClr val="C61873"/>
                </a:solidFill>
                <a:latin typeface="微軟正黑體" panose="020B0604030504040204" pitchFamily="34" charset="-120"/>
                <a:ea typeface="微軟正黑體" panose="020B0604030504040204" pitchFamily="34" charset="-120"/>
              </a:rPr>
              <a:t>採用新課綱版，</a:t>
            </a:r>
            <a:r>
              <a:rPr lang="zh-TW" altLang="en-US" sz="2667" b="1" u="sng" kern="100" dirty="0">
                <a:solidFill>
                  <a:srgbClr val="C61873"/>
                </a:solidFill>
                <a:latin typeface="微軟正黑體" panose="020B0604030504040204" pitchFamily="34" charset="-120"/>
                <a:ea typeface="微軟正黑體" panose="020B0604030504040204" pitchFamily="34" charset="-120"/>
              </a:rPr>
              <a:t>九年級</a:t>
            </a:r>
            <a:r>
              <a:rPr lang="zh-TW" altLang="en-US" sz="2667" b="1" kern="100" dirty="0">
                <a:solidFill>
                  <a:srgbClr val="C61873"/>
                </a:solidFill>
                <a:latin typeface="微軟正黑體" panose="020B0604030504040204" pitchFamily="34" charset="-120"/>
                <a:ea typeface="微軟正黑體" panose="020B0604030504040204" pitchFamily="34" charset="-120"/>
              </a:rPr>
              <a:t>採用九貫版。</a:t>
            </a:r>
            <a:endParaRPr lang="en-US" altLang="zh-TW" sz="2667" b="1" kern="100" dirty="0">
              <a:solidFill>
                <a:srgbClr val="C61873"/>
              </a:solidFill>
              <a:latin typeface="微軟正黑體" panose="020B0604030504040204" pitchFamily="34" charset="-120"/>
              <a:ea typeface="微軟正黑體" panose="020B0604030504040204" pitchFamily="34" charset="-120"/>
            </a:endParaRPr>
          </a:p>
          <a:p>
            <a:pPr defTabSz="914377">
              <a:lnSpc>
                <a:spcPts val="3500"/>
              </a:lnSpc>
              <a:defRPr/>
            </a:pPr>
            <a:endParaRPr lang="zh-TW" altLang="en-US" sz="2400" dirty="0">
              <a:solidFill>
                <a:srgbClr val="005188"/>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699" y="5342561"/>
            <a:ext cx="1215172" cy="1215172"/>
          </a:xfrm>
          <a:prstGeom prst="rect">
            <a:avLst/>
          </a:prstGeom>
        </p:spPr>
      </p:pic>
    </p:spTree>
    <p:extLst>
      <p:ext uri="{BB962C8B-B14F-4D97-AF65-F5344CB8AC3E}">
        <p14:creationId xmlns:p14="http://schemas.microsoft.com/office/powerpoint/2010/main" val="1798173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873458" y="292683"/>
            <a:ext cx="915764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藝術才能班及體育班表件相關提醒</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613834" y="1021991"/>
            <a:ext cx="10838428" cy="4826964"/>
          </a:xfrm>
          <a:prstGeom prst="rect">
            <a:avLst/>
          </a:prstGeom>
          <a:noFill/>
        </p:spPr>
        <p:txBody>
          <a:bodyPr wrap="square" lIns="68580" tIns="34291" rIns="68580" bIns="34291">
            <a:spAutoFit/>
          </a:bodyPr>
          <a:lstStyle/>
          <a:p>
            <a:pPr defTabSz="914377">
              <a:lnSpc>
                <a:spcPts val="4000"/>
              </a:lnSpc>
              <a:defRPr/>
            </a:pPr>
            <a:r>
              <a:rPr lang="en-US" altLang="zh-TW" sz="2667" kern="100" dirty="0">
                <a:solidFill>
                  <a:srgbClr val="002060"/>
                </a:solidFill>
                <a:latin typeface="微軟正黑體" panose="020B0604030504040204" pitchFamily="34" charset="-120"/>
                <a:ea typeface="微軟正黑體" panose="020B0604030504040204" pitchFamily="34" charset="-120"/>
              </a:rPr>
              <a:t>●C3-1</a:t>
            </a:r>
            <a:r>
              <a:rPr lang="zh-TW" altLang="en-US" sz="2667" kern="100" dirty="0">
                <a:solidFill>
                  <a:srgbClr val="002060"/>
                </a:solidFill>
                <a:latin typeface="微軟正黑體" panose="020B0604030504040204" pitchFamily="34" charset="-120"/>
                <a:ea typeface="微軟正黑體" panose="020B0604030504040204" pitchFamily="34" charset="-120"/>
              </a:rPr>
              <a:t>藝術才能及體育班的部分國中小都有所屬表件。</a:t>
            </a:r>
          </a:p>
          <a:p>
            <a:pPr defTabSz="914377">
              <a:lnSpc>
                <a:spcPts val="4000"/>
              </a:lnSpc>
              <a:defRPr/>
            </a:pP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藝術才能班及體育班的</a:t>
            </a:r>
            <a:r>
              <a:rPr lang="en-US" altLang="zh-TW" sz="2667" kern="100" dirty="0">
                <a:solidFill>
                  <a:srgbClr val="002060"/>
                </a:solidFill>
                <a:latin typeface="微軟正黑體" panose="020B0604030504040204" pitchFamily="34" charset="-120"/>
                <a:ea typeface="微軟正黑體" panose="020B0604030504040204" pitchFamily="34" charset="-120"/>
              </a:rPr>
              <a:t>C3-1</a:t>
            </a:r>
            <a:r>
              <a:rPr lang="zh-TW" altLang="en-US" sz="2667" kern="100" dirty="0">
                <a:solidFill>
                  <a:srgbClr val="002060"/>
                </a:solidFill>
                <a:latin typeface="微軟正黑體" panose="020B0604030504040204" pitchFamily="34" charset="-120"/>
                <a:ea typeface="微軟正黑體" panose="020B0604030504040204" pitchFamily="34" charset="-120"/>
              </a:rPr>
              <a:t>與</a:t>
            </a:r>
            <a:r>
              <a:rPr lang="en-US" altLang="zh-TW" sz="2667" kern="100" dirty="0">
                <a:solidFill>
                  <a:srgbClr val="002060"/>
                </a:solidFill>
                <a:latin typeface="微軟正黑體" panose="020B0604030504040204" pitchFamily="34" charset="-120"/>
                <a:ea typeface="微軟正黑體" panose="020B0604030504040204" pitchFamily="34" charset="-120"/>
              </a:rPr>
              <a:t>C3-1-2</a:t>
            </a:r>
            <a:r>
              <a:rPr lang="zh-TW" altLang="en-US" sz="2667" kern="100" dirty="0">
                <a:solidFill>
                  <a:srgbClr val="002060"/>
                </a:solidFill>
                <a:latin typeface="微軟正黑體" panose="020B0604030504040204" pitchFamily="34" charset="-120"/>
                <a:ea typeface="微軟正黑體" panose="020B0604030504040204" pitchFamily="34" charset="-120"/>
              </a:rPr>
              <a:t>中的節數規劃需一致。</a:t>
            </a:r>
          </a:p>
          <a:p>
            <a:pPr defTabSz="914377">
              <a:lnSpc>
                <a:spcPts val="4000"/>
              </a:lnSpc>
              <a:defRPr/>
            </a:pP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藝術才能班三到四年級</a:t>
            </a:r>
            <a:r>
              <a:rPr lang="zh-TW" altLang="en-US" sz="2667" b="1" kern="100" dirty="0">
                <a:solidFill>
                  <a:srgbClr val="002060"/>
                </a:solidFill>
                <a:latin typeface="微軟正黑體" panose="020B0604030504040204" pitchFamily="34" charset="-120"/>
                <a:ea typeface="微軟正黑體" panose="020B0604030504040204" pitchFamily="34" charset="-120"/>
              </a:rPr>
              <a:t>彈性</a:t>
            </a:r>
            <a:r>
              <a:rPr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是採九貫規範與節數</a:t>
            </a:r>
            <a:r>
              <a:rPr lang="zh-TW" altLang="en-US" sz="2667" kern="100" dirty="0">
                <a:solidFill>
                  <a:srgbClr val="002060"/>
                </a:solidFill>
                <a:latin typeface="新細明體" panose="02020500000000000000" pitchFamily="18" charset="-120"/>
              </a:rPr>
              <a:t>。</a:t>
            </a:r>
            <a:endParaRPr lang="en-US" altLang="zh-TW" sz="2667" kern="100" dirty="0">
              <a:solidFill>
                <a:srgbClr val="002060"/>
              </a:solidFill>
              <a:latin typeface="新細明體" panose="02020500000000000000" pitchFamily="18" charset="-120"/>
            </a:endParaRPr>
          </a:p>
          <a:p>
            <a:pPr defTabSz="914377">
              <a:lnSpc>
                <a:spcPts val="2667"/>
              </a:lnSpc>
              <a:defRPr/>
            </a:pPr>
            <a:r>
              <a:rPr lang="zh-TW" altLang="en-US" sz="2667" b="1" kern="100" dirty="0">
                <a:solidFill>
                  <a:srgbClr val="002060"/>
                </a:solidFill>
                <a:latin typeface="新細明體" panose="02020500000000000000" pitchFamily="18" charset="-120"/>
              </a:rPr>
              <a:t>                                                                                 </a:t>
            </a:r>
            <a:r>
              <a:rPr lang="en-US" altLang="zh-TW" sz="1867" b="1" kern="100" dirty="0">
                <a:solidFill>
                  <a:srgbClr val="FF0000"/>
                </a:solidFill>
                <a:latin typeface="微軟正黑體" panose="020B0604030504040204" pitchFamily="34" charset="-120"/>
                <a:ea typeface="微軟正黑體" panose="020B0604030504040204" pitchFamily="34" charset="-120"/>
              </a:rPr>
              <a:t>(</a:t>
            </a:r>
            <a:r>
              <a:rPr lang="zh-TW" altLang="en-US" sz="1867" b="1" kern="100" dirty="0">
                <a:solidFill>
                  <a:srgbClr val="FF0000"/>
                </a:solidFill>
                <a:latin typeface="微軟正黑體" panose="020B0604030504040204" pitchFamily="34" charset="-120"/>
                <a:ea typeface="微軟正黑體" panose="020B0604030504040204" pitchFamily="34" charset="-120"/>
              </a:rPr>
              <a:t>和普通班不同</a:t>
            </a:r>
            <a:r>
              <a:rPr lang="en-US" altLang="zh-TW" sz="1867" b="1" kern="100" dirty="0">
                <a:solidFill>
                  <a:srgbClr val="FF0000"/>
                </a:solidFill>
                <a:latin typeface="微軟正黑體" panose="020B0604030504040204" pitchFamily="34" charset="-120"/>
                <a:ea typeface="微軟正黑體" panose="020B0604030504040204" pitchFamily="34" charset="-120"/>
              </a:rPr>
              <a:t>)</a:t>
            </a:r>
            <a:endParaRPr lang="en-US" altLang="zh-TW" sz="3200" b="1" kern="100" dirty="0">
              <a:solidFill>
                <a:srgbClr val="FF0000"/>
              </a:solidFill>
              <a:latin typeface="微軟正黑體" panose="020B0604030504040204" pitchFamily="34" charset="-120"/>
              <a:ea typeface="微軟正黑體" panose="020B0604030504040204" pitchFamily="34" charset="-120"/>
            </a:endParaRPr>
          </a:p>
          <a:p>
            <a:pPr defTabSz="914377">
              <a:lnSpc>
                <a:spcPts val="4000"/>
              </a:lnSpc>
              <a:defRPr/>
            </a:pPr>
            <a:r>
              <a:rPr lang="zh-TW" altLang="en-US" sz="2667" kern="100" dirty="0">
                <a:solidFill>
                  <a:srgbClr val="002060"/>
                </a:solidFill>
                <a:latin typeface="微軟正黑體" panose="020B0604030504040204" pitchFamily="34" charset="-120"/>
                <a:ea typeface="微軟正黑體" panose="020B0604030504040204" pitchFamily="34" charset="-120"/>
              </a:rPr>
              <a:t>                        五到六年級</a:t>
            </a:r>
            <a:r>
              <a:rPr lang="zh-TW" altLang="en-US" sz="2667" b="1" kern="100" dirty="0">
                <a:solidFill>
                  <a:srgbClr val="002060"/>
                </a:solidFill>
                <a:latin typeface="微軟正黑體" panose="020B0604030504040204" pitchFamily="34" charset="-120"/>
                <a:ea typeface="微軟正黑體" panose="020B0604030504040204" pitchFamily="34" charset="-120"/>
              </a:rPr>
              <a:t>彈性</a:t>
            </a:r>
            <a:r>
              <a:rPr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3200" kern="100" dirty="0">
                <a:solidFill>
                  <a:srgbClr val="002060"/>
                </a:solidFill>
                <a:latin typeface="微軟正黑體" panose="020B0604030504040204" pitchFamily="34" charset="-120"/>
                <a:ea typeface="微軟正黑體" panose="020B0604030504040204" pitchFamily="34" charset="-120"/>
              </a:rPr>
              <a:t> </a:t>
            </a:r>
            <a:r>
              <a:rPr lang="zh-TW" altLang="en-US" sz="2667" kern="100" dirty="0">
                <a:solidFill>
                  <a:srgbClr val="002060"/>
                </a:solidFill>
                <a:latin typeface="微軟正黑體" panose="020B0604030504040204" pitchFamily="34" charset="-120"/>
                <a:ea typeface="微軟正黑體" panose="020B0604030504040204" pitchFamily="34" charset="-120"/>
              </a:rPr>
              <a:t>是採九貫節數與規範</a:t>
            </a:r>
            <a:r>
              <a:rPr lang="zh-TW" altLang="en-US" sz="2667" kern="100" dirty="0">
                <a:solidFill>
                  <a:srgbClr val="002060"/>
                </a:solidFill>
                <a:latin typeface="新細明體" panose="02020500000000000000" pitchFamily="18" charset="-120"/>
              </a:rPr>
              <a:t>。</a:t>
            </a:r>
            <a:endParaRPr lang="en-US" altLang="zh-TW" sz="2667" kern="100" dirty="0">
              <a:solidFill>
                <a:srgbClr val="002060"/>
              </a:solidFill>
              <a:latin typeface="微軟正黑體" panose="020B0604030504040204" pitchFamily="34" charset="-120"/>
              <a:ea typeface="微軟正黑體" panose="020B0604030504040204" pitchFamily="34" charset="-120"/>
            </a:endParaRPr>
          </a:p>
          <a:p>
            <a:pPr defTabSz="914377">
              <a:lnSpc>
                <a:spcPts val="4000"/>
              </a:lnSpc>
              <a:defRPr/>
            </a:pP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體育班五到六年級</a:t>
            </a:r>
            <a:r>
              <a:rPr lang="zh-TW" altLang="en-US" sz="2667" b="1" kern="100" dirty="0">
                <a:solidFill>
                  <a:srgbClr val="002060"/>
                </a:solidFill>
                <a:latin typeface="微軟正黑體" panose="020B0604030504040204" pitchFamily="34" charset="-120"/>
                <a:ea typeface="微軟正黑體" panose="020B0604030504040204" pitchFamily="34" charset="-120"/>
              </a:rPr>
              <a:t>彈性</a:t>
            </a:r>
            <a:r>
              <a:rPr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也是採九貫節數與規範</a:t>
            </a:r>
            <a:r>
              <a:rPr lang="zh-TW" altLang="en-US" sz="2667" kern="100" dirty="0">
                <a:solidFill>
                  <a:srgbClr val="002060"/>
                </a:solidFill>
                <a:latin typeface="新細明體" panose="02020500000000000000" pitchFamily="18" charset="-120"/>
              </a:rPr>
              <a:t>。</a:t>
            </a:r>
            <a:endParaRPr lang="en-US" altLang="zh-TW" sz="2667" kern="100" dirty="0">
              <a:solidFill>
                <a:srgbClr val="002060"/>
              </a:solidFill>
              <a:latin typeface="微軟正黑體" panose="020B0604030504040204" pitchFamily="34" charset="-120"/>
              <a:ea typeface="微軟正黑體" panose="020B0604030504040204" pitchFamily="34" charset="-120"/>
            </a:endParaRPr>
          </a:p>
          <a:p>
            <a:pPr defTabSz="914377">
              <a:lnSpc>
                <a:spcPts val="3200"/>
              </a:lnSpc>
              <a:defRPr/>
            </a:pP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藝術才能班及體育班七到八年級</a:t>
            </a:r>
            <a:r>
              <a:rPr lang="zh-TW" altLang="en-US" sz="2667" b="1" kern="100" dirty="0">
                <a:solidFill>
                  <a:srgbClr val="002060"/>
                </a:solidFill>
                <a:latin typeface="微軟正黑體" panose="020B0604030504040204" pitchFamily="34" charset="-120"/>
                <a:ea typeface="微軟正黑體" panose="020B0604030504040204" pitchFamily="34" charset="-120"/>
              </a:rPr>
              <a:t>彈性</a:t>
            </a:r>
            <a:r>
              <a:rPr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p>
          <a:p>
            <a:pPr defTabSz="914377">
              <a:lnSpc>
                <a:spcPts val="4000"/>
              </a:lnSpc>
              <a:defRPr/>
            </a:pPr>
            <a:r>
              <a:rPr lang="zh-TW" altLang="en-US" sz="2667" kern="100" dirty="0">
                <a:solidFill>
                  <a:srgbClr val="002060"/>
                </a:solidFill>
                <a:latin typeface="微軟正黑體" panose="020B0604030504040204" pitchFamily="34" charset="-120"/>
                <a:ea typeface="微軟正黑體" panose="020B0604030504040204" pitchFamily="34" charset="-120"/>
              </a:rPr>
              <a:t>    採用新課綱節數與規範。 </a:t>
            </a:r>
            <a:endParaRPr lang="en-US" altLang="zh-TW" sz="2667" kern="100" dirty="0">
              <a:solidFill>
                <a:srgbClr val="002060"/>
              </a:solidFill>
              <a:latin typeface="微軟正黑體" panose="020B0604030504040204" pitchFamily="34" charset="-120"/>
              <a:ea typeface="微軟正黑體" panose="020B0604030504040204" pitchFamily="34" charset="-120"/>
            </a:endParaRPr>
          </a:p>
          <a:p>
            <a:pPr defTabSz="914377">
              <a:lnSpc>
                <a:spcPts val="4000"/>
              </a:lnSpc>
              <a:defRPr/>
            </a:pPr>
            <a:r>
              <a:rPr lang="en-US" altLang="zh-TW" sz="2667" kern="100" dirty="0">
                <a:solidFill>
                  <a:srgbClr val="002060"/>
                </a:solidFill>
                <a:latin typeface="微軟正黑體" panose="020B0604030504040204" pitchFamily="34" charset="-120"/>
                <a:ea typeface="微軟正黑體" panose="020B0604030504040204" pitchFamily="34" charset="-120"/>
              </a:rPr>
              <a:t>●</a:t>
            </a:r>
            <a:r>
              <a:rPr lang="zh-TW" altLang="en-US" sz="2667" kern="100" dirty="0">
                <a:solidFill>
                  <a:srgbClr val="002060"/>
                </a:solidFill>
                <a:latin typeface="微軟正黑體" panose="020B0604030504040204" pitchFamily="34" charset="-120"/>
                <a:ea typeface="微軟正黑體" panose="020B0604030504040204" pitchFamily="34" charset="-120"/>
              </a:rPr>
              <a:t>藝術才能班及體育班九年級</a:t>
            </a:r>
            <a:r>
              <a:rPr lang="zh-TW" altLang="en-US" sz="2667" b="1" kern="100" dirty="0">
                <a:solidFill>
                  <a:srgbClr val="002060"/>
                </a:solidFill>
                <a:latin typeface="微軟正黑體" panose="020B0604030504040204" pitchFamily="34" charset="-120"/>
                <a:ea typeface="微軟正黑體" panose="020B0604030504040204" pitchFamily="34" charset="-120"/>
              </a:rPr>
              <a:t>彈性</a:t>
            </a:r>
            <a:r>
              <a:rPr lang="zh-TW" altLang="en-US" sz="2667" kern="100" dirty="0">
                <a:solidFill>
                  <a:srgbClr val="002060"/>
                </a:solidFill>
                <a:latin typeface="微軟正黑體" panose="020B0604030504040204" pitchFamily="34" charset="-120"/>
                <a:ea typeface="微軟正黑體" panose="020B0604030504040204" pitchFamily="34" charset="-120"/>
              </a:rPr>
              <a:t>學習課程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r>
              <a:rPr lang="zh-TW" altLang="en-US" sz="2133" b="1" kern="100" dirty="0">
                <a:solidFill>
                  <a:srgbClr val="002060"/>
                </a:solidFill>
                <a:latin typeface="微軟正黑體" panose="020B0604030504040204" pitchFamily="34" charset="-120"/>
                <a:ea typeface="微軟正黑體" panose="020B0604030504040204" pitchFamily="34" charset="-120"/>
              </a:rPr>
              <a:t>專門課程</a:t>
            </a:r>
            <a:r>
              <a:rPr lang="en-US" altLang="zh-TW" sz="2133" b="1" kern="100" dirty="0">
                <a:solidFill>
                  <a:srgbClr val="002060"/>
                </a:solidFill>
                <a:latin typeface="微軟正黑體" panose="020B0604030504040204" pitchFamily="34" charset="-120"/>
                <a:ea typeface="微軟正黑體" panose="020B0604030504040204" pitchFamily="34" charset="-120"/>
              </a:rPr>
              <a:t>)</a:t>
            </a:r>
          </a:p>
          <a:p>
            <a:pPr defTabSz="914377">
              <a:lnSpc>
                <a:spcPts val="3200"/>
              </a:lnSpc>
              <a:defRPr/>
            </a:pPr>
            <a:r>
              <a:rPr lang="zh-TW" altLang="en-US" sz="2667" kern="100" dirty="0">
                <a:solidFill>
                  <a:srgbClr val="002060"/>
                </a:solidFill>
                <a:latin typeface="微軟正黑體" panose="020B0604030504040204" pitchFamily="34" charset="-120"/>
                <a:ea typeface="微軟正黑體" panose="020B0604030504040204" pitchFamily="34" charset="-120"/>
              </a:rPr>
              <a:t>    採用九貫節數與規範。</a:t>
            </a:r>
          </a:p>
        </p:txBody>
      </p:sp>
      <p:sp>
        <p:nvSpPr>
          <p:cNvPr id="4" name="AutoShape 4" descr="https://image.flaticon.com/icons/svg/544/544346.svg"/>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609585"/>
            <a:endParaRPr lang="zh-TW" altLang="en-US" sz="2400">
              <a:solidFill>
                <a:prstClr val="black"/>
              </a:solidFill>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5759" y="4539568"/>
            <a:ext cx="1670736" cy="1670736"/>
          </a:xfrm>
          <a:prstGeom prst="rect">
            <a:avLst/>
          </a:prstGeom>
        </p:spPr>
      </p:pic>
    </p:spTree>
    <p:extLst>
      <p:ext uri="{BB962C8B-B14F-4D97-AF65-F5344CB8AC3E}">
        <p14:creationId xmlns:p14="http://schemas.microsoft.com/office/powerpoint/2010/main" val="32121550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254458" y="292683"/>
            <a:ext cx="915764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dirty="0" smtClean="0">
                <a:solidFill>
                  <a:srgbClr val="005188"/>
                </a:solidFill>
                <a:latin typeface="微軟正黑體" panose="020B0604030504040204" pitchFamily="34" charset="-120"/>
                <a:ea typeface="微軟正黑體" panose="020B0604030504040204" pitchFamily="34" charset="-120"/>
              </a:rPr>
              <a:t>C6-3</a:t>
            </a:r>
            <a:r>
              <a:rPr lang="zh-TW" altLang="en-US" sz="3200" dirty="0" smtClean="0">
                <a:solidFill>
                  <a:srgbClr val="005188"/>
                </a:solidFill>
                <a:latin typeface="微軟正黑體" panose="020B0604030504040204" pitchFamily="34" charset="-120"/>
                <a:ea typeface="微軟正黑體" panose="020B0604030504040204" pitchFamily="34" charset="-120"/>
              </a:rPr>
              <a:t>特教班相關表件</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3" name="矩形 2"/>
          <p:cNvSpPr/>
          <p:nvPr/>
        </p:nvSpPr>
        <p:spPr>
          <a:xfrm>
            <a:off x="800100" y="914738"/>
            <a:ext cx="11049000" cy="5170646"/>
          </a:xfrm>
          <a:prstGeom prst="rect">
            <a:avLst/>
          </a:prstGeom>
        </p:spPr>
        <p:txBody>
          <a:bodyPr wrap="square">
            <a:spAutoFit/>
          </a:bodyPr>
          <a:lstStyle/>
          <a:p>
            <a:pPr indent="-457200">
              <a:lnSpc>
                <a:spcPts val="3600"/>
              </a:lnSpc>
            </a:pPr>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請</a:t>
            </a:r>
            <a:r>
              <a:rPr lang="zh-TW" altLang="en-US" sz="2400" dirty="0">
                <a:latin typeface="微軟正黑體" panose="020B0604030504040204" pitchFamily="34" charset="-120"/>
                <a:ea typeface="微軟正黑體" panose="020B0604030504040204" pitchFamily="34" charset="-120"/>
              </a:rPr>
              <a:t>於</a:t>
            </a:r>
            <a:r>
              <a:rPr lang="en-US" altLang="zh-TW" sz="2400" b="1" dirty="0">
                <a:solidFill>
                  <a:srgbClr val="FF0000"/>
                </a:solidFill>
                <a:latin typeface="微軟正黑體" panose="020B0604030504040204" pitchFamily="34" charset="-120"/>
                <a:ea typeface="微軟正黑體" panose="020B0604030504040204" pitchFamily="34" charset="-120"/>
              </a:rPr>
              <a:t>109</a:t>
            </a:r>
            <a:r>
              <a:rPr lang="zh-TW" altLang="en-US"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16</a:t>
            </a:r>
            <a:r>
              <a:rPr lang="zh-TW" altLang="en-US" sz="2400" b="1" dirty="0">
                <a:solidFill>
                  <a:srgbClr val="FF0000"/>
                </a:solidFill>
                <a:latin typeface="微軟正黑體" panose="020B0604030504040204" pitchFamily="34" charset="-120"/>
                <a:ea typeface="微軟正黑體" panose="020B0604030504040204" pitchFamily="34" charset="-120"/>
              </a:rPr>
              <a:t>日前</a:t>
            </a:r>
            <a:r>
              <a:rPr lang="zh-TW" altLang="en-US" sz="2400" dirty="0">
                <a:latin typeface="微軟正黑體" panose="020B0604030504040204" pitchFamily="34" charset="-120"/>
                <a:ea typeface="微軟正黑體" panose="020B0604030504040204" pitchFamily="34" charset="-120"/>
              </a:rPr>
              <a:t>完成</a:t>
            </a:r>
            <a:r>
              <a:rPr lang="zh-TW" altLang="en-US" sz="2400" dirty="0" smtClean="0">
                <a:latin typeface="微軟正黑體" panose="020B0604030504040204" pitchFamily="34" charset="-120"/>
                <a:ea typeface="微軟正黑體" panose="020B0604030504040204" pitchFamily="34" charset="-120"/>
              </a:rPr>
              <a:t>特殊教育課程</a:t>
            </a:r>
            <a:r>
              <a:rPr lang="zh-TW" altLang="en-US" sz="2400" dirty="0">
                <a:latin typeface="微軟正黑體" panose="020B0604030504040204" pitchFamily="34" charset="-120"/>
                <a:ea typeface="微軟正黑體" panose="020B0604030504040204" pitchFamily="34" charset="-120"/>
              </a:rPr>
              <a:t>計畫</a:t>
            </a:r>
            <a:r>
              <a:rPr lang="zh-TW" altLang="en-US" sz="2400" dirty="0" smtClean="0">
                <a:latin typeface="微軟正黑體" panose="020B0604030504040204" pitchFamily="34" charset="-120"/>
                <a:ea typeface="微軟正黑體" panose="020B0604030504040204" pitchFamily="34" charset="-120"/>
              </a:rPr>
              <a:t>併貴</a:t>
            </a:r>
            <a:r>
              <a:rPr lang="zh-TW" altLang="en-US" sz="2400" dirty="0">
                <a:latin typeface="微軟正黑體" panose="020B0604030504040204" pitchFamily="34" charset="-120"/>
                <a:ea typeface="微軟正黑體" panose="020B0604030504040204" pitchFamily="34" charset="-120"/>
              </a:rPr>
              <a:t>校之學校課程計畫，上傳</a:t>
            </a:r>
            <a:r>
              <a:rPr lang="zh-TW" altLang="en-US" sz="2400" dirty="0" smtClean="0">
                <a:latin typeface="微軟正黑體" panose="020B0604030504040204" pitchFamily="34" charset="-120"/>
                <a:ea typeface="微軟正黑體" panose="020B0604030504040204" pitchFamily="34" charset="-120"/>
              </a:rPr>
              <a:t>至</a:t>
            </a:r>
            <a:endParaRPr lang="en-US" altLang="zh-TW" sz="2400" dirty="0" smtClean="0">
              <a:latin typeface="微軟正黑體" panose="020B0604030504040204" pitchFamily="34" charset="-120"/>
              <a:ea typeface="微軟正黑體" panose="020B0604030504040204" pitchFamily="34" charset="-120"/>
            </a:endParaRPr>
          </a:p>
          <a:p>
            <a:pPr indent="-457200">
              <a:lnSpc>
                <a:spcPts val="3600"/>
              </a:lnSpc>
            </a:pPr>
            <a:r>
              <a:rPr lang="zh-TW" altLang="en-US" sz="2400" b="1" dirty="0">
                <a:solidFill>
                  <a:srgbClr val="7030A0"/>
                </a:solidFill>
                <a:latin typeface="微軟正黑體" panose="020B0604030504040204" pitchFamily="34" charset="-120"/>
                <a:ea typeface="微軟正黑體" panose="020B0604030504040204" pitchFamily="34" charset="-120"/>
              </a:rPr>
              <a:t> </a:t>
            </a:r>
            <a:r>
              <a:rPr lang="zh-TW" altLang="en-US" sz="2400" b="1" dirty="0" smtClean="0">
                <a:solidFill>
                  <a:srgbClr val="7030A0"/>
                </a:solidFill>
                <a:latin typeface="微軟正黑體" panose="020B0604030504040204" pitchFamily="34" charset="-120"/>
                <a:ea typeface="微軟正黑體" panose="020B0604030504040204" pitchFamily="34" charset="-120"/>
              </a:rPr>
              <a:t>   「</a:t>
            </a:r>
            <a:r>
              <a:rPr lang="zh-TW" altLang="en-US" sz="2400" b="1" dirty="0">
                <a:solidFill>
                  <a:srgbClr val="7030A0"/>
                </a:solidFill>
                <a:latin typeface="微軟正黑體" panose="020B0604030504040204" pitchFamily="34" charset="-120"/>
                <a:ea typeface="微軟正黑體" panose="020B0604030504040204" pitchFamily="34" charset="-120"/>
              </a:rPr>
              <a:t>臺南市國中小課程計畫</a:t>
            </a:r>
            <a:r>
              <a:rPr lang="zh-TW" altLang="en-US" sz="2400" b="1" dirty="0" smtClean="0">
                <a:solidFill>
                  <a:srgbClr val="7030A0"/>
                </a:solidFill>
                <a:latin typeface="微軟正黑體" panose="020B0604030504040204" pitchFamily="34" charset="-120"/>
                <a:ea typeface="微軟正黑體" panose="020B0604030504040204" pitchFamily="34" charset="-120"/>
              </a:rPr>
              <a:t>備查</a:t>
            </a:r>
            <a:r>
              <a:rPr lang="zh-TW" altLang="en-US" sz="2400" b="1" dirty="0">
                <a:solidFill>
                  <a:srgbClr val="7030A0"/>
                </a:solidFill>
                <a:latin typeface="微軟正黑體" panose="020B0604030504040204" pitchFamily="34" charset="-120"/>
                <a:ea typeface="微軟正黑體" panose="020B0604030504040204" pitchFamily="34" charset="-120"/>
              </a:rPr>
              <a:t>資源網」</a:t>
            </a:r>
            <a:r>
              <a:rPr lang="zh-TW" altLang="en-US" sz="2400" dirty="0">
                <a:latin typeface="微軟正黑體" panose="020B0604030504040204" pitchFamily="34" charset="-120"/>
                <a:ea typeface="微軟正黑體" panose="020B0604030504040204" pitchFamily="34" charset="-120"/>
              </a:rPr>
              <a:t>，有特殊教育學生之學校請另傳送</a:t>
            </a:r>
            <a:r>
              <a:rPr lang="zh-TW" altLang="en-US" sz="2400" dirty="0" smtClean="0">
                <a:latin typeface="微軟正黑體" panose="020B0604030504040204" pitchFamily="34" charset="-120"/>
                <a:ea typeface="微軟正黑體" panose="020B0604030504040204" pitchFamily="34" charset="-120"/>
              </a:rPr>
              <a:t>下列</a:t>
            </a:r>
            <a:endParaRPr lang="en-US" altLang="zh-TW" sz="2400" dirty="0" smtClean="0">
              <a:latin typeface="微軟正黑體" panose="020B0604030504040204" pitchFamily="34" charset="-120"/>
              <a:ea typeface="微軟正黑體" panose="020B0604030504040204" pitchFamily="34" charset="-120"/>
            </a:endParaRPr>
          </a:p>
          <a:p>
            <a:pPr indent="-457200">
              <a:lnSpc>
                <a:spcPts val="3600"/>
              </a:lnSpc>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資料至本</a:t>
            </a:r>
            <a:r>
              <a:rPr lang="zh-TW" altLang="en-US" sz="2400" dirty="0">
                <a:latin typeface="微軟正黑體" panose="020B0604030504040204" pitchFamily="34" charset="-120"/>
                <a:ea typeface="微軟正黑體" panose="020B0604030504040204" pitchFamily="34" charset="-120"/>
              </a:rPr>
              <a:t>局資訊中心線上填報系統第</a:t>
            </a:r>
            <a:r>
              <a:rPr lang="en-US" altLang="zh-TW" sz="2400" b="1" dirty="0">
                <a:solidFill>
                  <a:srgbClr val="FF0000"/>
                </a:solidFill>
                <a:latin typeface="微軟正黑體" panose="020B0604030504040204" pitchFamily="34" charset="-120"/>
                <a:ea typeface="微軟正黑體" panose="020B0604030504040204" pitchFamily="34" charset="-120"/>
              </a:rPr>
              <a:t>11501</a:t>
            </a:r>
            <a:r>
              <a:rPr lang="zh-TW" altLang="en-US" sz="2400" dirty="0">
                <a:latin typeface="微軟正黑體" panose="020B0604030504040204" pitchFamily="34" charset="-120"/>
                <a:ea typeface="微軟正黑體" panose="020B0604030504040204" pitchFamily="34" charset="-120"/>
              </a:rPr>
              <a:t>號。</a:t>
            </a:r>
          </a:p>
          <a:p>
            <a:pPr indent="-457200">
              <a:lnSpc>
                <a:spcPts val="3600"/>
              </a:lnSpc>
            </a:pP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a:latin typeface="微軟正黑體" panose="020B0604030504040204" pitchFamily="34" charset="-120"/>
                <a:ea typeface="微軟正黑體" panose="020B0604030504040204" pitchFamily="34" charset="-120"/>
              </a:rPr>
              <a:t>)C6-3</a:t>
            </a:r>
            <a:r>
              <a:rPr lang="zh-TW" altLang="en-US" sz="2400" dirty="0">
                <a:latin typeface="微軟正黑體" panose="020B0604030504040204" pitchFamily="34" charset="-120"/>
                <a:ea typeface="微軟正黑體" panose="020B0604030504040204" pitchFamily="34" charset="-120"/>
              </a:rPr>
              <a:t>特殊教育推行委員會會議紀錄及簽到表。</a:t>
            </a:r>
          </a:p>
          <a:p>
            <a:pPr indent="-457200">
              <a:lnSpc>
                <a:spcPts val="3600"/>
              </a:lnSpc>
            </a:pP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二</a:t>
            </a:r>
            <a:r>
              <a:rPr lang="en-US" altLang="zh-TW" sz="2400" dirty="0">
                <a:latin typeface="微軟正黑體" panose="020B0604030504040204" pitchFamily="34" charset="-120"/>
                <a:ea typeface="微軟正黑體" panose="020B0604030504040204" pitchFamily="34" charset="-120"/>
              </a:rPr>
              <a:t>)C6-3</a:t>
            </a:r>
            <a:r>
              <a:rPr lang="zh-TW" altLang="en-US" sz="2400" dirty="0">
                <a:latin typeface="微軟正黑體" panose="020B0604030504040204" pitchFamily="34" charset="-120"/>
                <a:ea typeface="微軟正黑體" panose="020B0604030504040204" pitchFamily="34" charset="-120"/>
              </a:rPr>
              <a:t>附件：特殊教育學生課程規畫彙整表</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indent="-457200">
              <a:lnSpc>
                <a:spcPts val="3600"/>
              </a:lnSpc>
            </a:pPr>
            <a:r>
              <a:rPr lang="en-US" altLang="zh-TW" sz="2400" kern="100" dirty="0" smtClean="0">
                <a:solidFill>
                  <a:srgbClr val="002060"/>
                </a:solidFill>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C6-3</a:t>
            </a:r>
            <a:r>
              <a:rPr lang="zh-TW" altLang="en-US" sz="2400" dirty="0">
                <a:latin typeface="微軟正黑體" panose="020B0604030504040204" pitchFamily="34" charset="-120"/>
                <a:ea typeface="微軟正黑體" panose="020B0604030504040204" pitchFamily="34" charset="-120"/>
              </a:rPr>
              <a:t>及</a:t>
            </a:r>
            <a:r>
              <a:rPr lang="en-US" altLang="zh-TW" sz="2400" dirty="0">
                <a:latin typeface="微軟正黑體" panose="020B0604030504040204" pitchFamily="34" charset="-120"/>
                <a:ea typeface="微軟正黑體" panose="020B0604030504040204" pitchFamily="34" charset="-120"/>
              </a:rPr>
              <a:t>C6-3</a:t>
            </a:r>
            <a:r>
              <a:rPr lang="zh-TW" altLang="en-US" sz="2400" dirty="0">
                <a:latin typeface="微軟正黑體" panose="020B0604030504040204" pitchFamily="34" charset="-120"/>
                <a:ea typeface="微軟正黑體" panose="020B0604030504040204" pitchFamily="34" charset="-120"/>
              </a:rPr>
              <a:t>附件，不論所屬特教</a:t>
            </a:r>
            <a:r>
              <a:rPr lang="zh-TW" altLang="en-US" sz="2400" dirty="0" smtClean="0">
                <a:latin typeface="微軟正黑體" panose="020B0604030504040204" pitchFamily="34" charset="-120"/>
                <a:ea typeface="微軟正黑體" panose="020B0604030504040204" pitchFamily="34" charset="-120"/>
              </a:rPr>
              <a:t>學生</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有照有特教身份</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是否</a:t>
            </a:r>
            <a:r>
              <a:rPr lang="zh-TW" altLang="en-US" sz="2400" dirty="0">
                <a:latin typeface="微軟正黑體" panose="020B0604030504040204" pitchFamily="34" charset="-120"/>
                <a:ea typeface="微軟正黑體" panose="020B0604030504040204" pitchFamily="34" charset="-120"/>
              </a:rPr>
              <a:t>有</a:t>
            </a:r>
            <a:r>
              <a:rPr lang="zh-TW" altLang="en-US" sz="2400" dirty="0" smtClean="0">
                <a:latin typeface="微軟正黑體" panose="020B0604030504040204" pitchFamily="34" charset="-120"/>
                <a:ea typeface="微軟正黑體" panose="020B0604030504040204" pitchFamily="34" charset="-120"/>
              </a:rPr>
              <a:t>接受臺南市特教</a:t>
            </a:r>
            <a:endParaRPr lang="en-US" altLang="zh-TW" sz="2400" dirty="0" smtClean="0">
              <a:latin typeface="微軟正黑體" panose="020B0604030504040204" pitchFamily="34" charset="-120"/>
              <a:ea typeface="微軟正黑體" panose="020B0604030504040204" pitchFamily="34" charset="-120"/>
            </a:endParaRPr>
          </a:p>
          <a:p>
            <a:pPr indent="-457200">
              <a:lnSpc>
                <a:spcPts val="3600"/>
              </a:lnSpc>
            </a:pPr>
            <a:r>
              <a:rPr lang="zh-TW" altLang="en-US" sz="2400" dirty="0" smtClean="0">
                <a:latin typeface="微軟正黑體" panose="020B0604030504040204" pitchFamily="34" charset="-120"/>
                <a:ea typeface="微軟正黑體" panose="020B0604030504040204" pitchFamily="34" charset="-120"/>
              </a:rPr>
              <a:t>    教師教學，一律均需填報。</a:t>
            </a:r>
            <a:endParaRPr lang="en-US" altLang="zh-TW" sz="2400" dirty="0" smtClean="0">
              <a:latin typeface="微軟正黑體" panose="020B0604030504040204" pitchFamily="34" charset="-120"/>
              <a:ea typeface="微軟正黑體" panose="020B0604030504040204" pitchFamily="34" charset="-120"/>
            </a:endParaRPr>
          </a:p>
          <a:p>
            <a:pPr indent="-457200">
              <a:lnSpc>
                <a:spcPts val="3600"/>
              </a:lnSpc>
            </a:pPr>
            <a:r>
              <a:rPr lang="en-US" altLang="zh-TW" sz="2400" kern="100" dirty="0" smtClean="0">
                <a:solidFill>
                  <a:srgbClr val="002060"/>
                </a:solidFill>
                <a:latin typeface="微軟正黑體" panose="020B0604030504040204" pitchFamily="34" charset="-120"/>
                <a:ea typeface="微軟正黑體" panose="020B0604030504040204" pitchFamily="34" charset="-12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rPr>
              <a:t>關於</a:t>
            </a:r>
            <a:r>
              <a:rPr lang="zh-TW" altLang="en-US" sz="2400" b="1" kern="100" dirty="0" smtClean="0">
                <a:solidFill>
                  <a:srgbClr val="00B050"/>
                </a:solidFill>
                <a:latin typeface="微軟正黑體" panose="020B0604030504040204" pitchFamily="34" charset="-120"/>
                <a:ea typeface="微軟正黑體" panose="020B0604030504040204" pitchFamily="34" charset="-120"/>
              </a:rPr>
              <a:t>無特教班學校，</a:t>
            </a:r>
            <a:r>
              <a:rPr lang="zh-TW" altLang="en-US" sz="2400" b="1" kern="100" dirty="0" smtClean="0">
                <a:solidFill>
                  <a:srgbClr val="002060"/>
                </a:solidFill>
                <a:latin typeface="微軟正黑體" panose="020B0604030504040204" pitchFamily="34" charset="-120"/>
                <a:ea typeface="微軟正黑體" panose="020B0604030504040204" pitchFamily="34" charset="-120"/>
              </a:rPr>
              <a:t>如果</a:t>
            </a:r>
            <a:r>
              <a:rPr lang="en-US" altLang="zh-TW" sz="2400" b="1" kern="100" dirty="0">
                <a:solidFill>
                  <a:srgbClr val="002060"/>
                </a:solidFill>
                <a:latin typeface="微軟正黑體" panose="020B0604030504040204" pitchFamily="34" charset="-120"/>
                <a:ea typeface="微軟正黑體" panose="020B0604030504040204" pitchFamily="34" charset="-120"/>
              </a:rPr>
              <a:t>109</a:t>
            </a:r>
            <a:r>
              <a:rPr lang="zh-TW" altLang="en-US" sz="2400" b="1" kern="100" dirty="0">
                <a:solidFill>
                  <a:srgbClr val="002060"/>
                </a:solidFill>
                <a:latin typeface="微軟正黑體" panose="020B0604030504040204" pitchFamily="34" charset="-120"/>
                <a:ea typeface="微軟正黑體" panose="020B0604030504040204" pitchFamily="34" charset="-120"/>
              </a:rPr>
              <a:t>學年</a:t>
            </a:r>
            <a:r>
              <a:rPr lang="zh-TW" altLang="en-US" sz="2400" b="1" kern="100" dirty="0" smtClean="0">
                <a:solidFill>
                  <a:srgbClr val="002060"/>
                </a:solidFill>
                <a:latin typeface="微軟正黑體" panose="020B0604030504040204" pitchFamily="34" charset="-120"/>
                <a:ea typeface="微軟正黑體" panose="020B0604030504040204" pitchFamily="34" charset="-120"/>
              </a:rPr>
              <a:t>度</a:t>
            </a:r>
            <a:r>
              <a:rPr lang="zh-TW" altLang="en-US" sz="2400" b="1" kern="100" dirty="0" smtClean="0">
                <a:solidFill>
                  <a:srgbClr val="00B050"/>
                </a:solidFill>
                <a:latin typeface="微軟正黑體" panose="020B0604030504040204" pitchFamily="34" charset="-120"/>
                <a:ea typeface="微軟正黑體" panose="020B0604030504040204" pitchFamily="34" charset="-120"/>
              </a:rPr>
              <a:t>並無特</a:t>
            </a:r>
            <a:r>
              <a:rPr lang="zh-TW" altLang="en-US" sz="2400" b="1" kern="100" dirty="0">
                <a:solidFill>
                  <a:srgbClr val="00B050"/>
                </a:solidFill>
                <a:latin typeface="微軟正黑體" panose="020B0604030504040204" pitchFamily="34" charset="-120"/>
                <a:ea typeface="微軟正黑體" panose="020B0604030504040204" pitchFamily="34" charset="-120"/>
              </a:rPr>
              <a:t>教身分的特教</a:t>
            </a:r>
            <a:r>
              <a:rPr lang="zh-TW" altLang="en-US" sz="2400" b="1" kern="100" dirty="0" smtClean="0">
                <a:solidFill>
                  <a:srgbClr val="00B050"/>
                </a:solidFill>
                <a:latin typeface="微軟正黑體" panose="020B0604030504040204" pitchFamily="34" charset="-120"/>
                <a:ea typeface="微軟正黑體" panose="020B0604030504040204" pitchFamily="34" charset="-120"/>
              </a:rPr>
              <a:t>生</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有照有特教身份</a:t>
            </a:r>
            <a:r>
              <a:rPr lang="en-US" altLang="zh-TW" sz="2400" b="1" dirty="0" smtClean="0">
                <a:solidFill>
                  <a:srgbClr val="002060"/>
                </a:solidFill>
                <a:latin typeface="微軟正黑體" panose="020B0604030504040204" pitchFamily="34" charset="-120"/>
                <a:ea typeface="微軟正黑體" panose="020B0604030504040204" pitchFamily="34" charset="-120"/>
              </a:rPr>
              <a:t>)</a:t>
            </a:r>
          </a:p>
          <a:p>
            <a:pPr indent="-457200">
              <a:lnSpc>
                <a:spcPts val="3600"/>
              </a:lnSpc>
            </a:pPr>
            <a:r>
              <a:rPr lang="zh-TW" altLang="en-US" sz="2400" b="1" kern="100" dirty="0">
                <a:solidFill>
                  <a:srgbClr val="FF0000"/>
                </a:solidFill>
                <a:latin typeface="微軟正黑體" panose="020B0604030504040204" pitchFamily="34" charset="-120"/>
                <a:ea typeface="微軟正黑體" panose="020B0604030504040204" pitchFamily="34" charset="-120"/>
              </a:rPr>
              <a:t> </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   即無須不用填報</a:t>
            </a:r>
            <a:r>
              <a:rPr lang="zh-TW" altLang="en-US" sz="2400" b="1" kern="100" dirty="0" smtClean="0">
                <a:solidFill>
                  <a:srgbClr val="002060"/>
                </a:solidFill>
                <a:latin typeface="新細明體" panose="02020500000000000000" pitchFamily="18" charset="-120"/>
                <a:ea typeface="新細明體" panose="02020500000000000000" pitchFamily="18" charset="-120"/>
              </a:rPr>
              <a:t>。</a:t>
            </a:r>
            <a:endParaRPr lang="en-US" altLang="zh-TW" sz="2400" b="1" kern="100" dirty="0" smtClean="0">
              <a:solidFill>
                <a:srgbClr val="002060"/>
              </a:solidFill>
              <a:latin typeface="新細明體" panose="02020500000000000000" pitchFamily="18" charset="-120"/>
              <a:ea typeface="新細明體" panose="02020500000000000000" pitchFamily="18" charset="-120"/>
            </a:endParaRPr>
          </a:p>
          <a:p>
            <a:pPr indent="-457200">
              <a:lnSpc>
                <a:spcPts val="3600"/>
              </a:lnSpc>
            </a:pPr>
            <a:r>
              <a:rPr lang="en-US" altLang="zh-TW" sz="2400" kern="100" dirty="0" smtClean="0">
                <a:solidFill>
                  <a:srgbClr val="002060"/>
                </a:solidFill>
                <a:latin typeface="微軟正黑體" panose="020B0604030504040204" pitchFamily="34" charset="-120"/>
                <a:ea typeface="微軟正黑體" panose="020B0604030504040204" pitchFamily="34" charset="-120"/>
              </a:rPr>
              <a:t>●</a:t>
            </a:r>
            <a:r>
              <a:rPr lang="zh-TW" altLang="en-US" sz="2400" kern="100" dirty="0">
                <a:latin typeface="微軟正黑體" panose="020B0604030504040204" pitchFamily="34" charset="-120"/>
                <a:ea typeface="微軟正黑體" panose="020B0604030504040204" pitchFamily="34" charset="-120"/>
              </a:rPr>
              <a:t>因應新型冠狀病毒</a:t>
            </a:r>
            <a:r>
              <a:rPr lang="en-US" altLang="zh-TW" sz="2400" kern="100" dirty="0">
                <a:latin typeface="微軟正黑體" panose="020B0604030504040204" pitchFamily="34" charset="-120"/>
                <a:ea typeface="微軟正黑體" panose="020B0604030504040204" pitchFamily="34" charset="-120"/>
              </a:rPr>
              <a:t>COVID-19</a:t>
            </a:r>
            <a:r>
              <a:rPr lang="zh-TW" altLang="en-US" sz="2400" kern="100" dirty="0">
                <a:latin typeface="微軟正黑體" panose="020B0604030504040204" pitchFamily="34" charset="-120"/>
                <a:ea typeface="微軟正黑體" panose="020B0604030504040204" pitchFamily="34" charset="-120"/>
              </a:rPr>
              <a:t>疫情</a:t>
            </a:r>
            <a:r>
              <a:rPr lang="zh-TW" altLang="en-US" sz="2400" kern="100" dirty="0" smtClean="0">
                <a:latin typeface="微軟正黑體" panose="020B0604030504040204" pitchFamily="34" charset="-120"/>
                <a:ea typeface="微軟正黑體" panose="020B0604030504040204" pitchFamily="34" charset="-120"/>
              </a:rPr>
              <a:t>，</a:t>
            </a:r>
            <a:r>
              <a:rPr lang="en-US" altLang="zh-TW" sz="2400" kern="100" dirty="0" smtClean="0">
                <a:latin typeface="微軟正黑體" panose="020B0604030504040204" pitchFamily="34" charset="-120"/>
                <a:ea typeface="微軟正黑體" panose="020B0604030504040204" pitchFamily="34" charset="-120"/>
              </a:rPr>
              <a:t>109</a:t>
            </a:r>
            <a:r>
              <a:rPr lang="zh-TW" altLang="en-US" sz="2400" kern="100" dirty="0">
                <a:latin typeface="微軟正黑體" panose="020B0604030504040204" pitchFamily="34" charset="-120"/>
                <a:ea typeface="微軟正黑體" panose="020B0604030504040204" pitchFamily="34" charset="-120"/>
              </a:rPr>
              <a:t>學年度特殊教育課程計畫備查檢核</a:t>
            </a:r>
            <a:r>
              <a:rPr lang="zh-TW" altLang="en-US" sz="2400" kern="100" dirty="0" smtClean="0">
                <a:latin typeface="微軟正黑體" panose="020B0604030504040204" pitchFamily="34" charset="-120"/>
                <a:ea typeface="微軟正黑體" panose="020B0604030504040204" pitchFamily="34" charset="-120"/>
              </a:rPr>
              <a:t>作業</a:t>
            </a:r>
            <a:endParaRPr lang="en-US" altLang="zh-TW" sz="2400" kern="100" dirty="0" smtClean="0">
              <a:latin typeface="微軟正黑體" panose="020B0604030504040204" pitchFamily="34" charset="-120"/>
              <a:ea typeface="微軟正黑體" panose="020B0604030504040204" pitchFamily="34" charset="-120"/>
            </a:endParaRPr>
          </a:p>
          <a:p>
            <a:pPr indent="-457200">
              <a:lnSpc>
                <a:spcPts val="3600"/>
              </a:lnSpc>
            </a:pPr>
            <a:r>
              <a:rPr lang="zh-TW" altLang="en-US" sz="2400" kern="100" dirty="0">
                <a:latin typeface="微軟正黑體" panose="020B0604030504040204" pitchFamily="34" charset="-120"/>
                <a:ea typeface="微軟正黑體" panose="020B0604030504040204" pitchFamily="34" charset="-120"/>
              </a:rPr>
              <a:t> </a:t>
            </a:r>
            <a:r>
              <a:rPr lang="zh-TW" altLang="en-US" sz="2400" kern="100" dirty="0" smtClean="0">
                <a:latin typeface="微軟正黑體" panose="020B0604030504040204" pitchFamily="34" charset="-120"/>
                <a:ea typeface="微軟正黑體" panose="020B0604030504040204" pitchFamily="34" charset="-120"/>
              </a:rPr>
              <a:t>   說明</a:t>
            </a:r>
            <a:r>
              <a:rPr lang="zh-TW" altLang="en-US" sz="2400" kern="100" dirty="0">
                <a:latin typeface="微軟正黑體" panose="020B0604030504040204" pitchFamily="34" charset="-120"/>
                <a:ea typeface="微軟正黑體" panose="020B0604030504040204" pitchFamily="34" charset="-120"/>
              </a:rPr>
              <a:t>改採</a:t>
            </a:r>
            <a:r>
              <a:rPr lang="zh-TW" altLang="en-US" sz="2400" b="1" kern="100" dirty="0">
                <a:solidFill>
                  <a:srgbClr val="FF0000"/>
                </a:solidFill>
                <a:latin typeface="微軟正黑體" panose="020B0604030504040204" pitchFamily="34" charset="-120"/>
                <a:ea typeface="微軟正黑體" panose="020B0604030504040204" pitchFamily="34" charset="-120"/>
              </a:rPr>
              <a:t>線上課程</a:t>
            </a:r>
            <a:r>
              <a:rPr lang="zh-TW" altLang="en-US" sz="2400" kern="100" dirty="0">
                <a:latin typeface="微軟正黑體" panose="020B0604030504040204" pitchFamily="34" charset="-120"/>
                <a:ea typeface="微軟正黑體" panose="020B0604030504040204" pitchFamily="34" charset="-120"/>
              </a:rPr>
              <a:t>辦理，掛載</a:t>
            </a:r>
            <a:r>
              <a:rPr lang="zh-TW" altLang="en-US" sz="2400" kern="100" dirty="0" smtClean="0">
                <a:latin typeface="微軟正黑體" panose="020B0604030504040204" pitchFamily="34" charset="-120"/>
                <a:ea typeface="微軟正黑體" panose="020B0604030504040204" pitchFamily="34" charset="-120"/>
              </a:rPr>
              <a:t>於</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教育</a:t>
            </a:r>
            <a:r>
              <a:rPr lang="zh-TW" altLang="en-US" sz="2400" b="1" kern="100" dirty="0">
                <a:solidFill>
                  <a:srgbClr val="FF0000"/>
                </a:solidFill>
                <a:latin typeface="微軟正黑體" panose="020B0604030504040204" pitchFamily="34" charset="-120"/>
                <a:ea typeface="微軟正黑體" panose="020B0604030504040204" pitchFamily="34" charset="-120"/>
              </a:rPr>
              <a:t>局</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愛</a:t>
            </a:r>
            <a:r>
              <a:rPr lang="zh-TW" altLang="en-US" sz="2400" b="1" kern="100" dirty="0">
                <a:solidFill>
                  <a:srgbClr val="FF0000"/>
                </a:solidFill>
                <a:latin typeface="微軟正黑體" panose="020B0604030504040204" pitchFamily="34" charset="-120"/>
                <a:ea typeface="微軟正黑體" panose="020B0604030504040204" pitchFamily="34" charset="-120"/>
              </a:rPr>
              <a:t>課</a:t>
            </a:r>
            <a:r>
              <a:rPr lang="zh-TW" altLang="en-US" sz="2400" b="1" kern="100" dirty="0" smtClean="0">
                <a:solidFill>
                  <a:srgbClr val="FF0000"/>
                </a:solidFill>
                <a:latin typeface="微軟正黑體" panose="020B0604030504040204" pitchFamily="34" charset="-120"/>
                <a:ea typeface="微軟正黑體" panose="020B0604030504040204" pitchFamily="34" charset="-120"/>
              </a:rPr>
              <a:t>網</a:t>
            </a:r>
            <a:r>
              <a:rPr lang="zh-TW" altLang="en-US" sz="2400" b="1" kern="100" dirty="0" smtClean="0">
                <a:latin typeface="新細明體" panose="02020500000000000000" pitchFamily="18" charset="-120"/>
                <a:ea typeface="新細明體" panose="02020500000000000000" pitchFamily="18" charset="-120"/>
              </a:rPr>
              <a:t>。</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809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254458" y="292683"/>
            <a:ext cx="915764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3200" dirty="0" smtClean="0">
                <a:solidFill>
                  <a:srgbClr val="005188"/>
                </a:solidFill>
                <a:latin typeface="微軟正黑體" panose="020B0604030504040204" pitchFamily="34" charset="-120"/>
                <a:ea typeface="微軟正黑體" panose="020B0604030504040204" pitchFamily="34" charset="-120"/>
              </a:rPr>
              <a:t>C9-2</a:t>
            </a:r>
            <a:r>
              <a:rPr lang="zh-TW" altLang="en-US" sz="3200" dirty="0" smtClean="0">
                <a:solidFill>
                  <a:srgbClr val="005188"/>
                </a:solidFill>
                <a:latin typeface="微軟正黑體" panose="020B0604030504040204" pitchFamily="34" charset="-120"/>
                <a:ea typeface="微軟正黑體" panose="020B0604030504040204" pitchFamily="34" charset="-120"/>
              </a:rPr>
              <a:t>學校行事曆</a:t>
            </a:r>
            <a:r>
              <a:rPr lang="en-US" altLang="zh-TW" sz="3200" dirty="0" smtClean="0">
                <a:solidFill>
                  <a:srgbClr val="005188"/>
                </a:solidFill>
                <a:latin typeface="微軟正黑體" panose="020B0604030504040204" pitchFamily="34" charset="-120"/>
                <a:ea typeface="微軟正黑體" panose="020B0604030504040204" pitchFamily="34" charset="-120"/>
              </a:rPr>
              <a:t>(</a:t>
            </a:r>
            <a:r>
              <a:rPr lang="zh-TW" altLang="en-US" sz="3200" dirty="0" smtClean="0">
                <a:solidFill>
                  <a:srgbClr val="005188"/>
                </a:solidFill>
                <a:latin typeface="微軟正黑體" panose="020B0604030504040204" pitchFamily="34" charset="-120"/>
                <a:ea typeface="微軟正黑體" panose="020B0604030504040204" pitchFamily="34" charset="-120"/>
              </a:rPr>
              <a:t>關於</a:t>
            </a:r>
            <a:r>
              <a:rPr lang="en-US" altLang="zh-TW" sz="3200" dirty="0" smtClean="0">
                <a:solidFill>
                  <a:srgbClr val="005188"/>
                </a:solidFill>
                <a:latin typeface="微軟正黑體" panose="020B0604030504040204" pitchFamily="34" charset="-120"/>
                <a:ea typeface="微軟正黑體" panose="020B0604030504040204" pitchFamily="34" charset="-120"/>
              </a:rPr>
              <a:t>5/8</a:t>
            </a:r>
            <a:r>
              <a:rPr lang="zh-TW" altLang="en-US" sz="3200" dirty="0" smtClean="0">
                <a:solidFill>
                  <a:srgbClr val="005188"/>
                </a:solidFill>
                <a:latin typeface="微軟正黑體" panose="020B0604030504040204" pitchFamily="34" charset="-120"/>
                <a:ea typeface="微軟正黑體" panose="020B0604030504040204" pitchFamily="34" charset="-120"/>
              </a:rPr>
              <a:t>秘書室公告之行事曆</a:t>
            </a:r>
            <a:r>
              <a:rPr lang="en-US" altLang="zh-TW" sz="3200" dirty="0" smtClean="0">
                <a:solidFill>
                  <a:srgbClr val="005188"/>
                </a:solidFill>
                <a:latin typeface="微軟正黑體" panose="020B0604030504040204" pitchFamily="34" charset="-120"/>
                <a:ea typeface="微軟正黑體" panose="020B0604030504040204" pitchFamily="34" charset="-120"/>
              </a:rPr>
              <a:t>)</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975954"/>
            <a:ext cx="9855200" cy="5755046"/>
          </a:xfrm>
          <a:prstGeom prst="rect">
            <a:avLst/>
          </a:prstGeom>
        </p:spPr>
      </p:pic>
    </p:spTree>
    <p:extLst>
      <p:ext uri="{BB962C8B-B14F-4D97-AF65-F5344CB8AC3E}">
        <p14:creationId xmlns:p14="http://schemas.microsoft.com/office/powerpoint/2010/main" val="30166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1100" y="1075035"/>
            <a:ext cx="9893300" cy="3046988"/>
          </a:xfrm>
          <a:prstGeom prst="rect">
            <a:avLst/>
          </a:prstGeom>
        </p:spPr>
        <p:txBody>
          <a:bodyPr wrap="square">
            <a:spAutoFit/>
          </a:bodyPr>
          <a:lstStyle/>
          <a:p>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格式</a:t>
            </a:r>
            <a:r>
              <a:rPr lang="zh-TW" altLang="en-US" sz="2400" dirty="0">
                <a:latin typeface="微軟正黑體" panose="020B0604030504040204" pitchFamily="34" charset="-120"/>
                <a:ea typeface="微軟正黑體" panose="020B0604030504040204" pitchFamily="34" charset="-120"/>
              </a:rPr>
              <a:t>僅供參考，各校自訂。</a:t>
            </a:r>
          </a:p>
          <a:p>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每</a:t>
            </a:r>
            <a:r>
              <a:rPr lang="zh-TW" altLang="en-US" sz="2400" dirty="0">
                <a:latin typeface="微軟正黑體" panose="020B0604030504040204" pitchFamily="34" charset="-120"/>
                <a:ea typeface="微軟正黑體" panose="020B0604030504040204" pitchFamily="34" charset="-120"/>
              </a:rPr>
              <a:t>個年級需依據各部定領域及學校規畫</a:t>
            </a:r>
            <a:r>
              <a:rPr lang="zh-TW" altLang="en-US" sz="2400" b="1" dirty="0">
                <a:latin typeface="微軟正黑體" panose="020B0604030504040204" pitchFamily="34" charset="-120"/>
                <a:ea typeface="微軟正黑體" panose="020B0604030504040204" pitchFamily="34" charset="-120"/>
              </a:rPr>
              <a:t>校訂彈性各課程</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大中系統</a:t>
            </a:r>
            <a:r>
              <a:rPr lang="en-US" altLang="zh-TW"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訂</a:t>
            </a:r>
            <a:r>
              <a:rPr lang="zh-TW" altLang="en-US" sz="2400" dirty="0" smtClean="0">
                <a:latin typeface="微軟正黑體" panose="020B0604030504040204" pitchFamily="34" charset="-120"/>
                <a:ea typeface="微軟正黑體" panose="020B0604030504040204" pitchFamily="34" charset="-120"/>
              </a:rPr>
              <a:t>定</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評量</a:t>
            </a:r>
            <a:r>
              <a:rPr lang="zh-TW" altLang="en-US" sz="2400" dirty="0">
                <a:latin typeface="微軟正黑體" panose="020B0604030504040204" pitchFamily="34" charset="-120"/>
                <a:ea typeface="微軟正黑體" panose="020B0604030504040204" pitchFamily="34" charset="-120"/>
              </a:rPr>
              <a:t>計畫</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各</a:t>
            </a:r>
            <a:r>
              <a:rPr lang="zh-TW" altLang="zh-TW" sz="2400" dirty="0">
                <a:latin typeface="微軟正黑體" panose="020B0604030504040204" pitchFamily="34" charset="-120"/>
                <a:ea typeface="微軟正黑體" panose="020B0604030504040204" pitchFamily="34" charset="-120"/>
              </a:rPr>
              <a:t>領域及彈性學習課程：由授課教師評量，且須於每學期初向學生</a:t>
            </a:r>
            <a:r>
              <a:rPr lang="zh-TW" altLang="zh-TW" sz="2400" dirty="0" smtClean="0">
                <a:latin typeface="微軟正黑體" panose="020B0604030504040204" pitchFamily="34" charset="-120"/>
                <a:ea typeface="微軟正黑體" panose="020B0604030504040204" pitchFamily="34" charset="-120"/>
              </a:rPr>
              <a:t>及</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r>
              <a:rPr lang="zh-TW" altLang="zh-TW" sz="2400" dirty="0" smtClean="0">
                <a:latin typeface="微軟正黑體" panose="020B0604030504040204" pitchFamily="34" charset="-120"/>
                <a:ea typeface="微軟正黑體" panose="020B0604030504040204" pitchFamily="34" charset="-120"/>
              </a:rPr>
              <a:t>家長</a:t>
            </a:r>
            <a:r>
              <a:rPr lang="zh-TW" altLang="zh-TW" sz="2400" dirty="0">
                <a:latin typeface="微軟正黑體" panose="020B0604030504040204" pitchFamily="34" charset="-120"/>
                <a:ea typeface="微軟正黑體" panose="020B0604030504040204" pitchFamily="34" charset="-120"/>
              </a:rPr>
              <a:t>說明評量計畫</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en-US" altLang="zh-TW" sz="2400" kern="100" dirty="0">
                <a:solidFill>
                  <a:srgbClr val="002060"/>
                </a:solidFill>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評量計畫需</a:t>
            </a:r>
            <a:r>
              <a:rPr lang="zh-TW" altLang="en-US" sz="2400" b="1" dirty="0" smtClean="0">
                <a:latin typeface="微軟正黑體" panose="020B0604030504040204" pitchFamily="34" charset="-120"/>
                <a:ea typeface="微軟正黑體" panose="020B0604030504040204" pitchFamily="34" charset="-120"/>
              </a:rPr>
              <a:t>評量次數</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評量方式內容說明</a:t>
            </a:r>
            <a:r>
              <a:rPr lang="zh-TW" altLang="en-US" sz="2400"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計分</a:t>
            </a:r>
            <a:r>
              <a:rPr lang="zh-TW" altLang="en-US" sz="2400" b="1" dirty="0" smtClean="0">
                <a:latin typeface="微軟正黑體" panose="020B0604030504040204" pitchFamily="34" charset="-120"/>
                <a:ea typeface="微軟正黑體" panose="020B0604030504040204" pitchFamily="34" charset="-120"/>
              </a:rPr>
              <a:t>標準及比例</a:t>
            </a:r>
            <a:r>
              <a:rPr lang="zh-TW" altLang="en-US" sz="2400" dirty="0" smtClean="0">
                <a:latin typeface="微軟正黑體" panose="020B0604030504040204" pitchFamily="34" charset="-120"/>
                <a:ea typeface="微軟正黑體" panose="020B0604030504040204" pitchFamily="34" charset="-120"/>
              </a:rPr>
              <a:t>等。</a:t>
            </a:r>
            <a:endParaRPr lang="zh-TW" altLang="en-US" sz="2400" dirty="0">
              <a:latin typeface="微軟正黑體" panose="020B0604030504040204" pitchFamily="34" charset="-120"/>
              <a:ea typeface="微軟正黑體" panose="020B0604030504040204" pitchFamily="34" charset="-120"/>
            </a:endParaRPr>
          </a:p>
          <a:p>
            <a:endParaRPr lang="zh-TW" altLang="zh-TW" sz="2400" dirty="0" smtClean="0">
              <a:latin typeface="微軟正黑體" panose="020B0604030504040204" pitchFamily="34" charset="-120"/>
              <a:ea typeface="微軟正黑體" panose="020B0604030504040204" pitchFamily="34" charset="-120"/>
            </a:endParaRPr>
          </a:p>
          <a:p>
            <a:endParaRPr lang="zh-TW" altLang="en-US" sz="2400" dirty="0">
              <a:latin typeface="微軟正黑體" panose="020B0604030504040204" pitchFamily="34" charset="-120"/>
              <a:ea typeface="微軟正黑體" panose="020B0604030504040204" pitchFamily="34" charset="-120"/>
            </a:endParaRPr>
          </a:p>
        </p:txBody>
      </p:sp>
      <p:sp>
        <p:nvSpPr>
          <p:cNvPr id="6" name="矩形 5"/>
          <p:cNvSpPr/>
          <p:nvPr/>
        </p:nvSpPr>
        <p:spPr>
          <a:xfrm>
            <a:off x="780677" y="291813"/>
            <a:ext cx="5642891" cy="584775"/>
          </a:xfrm>
          <a:prstGeom prst="rect">
            <a:avLst/>
          </a:prstGeom>
        </p:spPr>
        <p:txBody>
          <a:bodyPr wrap="none">
            <a:spAutoFit/>
          </a:bodyPr>
          <a:lstStyle/>
          <a:p>
            <a:r>
              <a:rPr lang="en-US" altLang="zh-TW" sz="3200" b="1" dirty="0" smtClean="0">
                <a:solidFill>
                  <a:srgbClr val="005188"/>
                </a:solidFill>
                <a:latin typeface="微軟正黑體" panose="020B0604030504040204" pitchFamily="34" charset="-120"/>
                <a:ea typeface="微軟正黑體" panose="020B0604030504040204" pitchFamily="34" charset="-120"/>
              </a:rPr>
              <a:t>C9-4</a:t>
            </a:r>
            <a:r>
              <a:rPr lang="zh-TW" altLang="en-US" sz="3200" b="1" dirty="0">
                <a:solidFill>
                  <a:srgbClr val="005188"/>
                </a:solidFill>
                <a:latin typeface="微軟正黑體" panose="020B0604030504040204" pitchFamily="34" charset="-120"/>
                <a:ea typeface="微軟正黑體" panose="020B0604030504040204" pitchFamily="34" charset="-120"/>
              </a:rPr>
              <a:t>學校</a:t>
            </a:r>
            <a:r>
              <a:rPr lang="zh-TW" altLang="en-US" sz="3200" b="1" dirty="0">
                <a:solidFill>
                  <a:srgbClr val="FF0000"/>
                </a:solidFill>
                <a:latin typeface="微軟正黑體" panose="020B0604030504040204" pitchFamily="34" charset="-120"/>
                <a:ea typeface="微軟正黑體" panose="020B0604030504040204" pitchFamily="34" charset="-120"/>
              </a:rPr>
              <a:t>各年級</a:t>
            </a:r>
            <a:r>
              <a:rPr lang="zh-TW" altLang="en-US" sz="3200" b="1" dirty="0">
                <a:solidFill>
                  <a:srgbClr val="005188"/>
                </a:solidFill>
                <a:latin typeface="微軟正黑體" panose="020B0604030504040204" pitchFamily="34" charset="-120"/>
                <a:ea typeface="微軟正黑體" panose="020B0604030504040204" pitchFamily="34" charset="-120"/>
              </a:rPr>
              <a:t>成績評量計畫</a:t>
            </a:r>
            <a:endParaRPr lang="zh-TW" altLang="en-US" b="1" dirty="0"/>
          </a:p>
        </p:txBody>
      </p:sp>
      <p:pic>
        <p:nvPicPr>
          <p:cNvPr id="1026" name="Picture 2" descr="Test premiu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775" y="3722688"/>
            <a:ext cx="2435225" cy="24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1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3" name="TextBox 37"/>
          <p:cNvSpPr txBox="1"/>
          <p:nvPr/>
        </p:nvSpPr>
        <p:spPr>
          <a:xfrm>
            <a:off x="7087595" y="2437558"/>
            <a:ext cx="3980738"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01 </a:t>
            </a:r>
            <a:r>
              <a:rPr lang="zh-TW"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表件補充說明</a:t>
            </a:r>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4" name="TextBox 37"/>
          <p:cNvSpPr txBox="1"/>
          <p:nvPr/>
        </p:nvSpPr>
        <p:spPr>
          <a:xfrm>
            <a:off x="7087595" y="3304507"/>
            <a:ext cx="4717718"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02</a:t>
            </a:r>
            <a:r>
              <a:rPr lang="zh-TW"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 其他</a:t>
            </a:r>
            <a:r>
              <a:rPr lang="zh-TW"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類課程說明與</a:t>
            </a:r>
            <a:r>
              <a:rPr lang="zh-TW"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建議</a:t>
            </a:r>
            <a:endParaRPr lang="en-US" altLang="zh-TW"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5" name="TextBox 37"/>
          <p:cNvSpPr txBox="1"/>
          <p:nvPr/>
        </p:nvSpPr>
        <p:spPr>
          <a:xfrm>
            <a:off x="7087595" y="4166697"/>
            <a:ext cx="4717718" cy="1077218"/>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03</a:t>
            </a:r>
            <a:r>
              <a:rPr lang="zh-TW"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 常見</a:t>
            </a:r>
            <a:r>
              <a:rPr lang="zh-TW"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問題</a:t>
            </a:r>
            <a:r>
              <a:rPr lang="en-US" altLang="zh-TW"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Q&amp;A</a:t>
            </a:r>
          </a:p>
          <a:p>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6" name="TextBox 37"/>
          <p:cNvSpPr txBox="1"/>
          <p:nvPr/>
        </p:nvSpPr>
        <p:spPr>
          <a:xfrm>
            <a:off x="7087594" y="5028887"/>
            <a:ext cx="2915387" cy="584775"/>
          </a:xfrm>
          <a:prstGeom prst="rect">
            <a:avLst/>
          </a:prstGeom>
          <a:noFill/>
        </p:spPr>
        <p:txBody>
          <a:bodyPr wrap="square" lIns="0" rIns="0" rtlCol="0">
            <a:spAutoFit/>
          </a:bodyPr>
          <a:lstStyle/>
          <a:p>
            <a:r>
              <a:rPr lang="en-US" altLang="zh-CN"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04 </a:t>
            </a:r>
            <a:r>
              <a:rPr lang="zh-TW" altLang="en-US" sz="32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提問與釋疑</a:t>
            </a:r>
            <a:endParaRPr lang="zh-CN" altLang="en-US" sz="32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9" name="文本框 11"/>
          <p:cNvSpPr txBox="1"/>
          <p:nvPr/>
        </p:nvSpPr>
        <p:spPr bwMode="auto">
          <a:xfrm>
            <a:off x="7844969" y="1042858"/>
            <a:ext cx="2158013" cy="769441"/>
          </a:xfrm>
          <a:prstGeom prst="rect">
            <a:avLst/>
          </a:prstGeom>
          <a:noFill/>
        </p:spPr>
        <p:txBody>
          <a:bodyPr wrap="square">
            <a:spAutoFit/>
          </a:bodyPr>
          <a:lstStyle/>
          <a:p>
            <a:pPr algn="ctr" eaLnBrk="1" fontAlgn="auto" hangingPunct="1">
              <a:spcBef>
                <a:spcPts val="0"/>
              </a:spcBef>
              <a:spcAft>
                <a:spcPts val="0"/>
              </a:spcAft>
              <a:defRPr/>
            </a:pPr>
            <a:r>
              <a:rPr lang="zh-TW" altLang="en-US" sz="4400" spc="600" dirty="0" smtClean="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大綱</a:t>
            </a:r>
            <a:endParaRPr lang="zh-CN" altLang="en-US" sz="4400" spc="60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extLst>
      <p:ext uri="{BB962C8B-B14F-4D97-AF65-F5344CB8AC3E}">
        <p14:creationId xmlns:p14="http://schemas.microsoft.com/office/powerpoint/2010/main" val="22000274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750"/>
                                        <p:tgtEl>
                                          <p:spTgt spid="3"/>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0" y="1713701"/>
              <a:ext cx="12192000" cy="3519054"/>
            </a:xfrm>
            <a:prstGeom prst="rect">
              <a:avLst/>
            </a:prstGeom>
            <a:blipFill dpi="0" rotWithShape="1">
              <a:blip r:embed="rId2"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4012442" y="3734096"/>
            <a:ext cx="4094327" cy="769441"/>
          </a:xfrm>
          <a:prstGeom prst="rect">
            <a:avLst/>
          </a:prstGeom>
          <a:noFill/>
        </p:spPr>
        <p:txBody>
          <a:bodyPr wrap="square" lIns="0" rIns="0" rtlCol="0">
            <a:spAutoFit/>
          </a:bodyPr>
          <a:lstStyle/>
          <a:p>
            <a:r>
              <a:rPr lang="zh-TW"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其他類課程</a:t>
            </a:r>
            <a:r>
              <a:rPr lang="en-US" altLang="zh-CN"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Q&amp;A</a:t>
            </a:r>
          </a:p>
        </p:txBody>
      </p:sp>
    </p:spTree>
    <p:extLst>
      <p:ext uri="{BB962C8B-B14F-4D97-AF65-F5344CB8AC3E}">
        <p14:creationId xmlns:p14="http://schemas.microsoft.com/office/powerpoint/2010/main" val="245241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a:xfrm>
            <a:off x="1192478" y="292682"/>
            <a:ext cx="4602679"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其他類課程</a:t>
            </a:r>
            <a:r>
              <a:rPr lang="zh-TW" altLang="en-US"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說明與建議</a:t>
            </a:r>
            <a:endParaRPr lang="en-US" altLang="zh-TW"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
        <p:nvSpPr>
          <p:cNvPr id="2" name="矩形 1"/>
          <p:cNvSpPr/>
          <p:nvPr/>
        </p:nvSpPr>
        <p:spPr>
          <a:xfrm>
            <a:off x="382137" y="1149302"/>
            <a:ext cx="7322838" cy="438582"/>
          </a:xfrm>
          <a:prstGeom prst="rect">
            <a:avLst/>
          </a:prstGeom>
        </p:spPr>
        <p:txBody>
          <a:bodyPr wrap="none">
            <a:spAutoFit/>
          </a:bodyPr>
          <a:lstStyle/>
          <a:p>
            <a:pPr>
              <a:lnSpc>
                <a:spcPts val="2700"/>
              </a:lnSpc>
            </a:pPr>
            <a:r>
              <a:rPr lang="en-US" altLang="zh-TW" sz="2800" b="1" dirty="0">
                <a:solidFill>
                  <a:prstClr val="black"/>
                </a:solidFill>
                <a:latin typeface="微軟正黑體" panose="020B0604030504040204" pitchFamily="34" charset="-120"/>
                <a:ea typeface="微軟正黑體" panose="020B0604030504040204" pitchFamily="34" charset="-120"/>
              </a:rPr>
              <a:t>Q1</a:t>
            </a:r>
            <a:r>
              <a:rPr lang="zh-TW" altLang="zh-TW" sz="2800" b="1" dirty="0">
                <a:solidFill>
                  <a:prstClr val="black"/>
                </a:solidFill>
                <a:latin typeface="微軟正黑體" panose="020B0604030504040204" pitchFamily="34" charset="-120"/>
                <a:ea typeface="微軟正黑體" panose="020B0604030504040204" pitchFamily="34" charset="-120"/>
              </a:rPr>
              <a:t>：彈性課程的其他類課程該如何安排規劃</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82137" y="2019322"/>
            <a:ext cx="11245756" cy="4285789"/>
          </a:xfrm>
          <a:prstGeom prst="rect">
            <a:avLst/>
          </a:prstGeom>
        </p:spPr>
        <p:txBody>
          <a:bodyPr wrap="square">
            <a:spAutoFit/>
          </a:bodyPr>
          <a:lstStyle/>
          <a:p>
            <a:pPr>
              <a:lnSpc>
                <a:spcPts val="2700"/>
              </a:lnSpc>
            </a:pPr>
            <a:r>
              <a:rPr lang="en-US" altLang="zh-TW" sz="2800" b="1" dirty="0">
                <a:solidFill>
                  <a:prstClr val="black"/>
                </a:solidFill>
                <a:latin typeface="微軟正黑體" panose="020B0604030504040204" pitchFamily="34" charset="-120"/>
                <a:ea typeface="微軟正黑體" panose="020B0604030504040204" pitchFamily="34" charset="-120"/>
              </a:rPr>
              <a:t>A2</a:t>
            </a:r>
            <a:r>
              <a:rPr lang="zh-TW" altLang="zh-TW"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a:lnSpc>
                <a:spcPts val="3000"/>
              </a:lnSpc>
            </a:pPr>
            <a:r>
              <a:rPr lang="en-US" altLang="zh-TW" sz="2800" dirty="0">
                <a:solidFill>
                  <a:prstClr val="black"/>
                </a:solidFill>
                <a:latin typeface="微軟正黑體" panose="020B0604030504040204" pitchFamily="34" charset="-120"/>
                <a:ea typeface="微軟正黑體" panose="020B0604030504040204" pitchFamily="34" charset="-120"/>
              </a:rPr>
              <a:t>1.</a:t>
            </a:r>
            <a:r>
              <a:rPr lang="zh-TW" altLang="zh-TW" sz="2800" dirty="0">
                <a:solidFill>
                  <a:prstClr val="black"/>
                </a:solidFill>
                <a:latin typeface="微軟正黑體" panose="020B0604030504040204" pitchFamily="34" charset="-120"/>
                <a:ea typeface="微軟正黑體" panose="020B0604030504040204" pitchFamily="34" charset="-120"/>
              </a:rPr>
              <a:t>總綱</a:t>
            </a:r>
            <a:r>
              <a:rPr lang="en-US" altLang="zh-TW" sz="2800" dirty="0">
                <a:solidFill>
                  <a:prstClr val="black"/>
                </a:solidFill>
                <a:latin typeface="微軟正黑體" panose="020B0604030504040204" pitchFamily="34" charset="-120"/>
                <a:ea typeface="微軟正黑體" panose="020B0604030504040204" pitchFamily="34" charset="-120"/>
              </a:rPr>
              <a:t>P12</a:t>
            </a:r>
            <a:r>
              <a:rPr lang="zh-TW" altLang="zh-TW" sz="2800" dirty="0">
                <a:solidFill>
                  <a:prstClr val="black"/>
                </a:solidFill>
                <a:latin typeface="微軟正黑體" panose="020B0604030504040204" pitchFamily="34" charset="-120"/>
                <a:ea typeface="微軟正黑體" panose="020B0604030504040204" pitchFamily="34" charset="-120"/>
              </a:rPr>
              <a:t>裡敘明：「其他類課程」包括本土語文</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新住民語文、服務學習、戶外教育、班際或校際交流、自治活動、班級輔導、學生自主學習等各式課程，以及領域補救教學課程。</a:t>
            </a:r>
          </a:p>
          <a:p>
            <a:pPr>
              <a:lnSpc>
                <a:spcPts val="3000"/>
              </a:lnSpc>
            </a:pPr>
            <a:r>
              <a:rPr lang="en-US" altLang="zh-TW" sz="2800" dirty="0">
                <a:solidFill>
                  <a:prstClr val="black"/>
                </a:solidFill>
                <a:latin typeface="微軟正黑體" panose="020B0604030504040204" pitchFamily="34" charset="-120"/>
                <a:ea typeface="微軟正黑體" panose="020B0604030504040204" pitchFamily="34" charset="-120"/>
              </a:rPr>
              <a:t>2.</a:t>
            </a:r>
            <a:r>
              <a:rPr lang="zh-TW" altLang="zh-TW" sz="2800" dirty="0">
                <a:solidFill>
                  <a:prstClr val="black"/>
                </a:solidFill>
                <a:latin typeface="微軟正黑體" panose="020B0604030504040204" pitchFamily="34" charset="-120"/>
                <a:ea typeface="微軟正黑體" panose="020B0604030504040204" pitchFamily="34" charset="-120"/>
              </a:rPr>
              <a:t>各校彈性學習課程規劃為學校課程發展委員會之權責，應依學校需求開課。</a:t>
            </a:r>
          </a:p>
          <a:p>
            <a:pPr>
              <a:lnSpc>
                <a:spcPts val="3000"/>
              </a:lnSpc>
            </a:pPr>
            <a:r>
              <a:rPr lang="en-US" altLang="zh-TW" sz="2800" dirty="0">
                <a:solidFill>
                  <a:prstClr val="black"/>
                </a:solidFill>
                <a:latin typeface="微軟正黑體" panose="020B0604030504040204" pitchFamily="34" charset="-120"/>
                <a:ea typeface="微軟正黑體" panose="020B0604030504040204" pitchFamily="34" charset="-120"/>
              </a:rPr>
              <a:t>3.</a:t>
            </a:r>
            <a:r>
              <a:rPr lang="zh-TW" altLang="zh-TW" sz="2800" b="1" dirty="0">
                <a:solidFill>
                  <a:prstClr val="black"/>
                </a:solidFill>
                <a:latin typeface="微軟正黑體" panose="020B0604030504040204" pitchFamily="34" charset="-120"/>
                <a:ea typeface="微軟正黑體" panose="020B0604030504040204" pitchFamily="34" charset="-120"/>
              </a:rPr>
              <a:t>建議可將需法定彈性單排的議題課程節數先行規劃於其中，再來考量其他學校各項重要行事活動所佔的節數。</a:t>
            </a:r>
          </a:p>
          <a:p>
            <a:pPr>
              <a:lnSpc>
                <a:spcPts val="3000"/>
              </a:lnSpc>
            </a:pPr>
            <a:r>
              <a:rPr lang="en-US" altLang="zh-TW" sz="2800" dirty="0">
                <a:solidFill>
                  <a:prstClr val="black"/>
                </a:solidFill>
                <a:latin typeface="微軟正黑體" panose="020B0604030504040204" pitchFamily="34" charset="-120"/>
                <a:ea typeface="微軟正黑體" panose="020B0604030504040204" pitchFamily="34" charset="-120"/>
              </a:rPr>
              <a:t>4.</a:t>
            </a:r>
            <a:r>
              <a:rPr lang="zh-TW" altLang="zh-TW" sz="2800" dirty="0">
                <a:solidFill>
                  <a:prstClr val="black"/>
                </a:solidFill>
                <a:latin typeface="微軟正黑體" panose="020B0604030504040204" pitchFamily="34" charset="-120"/>
                <a:ea typeface="微軟正黑體" panose="020B0604030504040204" pitchFamily="34" charset="-120"/>
              </a:rPr>
              <a:t>如該學校行事活動為整天或半天的活動，除佔當週其他類課程的節數外，其餘活動當天之課表中其他領域節數，應於預計安排的教學期程中此活動後週次之其他類課程授課時間補課，並於欄位其中敘明清楚。</a:t>
            </a:r>
          </a:p>
        </p:txBody>
      </p:sp>
    </p:spTree>
    <p:extLst>
      <p:ext uri="{BB962C8B-B14F-4D97-AF65-F5344CB8AC3E}">
        <p14:creationId xmlns:p14="http://schemas.microsoft.com/office/powerpoint/2010/main" val="90476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192479" y="292682"/>
            <a:ext cx="4804560"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其他類課程</a:t>
            </a:r>
            <a:r>
              <a:rPr lang="zh-TW" altLang="en-US"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說明與建議</a:t>
            </a:r>
            <a:endParaRPr lang="en-US" altLang="zh-TW"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
        <p:nvSpPr>
          <p:cNvPr id="3" name="矩形 2"/>
          <p:cNvSpPr/>
          <p:nvPr/>
        </p:nvSpPr>
        <p:spPr>
          <a:xfrm>
            <a:off x="559558" y="1096956"/>
            <a:ext cx="10836323" cy="861774"/>
          </a:xfrm>
          <a:prstGeom prst="rect">
            <a:avLst/>
          </a:prstGeom>
        </p:spPr>
        <p:txBody>
          <a:bodyPr wrap="square">
            <a:spAutoFit/>
          </a:bodyPr>
          <a:lstStyle/>
          <a:p>
            <a:pPr>
              <a:lnSpc>
                <a:spcPts val="3000"/>
              </a:lnSpc>
            </a:pPr>
            <a:r>
              <a:rPr lang="en-US" altLang="zh-TW" sz="2800" b="1" dirty="0">
                <a:solidFill>
                  <a:prstClr val="black"/>
                </a:solidFill>
                <a:latin typeface="微軟正黑體" panose="020B0604030504040204" pitchFamily="34" charset="-120"/>
                <a:ea typeface="微軟正黑體" panose="020B0604030504040204" pitchFamily="34" charset="-120"/>
              </a:rPr>
              <a:t>Q2</a:t>
            </a:r>
            <a:r>
              <a:rPr lang="zh-TW" altLang="zh-TW" sz="2800" b="1" dirty="0">
                <a:solidFill>
                  <a:prstClr val="black"/>
                </a:solidFill>
                <a:latin typeface="微軟正黑體" panose="020B0604030504040204" pitchFamily="34" charset="-120"/>
                <a:ea typeface="微軟正黑體" panose="020B0604030504040204" pitchFamily="34" charset="-120"/>
              </a:rPr>
              <a:t>：其他類課程的</a:t>
            </a:r>
            <a:r>
              <a:rPr lang="en-US" altLang="zh-TW" sz="2800" b="1" dirty="0">
                <a:solidFill>
                  <a:prstClr val="black"/>
                </a:solidFill>
                <a:latin typeface="微軟正黑體" panose="020B0604030504040204" pitchFamily="34" charset="-120"/>
                <a:ea typeface="微軟正黑體" panose="020B0604030504040204" pitchFamily="34" charset="-120"/>
              </a:rPr>
              <a:t>C6-1</a:t>
            </a:r>
            <a:r>
              <a:rPr lang="zh-TW" altLang="zh-TW" sz="2800" b="1" dirty="0">
                <a:solidFill>
                  <a:prstClr val="black"/>
                </a:solidFill>
                <a:latin typeface="微軟正黑體" panose="020B0604030504040204" pitchFamily="34" charset="-120"/>
                <a:ea typeface="微軟正黑體" panose="020B0604030504040204" pitchFamily="34" charset="-120"/>
              </a:rPr>
              <a:t>該如何撰寫，需要每一種類型的課程寫一個</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a:lnSpc>
                <a:spcPts val="3000"/>
              </a:lnSpc>
            </a:pPr>
            <a:r>
              <a:rPr lang="en-US" altLang="zh-TW" sz="2800" b="1" dirty="0">
                <a:solidFill>
                  <a:prstClr val="black"/>
                </a:solidFill>
                <a:latin typeface="微軟正黑體" panose="020B0604030504040204" pitchFamily="34" charset="-120"/>
                <a:ea typeface="微軟正黑體" panose="020B0604030504040204" pitchFamily="34" charset="-120"/>
              </a:rPr>
              <a:t>          </a:t>
            </a:r>
            <a:r>
              <a:rPr lang="zh-TW" altLang="zh-TW" sz="2800" b="1" dirty="0">
                <a:solidFill>
                  <a:prstClr val="black"/>
                </a:solidFill>
                <a:latin typeface="微軟正黑體" panose="020B0604030504040204" pitchFamily="34" charset="-120"/>
                <a:ea typeface="微軟正黑體" panose="020B0604030504040204" pitchFamily="34" charset="-120"/>
              </a:rPr>
              <a:t>計畫嗎</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59558" y="2119851"/>
            <a:ext cx="11041039" cy="2336537"/>
          </a:xfrm>
          <a:prstGeom prst="rect">
            <a:avLst/>
          </a:prstGeom>
        </p:spPr>
        <p:txBody>
          <a:bodyPr wrap="square">
            <a:spAutoFit/>
          </a:bodyPr>
          <a:lstStyle/>
          <a:p>
            <a:pPr>
              <a:lnSpc>
                <a:spcPts val="3500"/>
              </a:lnSpc>
            </a:pPr>
            <a:r>
              <a:rPr lang="en-US" altLang="zh-TW" sz="2800" b="1" dirty="0">
                <a:solidFill>
                  <a:prstClr val="black"/>
                </a:solidFill>
                <a:latin typeface="微軟正黑體" panose="020B0604030504040204" pitchFamily="34" charset="-120"/>
                <a:ea typeface="微軟正黑體" panose="020B0604030504040204" pitchFamily="34" charset="-120"/>
              </a:rPr>
              <a:t>A2</a:t>
            </a:r>
            <a:r>
              <a:rPr lang="zh-TW" altLang="zh-TW"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a:lnSpc>
                <a:spcPts val="3500"/>
              </a:lnSpc>
            </a:pPr>
            <a:r>
              <a:rPr lang="en-US" altLang="zh-TW" sz="2800" dirty="0">
                <a:solidFill>
                  <a:prstClr val="black"/>
                </a:solidFill>
                <a:latin typeface="微軟正黑體" panose="020B0604030504040204" pitchFamily="34" charset="-120"/>
                <a:ea typeface="微軟正黑體" panose="020B0604030504040204" pitchFamily="34" charset="-120"/>
              </a:rPr>
              <a:t>(</a:t>
            </a:r>
            <a:r>
              <a:rPr lang="en-US" altLang="zh-TW" sz="2800" dirty="0" smtClean="0">
                <a:solidFill>
                  <a:prstClr val="black"/>
                </a:solidFill>
                <a:latin typeface="微軟正黑體" panose="020B0604030504040204" pitchFamily="34" charset="-120"/>
                <a:ea typeface="微軟正黑體" panose="020B0604030504040204" pitchFamily="34" charset="-120"/>
              </a:rPr>
              <a:t>1)</a:t>
            </a:r>
            <a:r>
              <a:rPr lang="zh-TW" altLang="en-US" sz="2800" dirty="0" smtClean="0">
                <a:solidFill>
                  <a:prstClr val="black"/>
                </a:solidFill>
                <a:latin typeface="微軟正黑體" panose="020B0604030504040204" pitchFamily="34" charset="-120"/>
                <a:ea typeface="微軟正黑體" panose="020B0604030504040204" pitchFamily="34" charset="-120"/>
              </a:rPr>
              <a:t>五</a:t>
            </a:r>
            <a:r>
              <a:rPr lang="zh-TW" altLang="zh-TW" sz="2800" dirty="0" smtClean="0">
                <a:solidFill>
                  <a:prstClr val="black"/>
                </a:solidFill>
                <a:latin typeface="微軟正黑體" panose="020B0604030504040204" pitchFamily="34" charset="-120"/>
                <a:ea typeface="微軟正黑體" panose="020B0604030504040204" pitchFamily="34" charset="-120"/>
              </a:rPr>
              <a:t>到</a:t>
            </a:r>
            <a:r>
              <a:rPr lang="zh-TW" altLang="zh-TW" sz="2800" dirty="0">
                <a:solidFill>
                  <a:prstClr val="black"/>
                </a:solidFill>
                <a:latin typeface="微軟正黑體" panose="020B0604030504040204" pitchFamily="34" charset="-120"/>
                <a:ea typeface="微軟正黑體" panose="020B0604030504040204" pitchFamily="34" charset="-120"/>
              </a:rPr>
              <a:t>六</a:t>
            </a:r>
            <a:r>
              <a:rPr lang="zh-TW" altLang="zh-TW" sz="2800" dirty="0" smtClean="0">
                <a:solidFill>
                  <a:prstClr val="black"/>
                </a:solidFill>
                <a:latin typeface="微軟正黑體" panose="020B0604030504040204" pitchFamily="34" charset="-120"/>
                <a:ea typeface="微軟正黑體" panose="020B0604030504040204" pitchFamily="34" charset="-120"/>
              </a:rPr>
              <a:t>年級</a:t>
            </a:r>
            <a:r>
              <a:rPr lang="zh-TW" altLang="en-US" sz="2800" dirty="0" smtClean="0">
                <a:solidFill>
                  <a:prstClr val="black"/>
                </a:solidFill>
                <a:latin typeface="微軟正黑體" panose="020B0604030504040204" pitchFamily="34" charset="-120"/>
                <a:ea typeface="微軟正黑體" panose="020B0604030504040204" pitchFamily="34" charset="-120"/>
              </a:rPr>
              <a:t>及九年級</a:t>
            </a:r>
            <a:r>
              <a:rPr lang="zh-TW" altLang="zh-TW" sz="2800" dirty="0" smtClean="0">
                <a:solidFill>
                  <a:prstClr val="black"/>
                </a:solidFill>
                <a:latin typeface="微軟正黑體" panose="020B0604030504040204" pitchFamily="34" charset="-120"/>
                <a:ea typeface="微軟正黑體" panose="020B0604030504040204" pitchFamily="34" charset="-120"/>
              </a:rPr>
              <a:t>的</a:t>
            </a:r>
            <a:r>
              <a:rPr lang="en-US" altLang="zh-TW" sz="2800" dirty="0">
                <a:solidFill>
                  <a:prstClr val="black"/>
                </a:solidFill>
                <a:latin typeface="微軟正黑體" panose="020B0604030504040204" pitchFamily="34" charset="-120"/>
                <a:ea typeface="微軟正黑體" panose="020B0604030504040204" pitchFamily="34" charset="-120"/>
              </a:rPr>
              <a:t>C6-1</a:t>
            </a:r>
            <a:r>
              <a:rPr lang="zh-TW" altLang="zh-TW" sz="2800" dirty="0">
                <a:solidFill>
                  <a:prstClr val="black"/>
                </a:solidFill>
                <a:latin typeface="微軟正黑體" panose="020B0604030504040204" pitchFamily="34" charset="-120"/>
                <a:ea typeface="微軟正黑體" panose="020B0604030504040204" pitchFamily="34" charset="-120"/>
              </a:rPr>
              <a:t>如以</a:t>
            </a:r>
            <a:r>
              <a:rPr lang="zh-TW" altLang="zh-TW" sz="2800" b="1" dirty="0">
                <a:solidFill>
                  <a:prstClr val="black"/>
                </a:solidFill>
                <a:latin typeface="微軟正黑體" panose="020B0604030504040204" pitchFamily="34" charset="-120"/>
                <a:ea typeface="微軟正黑體" panose="020B0604030504040204" pitchFamily="34" charset="-120"/>
              </a:rPr>
              <a:t>九貫版</a:t>
            </a:r>
            <a:r>
              <a:rPr lang="zh-TW" altLang="zh-TW" sz="2800" dirty="0">
                <a:solidFill>
                  <a:prstClr val="black"/>
                </a:solidFill>
                <a:latin typeface="微軟正黑體" panose="020B0604030504040204" pitchFamily="34" charset="-120"/>
                <a:ea typeface="微軟正黑體" panose="020B0604030504040204" pitchFamily="34" charset="-120"/>
              </a:rPr>
              <a:t>，撰寫方式如</a:t>
            </a:r>
            <a:r>
              <a:rPr lang="en-US" altLang="zh-TW" sz="2800" dirty="0">
                <a:solidFill>
                  <a:prstClr val="black"/>
                </a:solidFill>
                <a:latin typeface="微軟正黑體" panose="020B0604030504040204" pitchFamily="34" charset="-120"/>
                <a:ea typeface="微軟正黑體" panose="020B0604030504040204" pitchFamily="34" charset="-120"/>
              </a:rPr>
              <a:t>107</a:t>
            </a:r>
            <a:r>
              <a:rPr lang="zh-TW" altLang="zh-TW" sz="2800" dirty="0">
                <a:solidFill>
                  <a:prstClr val="black"/>
                </a:solidFill>
                <a:latin typeface="微軟正黑體" panose="020B0604030504040204" pitchFamily="34" charset="-120"/>
                <a:ea typeface="微軟正黑體" panose="020B0604030504040204" pitchFamily="34" charset="-120"/>
              </a:rPr>
              <a:t>學年度之規定</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例如每週固定排課者才需撰寫課程計畫</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a:t>
            </a:r>
            <a:endParaRPr lang="en-US" altLang="zh-TW" sz="2800" dirty="0">
              <a:solidFill>
                <a:prstClr val="black"/>
              </a:solidFill>
              <a:latin typeface="微軟正黑體" panose="020B0604030504040204" pitchFamily="34" charset="-120"/>
              <a:ea typeface="微軟正黑體" panose="020B0604030504040204" pitchFamily="34" charset="-120"/>
            </a:endParaRPr>
          </a:p>
          <a:p>
            <a:pPr>
              <a:lnSpc>
                <a:spcPts val="3500"/>
              </a:lnSpc>
            </a:pPr>
            <a:r>
              <a:rPr lang="en-US" altLang="zh-TW" sz="2800" dirty="0">
                <a:solidFill>
                  <a:prstClr val="black"/>
                </a:solidFill>
                <a:latin typeface="微軟正黑體" panose="020B0604030504040204" pitchFamily="34" charset="-120"/>
                <a:ea typeface="微軟正黑體" panose="020B0604030504040204" pitchFamily="34" charset="-120"/>
              </a:rPr>
              <a:t>(2</a:t>
            </a:r>
            <a:r>
              <a:rPr lang="en-US" altLang="zh-TW" sz="2800" dirty="0" smtClean="0">
                <a:solidFill>
                  <a:prstClr val="black"/>
                </a:solidFill>
                <a:latin typeface="微軟正黑體" panose="020B0604030504040204" pitchFamily="34" charset="-120"/>
                <a:ea typeface="微軟正黑體" panose="020B0604030504040204" pitchFamily="34" charset="-120"/>
              </a:rPr>
              <a:t>)</a:t>
            </a:r>
            <a:r>
              <a:rPr lang="zh-TW" altLang="en-US" sz="2800" dirty="0" smtClean="0">
                <a:solidFill>
                  <a:prstClr val="black"/>
                </a:solidFill>
                <a:latin typeface="微軟正黑體" panose="020B0604030504040204" pitchFamily="34" charset="-120"/>
                <a:ea typeface="微軟正黑體" panose="020B0604030504040204" pitchFamily="34" charset="-120"/>
              </a:rPr>
              <a:t>五</a:t>
            </a:r>
            <a:r>
              <a:rPr lang="zh-TW" altLang="zh-TW" sz="2800" dirty="0" smtClean="0">
                <a:solidFill>
                  <a:prstClr val="black"/>
                </a:solidFill>
                <a:latin typeface="微軟正黑體" panose="020B0604030504040204" pitchFamily="34" charset="-120"/>
                <a:ea typeface="微軟正黑體" panose="020B0604030504040204" pitchFamily="34" charset="-120"/>
              </a:rPr>
              <a:t>到</a:t>
            </a:r>
            <a:r>
              <a:rPr lang="zh-TW" altLang="zh-TW" sz="2800" dirty="0">
                <a:solidFill>
                  <a:prstClr val="black"/>
                </a:solidFill>
                <a:latin typeface="微軟正黑體" panose="020B0604030504040204" pitchFamily="34" charset="-120"/>
                <a:ea typeface="微軟正黑體" panose="020B0604030504040204" pitchFamily="34" charset="-120"/>
              </a:rPr>
              <a:t>六</a:t>
            </a:r>
            <a:r>
              <a:rPr lang="zh-TW" altLang="zh-TW" sz="2800" dirty="0" smtClean="0">
                <a:solidFill>
                  <a:prstClr val="black"/>
                </a:solidFill>
                <a:latin typeface="微軟正黑體" panose="020B0604030504040204" pitchFamily="34" charset="-120"/>
                <a:ea typeface="微軟正黑體" panose="020B0604030504040204" pitchFamily="34" charset="-120"/>
              </a:rPr>
              <a:t>年級</a:t>
            </a:r>
            <a:r>
              <a:rPr lang="zh-TW" altLang="en-US" sz="2800" dirty="0" smtClean="0">
                <a:solidFill>
                  <a:prstClr val="black"/>
                </a:solidFill>
                <a:latin typeface="微軟正黑體" panose="020B0604030504040204" pitchFamily="34" charset="-120"/>
                <a:ea typeface="微軟正黑體" panose="020B0604030504040204" pitchFamily="34" charset="-120"/>
              </a:rPr>
              <a:t>及九年級</a:t>
            </a:r>
            <a:r>
              <a:rPr lang="zh-TW" altLang="zh-TW" sz="2800" dirty="0" smtClean="0">
                <a:solidFill>
                  <a:prstClr val="black"/>
                </a:solidFill>
                <a:latin typeface="微軟正黑體" panose="020B0604030504040204" pitchFamily="34" charset="-120"/>
                <a:ea typeface="微軟正黑體" panose="020B0604030504040204" pitchFamily="34" charset="-120"/>
              </a:rPr>
              <a:t>其他</a:t>
            </a:r>
            <a:r>
              <a:rPr lang="zh-TW" altLang="zh-TW" sz="2800" dirty="0">
                <a:solidFill>
                  <a:prstClr val="black"/>
                </a:solidFill>
                <a:latin typeface="微軟正黑體" panose="020B0604030504040204" pitchFamily="34" charset="-120"/>
                <a:ea typeface="微軟正黑體" panose="020B0604030504040204" pitchFamily="34" charset="-120"/>
              </a:rPr>
              <a:t>類課程如以</a:t>
            </a:r>
            <a:r>
              <a:rPr lang="zh-TW" altLang="zh-TW" sz="2800" b="1" dirty="0">
                <a:solidFill>
                  <a:prstClr val="black"/>
                </a:solidFill>
                <a:latin typeface="微軟正黑體" panose="020B0604030504040204" pitchFamily="34" charset="-120"/>
                <a:ea typeface="微軟正黑體" panose="020B0604030504040204" pitchFamily="34" charset="-120"/>
              </a:rPr>
              <a:t>新課綱規範</a:t>
            </a:r>
            <a:r>
              <a:rPr lang="zh-TW" altLang="zh-TW" sz="2800" dirty="0">
                <a:solidFill>
                  <a:prstClr val="black"/>
                </a:solidFill>
                <a:latin typeface="微軟正黑體" panose="020B0604030504040204" pitchFamily="34" charset="-120"/>
                <a:ea typeface="微軟正黑體" panose="020B0604030504040204" pitchFamily="34" charset="-120"/>
              </a:rPr>
              <a:t>規劃，則可參酌</a:t>
            </a:r>
            <a:r>
              <a:rPr lang="en-US" altLang="zh-TW" sz="2800" dirty="0">
                <a:solidFill>
                  <a:prstClr val="black"/>
                </a:solidFill>
                <a:latin typeface="微軟正黑體" panose="020B0604030504040204" pitchFamily="34" charset="-120"/>
                <a:ea typeface="微軟正黑體" panose="020B0604030504040204" pitchFamily="34" charset="-120"/>
              </a:rPr>
              <a:t>Q1</a:t>
            </a:r>
            <a:r>
              <a:rPr lang="zh-TW" altLang="zh-TW" sz="2800" dirty="0">
                <a:solidFill>
                  <a:prstClr val="black"/>
                </a:solidFill>
                <a:latin typeface="微軟正黑體" panose="020B0604030504040204" pitchFamily="34" charset="-120"/>
                <a:ea typeface="微軟正黑體" panose="020B0604030504040204" pitchFamily="34" charset="-120"/>
              </a:rPr>
              <a:t>的建議與說明，可同類型的課程寫於同表。</a:t>
            </a:r>
          </a:p>
        </p:txBody>
      </p:sp>
      <p:pic>
        <p:nvPicPr>
          <p:cNvPr id="5" name="图片 3">
            <a:extLst>
              <a:ext uri="{FF2B5EF4-FFF2-40B4-BE49-F238E27FC236}">
                <a16:creationId xmlns:a16="http://schemas.microsoft.com/office/drawing/2014/main" xmlns="" id="{34DE8CAF-E92D-405B-A4B5-0DE180677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1936" y="3385752"/>
            <a:ext cx="2703388" cy="3037020"/>
          </a:xfrm>
          <a:prstGeom prst="rect">
            <a:avLst/>
          </a:prstGeom>
        </p:spPr>
      </p:pic>
      <p:pic>
        <p:nvPicPr>
          <p:cNvPr id="6" name="图片 6">
            <a:extLst>
              <a:ext uri="{FF2B5EF4-FFF2-40B4-BE49-F238E27FC236}">
                <a16:creationId xmlns:a16="http://schemas.microsoft.com/office/drawing/2014/main" xmlns="" id="{B86F5CC1-C6B8-4B9A-B5EF-0A5C87B43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34" y="5354710"/>
            <a:ext cx="10394581" cy="1325995"/>
          </a:xfrm>
          <a:prstGeom prst="rect">
            <a:avLst/>
          </a:prstGeom>
        </p:spPr>
      </p:pic>
    </p:spTree>
    <p:extLst>
      <p:ext uri="{BB962C8B-B14F-4D97-AF65-F5344CB8AC3E}">
        <p14:creationId xmlns:p14="http://schemas.microsoft.com/office/powerpoint/2010/main" val="262982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192478" y="292682"/>
            <a:ext cx="5671459"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其他類課程</a:t>
            </a:r>
            <a:r>
              <a:rPr lang="zh-TW" altLang="en-US"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說明與建議</a:t>
            </a:r>
            <a:endParaRPr lang="en-US" altLang="zh-TW"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a:p>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3" name="矩形 2"/>
          <p:cNvSpPr/>
          <p:nvPr/>
        </p:nvSpPr>
        <p:spPr>
          <a:xfrm>
            <a:off x="667119" y="1107130"/>
            <a:ext cx="8853706" cy="415242"/>
          </a:xfrm>
          <a:prstGeom prst="rect">
            <a:avLst/>
          </a:prstGeom>
        </p:spPr>
        <p:txBody>
          <a:bodyPr wrap="none">
            <a:spAutoFit/>
          </a:bodyPr>
          <a:lstStyle/>
          <a:p>
            <a:pPr>
              <a:lnSpc>
                <a:spcPts val="2500"/>
              </a:lnSpc>
            </a:pPr>
            <a:r>
              <a:rPr lang="en-US" altLang="zh-TW" sz="2800" b="1" dirty="0">
                <a:solidFill>
                  <a:prstClr val="black"/>
                </a:solidFill>
                <a:latin typeface="微軟正黑體" panose="020B0604030504040204" pitchFamily="34" charset="-120"/>
                <a:ea typeface="微軟正黑體" panose="020B0604030504040204" pitchFamily="34" charset="-120"/>
              </a:rPr>
              <a:t>Q3</a:t>
            </a:r>
            <a:r>
              <a:rPr lang="zh-TW"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C6-1</a:t>
            </a:r>
            <a:r>
              <a:rPr lang="zh-TW" altLang="zh-TW" sz="2800" b="1" dirty="0">
                <a:solidFill>
                  <a:prstClr val="black"/>
                </a:solidFill>
                <a:latin typeface="微軟正黑體" panose="020B0604030504040204" pitchFamily="34" charset="-120"/>
                <a:ea typeface="微軟正黑體" panose="020B0604030504040204" pitchFamily="34" charset="-120"/>
              </a:rPr>
              <a:t>其他類課程之新課綱版撰寫方式該如何進行</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67119" y="1800180"/>
            <a:ext cx="11097251" cy="3204467"/>
          </a:xfrm>
          <a:prstGeom prst="rect">
            <a:avLst/>
          </a:prstGeom>
        </p:spPr>
        <p:txBody>
          <a:bodyPr wrap="square">
            <a:spAutoFit/>
          </a:bodyPr>
          <a:lstStyle/>
          <a:p>
            <a:pPr>
              <a:lnSpc>
                <a:spcPts val="3500"/>
              </a:lnSpc>
            </a:pPr>
            <a:r>
              <a:rPr lang="en-US" altLang="zh-TW" sz="2800" b="1" dirty="0">
                <a:solidFill>
                  <a:prstClr val="black"/>
                </a:solidFill>
                <a:latin typeface="微軟正黑體" panose="020B0604030504040204" pitchFamily="34" charset="-120"/>
                <a:ea typeface="微軟正黑體" panose="020B0604030504040204" pitchFamily="34" charset="-120"/>
              </a:rPr>
              <a:t>A3</a:t>
            </a:r>
            <a:r>
              <a:rPr lang="zh-TW" altLang="zh-TW" sz="2800" b="1"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舉例說明</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規畫考量的建議順序</a:t>
            </a:r>
            <a:r>
              <a:rPr lang="en-US" altLang="zh-TW" sz="2800"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如下：每學期</a:t>
            </a:r>
            <a:r>
              <a:rPr lang="en-US" altLang="zh-TW" sz="2800" dirty="0">
                <a:solidFill>
                  <a:prstClr val="black"/>
                </a:solidFill>
                <a:latin typeface="微軟正黑體" panose="020B0604030504040204" pitchFamily="34" charset="-120"/>
                <a:ea typeface="微軟正黑體" panose="020B0604030504040204" pitchFamily="34" charset="-120"/>
              </a:rPr>
              <a:t>20-21</a:t>
            </a:r>
            <a:r>
              <a:rPr lang="zh-TW" altLang="zh-TW" sz="2800" dirty="0">
                <a:solidFill>
                  <a:prstClr val="black"/>
                </a:solidFill>
                <a:latin typeface="微軟正黑體" panose="020B0604030504040204" pitchFamily="34" charset="-120"/>
                <a:ea typeface="微軟正黑體" panose="020B0604030504040204" pitchFamily="34" charset="-120"/>
              </a:rPr>
              <a:t>節課程</a:t>
            </a:r>
          </a:p>
          <a:p>
            <a:pPr>
              <a:lnSpc>
                <a:spcPts val="3500"/>
              </a:lnSpc>
            </a:pPr>
            <a:r>
              <a:rPr lang="zh-TW" altLang="zh-TW" sz="2800" b="1" u="sng" dirty="0">
                <a:solidFill>
                  <a:prstClr val="black"/>
                </a:solidFill>
                <a:latin typeface="微軟正黑體" panose="020B0604030504040204" pitchFamily="34" charset="-120"/>
                <a:ea typeface="微軟正黑體" panose="020B0604030504040204" pitchFamily="34" charset="-120"/>
              </a:rPr>
              <a:t>可先</a:t>
            </a:r>
            <a:r>
              <a:rPr lang="zh-TW" altLang="zh-TW" sz="2800" dirty="0">
                <a:solidFill>
                  <a:prstClr val="black"/>
                </a:solidFill>
                <a:latin typeface="微軟正黑體" panose="020B0604030504040204" pitchFamily="34" charset="-120"/>
                <a:ea typeface="微軟正黑體" panose="020B0604030504040204" pitchFamily="34" charset="-120"/>
              </a:rPr>
              <a:t>規劃性別平等教育與家庭教育規定需要彈性單排的法定議題等節數，共</a:t>
            </a:r>
            <a:r>
              <a:rPr lang="en-US" altLang="zh-TW" sz="2800" dirty="0">
                <a:solidFill>
                  <a:prstClr val="black"/>
                </a:solidFill>
                <a:latin typeface="微軟正黑體" panose="020B0604030504040204" pitchFamily="34" charset="-120"/>
                <a:ea typeface="微軟正黑體" panose="020B0604030504040204" pitchFamily="34" charset="-120"/>
              </a:rPr>
              <a:t>9</a:t>
            </a:r>
            <a:r>
              <a:rPr lang="zh-TW" altLang="zh-TW" sz="2800" dirty="0">
                <a:solidFill>
                  <a:prstClr val="black"/>
                </a:solidFill>
                <a:latin typeface="微軟正黑體" panose="020B0604030504040204" pitchFamily="34" charset="-120"/>
                <a:ea typeface="微軟正黑體" panose="020B0604030504040204" pitchFamily="34" charset="-120"/>
              </a:rPr>
              <a:t>節。</a:t>
            </a:r>
          </a:p>
          <a:p>
            <a:pPr>
              <a:lnSpc>
                <a:spcPts val="3500"/>
              </a:lnSpc>
            </a:pPr>
            <a:r>
              <a:rPr lang="zh-TW" altLang="zh-TW" sz="2800" b="1" u="sng" dirty="0">
                <a:solidFill>
                  <a:prstClr val="black"/>
                </a:solidFill>
                <a:latin typeface="微軟正黑體" panose="020B0604030504040204" pitchFamily="34" charset="-120"/>
                <a:ea typeface="微軟正黑體" panose="020B0604030504040204" pitchFamily="34" charset="-120"/>
              </a:rPr>
              <a:t>再則</a:t>
            </a:r>
            <a:r>
              <a:rPr lang="zh-TW" altLang="zh-TW" sz="2800" dirty="0">
                <a:solidFill>
                  <a:prstClr val="black"/>
                </a:solidFill>
                <a:latin typeface="微軟正黑體" panose="020B0604030504040204" pitchFamily="34" charset="-120"/>
                <a:ea typeface="微軟正黑體" panose="020B0604030504040204" pitchFamily="34" charset="-120"/>
              </a:rPr>
              <a:t>另外其他的法定議題不需單排但想規劃在其他類課程，如環境教育、性侵害防治、家暴防制等課程節數，共</a:t>
            </a:r>
            <a:r>
              <a:rPr lang="en-US" altLang="zh-TW" sz="2800" dirty="0">
                <a:solidFill>
                  <a:prstClr val="black"/>
                </a:solidFill>
                <a:latin typeface="微軟正黑體" panose="020B0604030504040204" pitchFamily="34" charset="-120"/>
                <a:ea typeface="微軟正黑體" panose="020B0604030504040204" pitchFamily="34" charset="-120"/>
              </a:rPr>
              <a:t>9</a:t>
            </a:r>
            <a:r>
              <a:rPr lang="zh-TW" altLang="zh-TW" sz="2800" dirty="0">
                <a:solidFill>
                  <a:prstClr val="black"/>
                </a:solidFill>
                <a:latin typeface="微軟正黑體" panose="020B0604030504040204" pitchFamily="34" charset="-120"/>
                <a:ea typeface="微軟正黑體" panose="020B0604030504040204" pitchFamily="34" charset="-120"/>
              </a:rPr>
              <a:t>節。</a:t>
            </a:r>
          </a:p>
          <a:p>
            <a:pPr>
              <a:lnSpc>
                <a:spcPts val="3500"/>
              </a:lnSpc>
            </a:pPr>
            <a:r>
              <a:rPr lang="zh-TW" altLang="zh-TW" sz="2800" b="1" u="sng" dirty="0">
                <a:solidFill>
                  <a:prstClr val="black"/>
                </a:solidFill>
                <a:latin typeface="微軟正黑體" panose="020B0604030504040204" pitchFamily="34" charset="-120"/>
                <a:ea typeface="微軟正黑體" panose="020B0604030504040204" pitchFamily="34" charset="-120"/>
              </a:rPr>
              <a:t>最後剩餘節數</a:t>
            </a:r>
            <a:r>
              <a:rPr lang="zh-TW" altLang="zh-TW" sz="2800" dirty="0">
                <a:solidFill>
                  <a:prstClr val="black"/>
                </a:solidFill>
                <a:latin typeface="微軟正黑體" panose="020B0604030504040204" pitchFamily="34" charset="-120"/>
                <a:ea typeface="微軟正黑體" panose="020B0604030504040204" pitchFamily="34" charset="-120"/>
              </a:rPr>
              <a:t>再安排學校各項重要行事活動或戶外教育等活動或課程節數。</a:t>
            </a:r>
          </a:p>
        </p:txBody>
      </p:sp>
      <p:grpSp>
        <p:nvGrpSpPr>
          <p:cNvPr id="5" name="组合 30"/>
          <p:cNvGrpSpPr/>
          <p:nvPr/>
        </p:nvGrpSpPr>
        <p:grpSpPr>
          <a:xfrm flipH="1">
            <a:off x="9676730" y="4492215"/>
            <a:ext cx="1140764" cy="2174633"/>
            <a:chOff x="7313614" y="5424488"/>
            <a:chExt cx="363538" cy="641350"/>
          </a:xfrm>
          <a:solidFill>
            <a:schemeClr val="tx1">
              <a:lumMod val="75000"/>
              <a:lumOff val="25000"/>
            </a:schemeClr>
          </a:solidFill>
        </p:grpSpPr>
        <p:sp>
          <p:nvSpPr>
            <p:cNvPr id="6"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6" name="任意多边形 90"/>
          <p:cNvSpPr/>
          <p:nvPr/>
        </p:nvSpPr>
        <p:spPr>
          <a:xfrm>
            <a:off x="1305859" y="5664784"/>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3742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a:xfrm>
            <a:off x="1192479" y="292682"/>
            <a:ext cx="6146472"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b="0" dirty="0">
                <a:solidFill>
                  <a:srgbClr val="005188"/>
                </a:solidFill>
                <a:latin typeface="方正清刻本悦宋简体" panose="02000000000000000000" pitchFamily="2" charset="-122"/>
                <a:ea typeface="方正清刻本悦宋简体" panose="02000000000000000000" pitchFamily="2" charset="-122"/>
              </a:rPr>
              <a:t>其他類課程</a:t>
            </a:r>
            <a:r>
              <a:rPr lang="zh-TW" altLang="en-US" sz="3200" b="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rPr>
              <a:t>說明與建議</a:t>
            </a:r>
            <a:endParaRPr lang="en-US" altLang="zh-TW" sz="3200" b="0" dirty="0">
              <a:solidFill>
                <a:srgbClr val="005188"/>
              </a:solidFill>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
        <p:nvSpPr>
          <p:cNvPr id="4" name="矩形 3"/>
          <p:cNvSpPr/>
          <p:nvPr/>
        </p:nvSpPr>
        <p:spPr>
          <a:xfrm>
            <a:off x="411707" y="841019"/>
            <a:ext cx="10163033" cy="990015"/>
          </a:xfrm>
          <a:prstGeom prst="rect">
            <a:avLst/>
          </a:prstGeom>
        </p:spPr>
        <p:txBody>
          <a:bodyPr wrap="square">
            <a:spAutoFit/>
          </a:bodyPr>
          <a:lstStyle/>
          <a:p>
            <a:pPr>
              <a:lnSpc>
                <a:spcPts val="3500"/>
              </a:lnSpc>
            </a:pPr>
            <a:r>
              <a:rPr lang="en-US" altLang="zh-TW" sz="2800" b="1" dirty="0">
                <a:solidFill>
                  <a:prstClr val="black"/>
                </a:solidFill>
                <a:latin typeface="微軟正黑體" panose="020B0604030504040204" pitchFamily="34" charset="-120"/>
                <a:ea typeface="微軟正黑體" panose="020B0604030504040204" pitchFamily="34" charset="-120"/>
              </a:rPr>
              <a:t>Q4</a:t>
            </a:r>
            <a:r>
              <a:rPr lang="zh-TW"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C6-1</a:t>
            </a:r>
            <a:r>
              <a:rPr lang="zh-TW" altLang="zh-TW" sz="2800" b="1" dirty="0">
                <a:solidFill>
                  <a:prstClr val="black"/>
                </a:solidFill>
                <a:latin typeface="微軟正黑體" panose="020B0604030504040204" pitchFamily="34" charset="-120"/>
                <a:ea typeface="微軟正黑體" panose="020B0604030504040204" pitchFamily="34" charset="-120"/>
              </a:rPr>
              <a:t>其他類課程之新課綱版的設計理念、總綱核心素養、課程目標要如何撰寫</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1707" y="1831034"/>
            <a:ext cx="11532358" cy="4516621"/>
          </a:xfrm>
          <a:prstGeom prst="rect">
            <a:avLst/>
          </a:prstGeom>
        </p:spPr>
        <p:txBody>
          <a:bodyPr wrap="square">
            <a:spAutoFit/>
          </a:bodyPr>
          <a:lstStyle/>
          <a:p>
            <a:pPr>
              <a:lnSpc>
                <a:spcPts val="2500"/>
              </a:lnSpc>
            </a:pPr>
            <a:r>
              <a:rPr lang="en-US" altLang="zh-TW" sz="2800" b="1" dirty="0">
                <a:solidFill>
                  <a:prstClr val="black"/>
                </a:solidFill>
                <a:latin typeface="微軟正黑體" panose="020B0604030504040204" pitchFamily="34" charset="-120"/>
                <a:ea typeface="微軟正黑體" panose="020B0604030504040204" pitchFamily="34" charset="-120"/>
              </a:rPr>
              <a:t>A4</a:t>
            </a:r>
            <a:r>
              <a:rPr lang="zh-TW" altLang="zh-TW" sz="2800" b="1" dirty="0">
                <a:solidFill>
                  <a:prstClr val="black"/>
                </a:solidFill>
                <a:latin typeface="微軟正黑體" panose="020B0604030504040204" pitchFamily="34" charset="-120"/>
                <a:ea typeface="微軟正黑體" panose="020B0604030504040204" pitchFamily="34" charset="-120"/>
              </a:rPr>
              <a:t>：</a:t>
            </a:r>
            <a:r>
              <a:rPr lang="zh-TW" altLang="zh-TW" sz="2400" dirty="0">
                <a:solidFill>
                  <a:prstClr val="black"/>
                </a:solidFill>
                <a:latin typeface="微軟正黑體" panose="020B0604030504040204" pitchFamily="34" charset="-120"/>
                <a:ea typeface="微軟正黑體" panose="020B0604030504040204" pitchFamily="34" charset="-120"/>
              </a:rPr>
              <a:t>撰寫內容</a:t>
            </a:r>
            <a:r>
              <a:rPr lang="zh-TW" altLang="en-US" sz="2400" dirty="0">
                <a:solidFill>
                  <a:prstClr val="black"/>
                </a:solidFill>
                <a:latin typeface="微軟正黑體" panose="020B0604030504040204" pitchFamily="34" charset="-120"/>
                <a:ea typeface="微軟正黑體" panose="020B0604030504040204" pitchFamily="34" charset="-120"/>
              </a:rPr>
              <a:t>舉例</a:t>
            </a:r>
            <a:r>
              <a:rPr lang="zh-TW" altLang="zh-TW" sz="2400" dirty="0">
                <a:solidFill>
                  <a:prstClr val="black"/>
                </a:solidFill>
                <a:latin typeface="微軟正黑體" panose="020B0604030504040204" pitchFamily="34" charset="-120"/>
                <a:ea typeface="微軟正黑體" panose="020B0604030504040204" pitchFamily="34" charset="-120"/>
              </a:rPr>
              <a:t>參考如下</a:t>
            </a:r>
          </a:p>
          <a:p>
            <a:pPr>
              <a:lnSpc>
                <a:spcPts val="2000"/>
              </a:lnSpc>
            </a:pPr>
            <a:r>
              <a:rPr lang="zh-TW" altLang="zh-TW" b="1" u="sng" dirty="0">
                <a:solidFill>
                  <a:prstClr val="black"/>
                </a:solidFill>
                <a:latin typeface="微軟正黑體" panose="020B0604030504040204" pitchFamily="34" charset="-120"/>
                <a:ea typeface="微軟正黑體" panose="020B0604030504040204" pitchFamily="34" charset="-120"/>
              </a:rPr>
              <a:t>設計理念</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舉例</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zh-TW" dirty="0">
              <a:solidFill>
                <a:prstClr val="black"/>
              </a:solidFill>
              <a:latin typeface="微軟正黑體" panose="020B0604030504040204" pitchFamily="34" charset="-120"/>
              <a:ea typeface="微軟正黑體" panose="020B0604030504040204" pitchFamily="34" charset="-120"/>
            </a:endParaRPr>
          </a:p>
          <a:p>
            <a:pPr>
              <a:lnSpc>
                <a:spcPts val="2000"/>
              </a:lnSpc>
            </a:pPr>
            <a:r>
              <a:rPr lang="zh-TW" altLang="zh-TW" b="1" dirty="0">
                <a:solidFill>
                  <a:prstClr val="black"/>
                </a:solidFill>
                <a:latin typeface="微軟正黑體" panose="020B0604030504040204" pitchFamily="34" charset="-120"/>
                <a:ea typeface="微軟正黑體" panose="020B0604030504040204" pitchFamily="34" charset="-120"/>
              </a:rPr>
              <a:t>交互作用</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zh-TW" b="1" dirty="0">
                <a:solidFill>
                  <a:prstClr val="black"/>
                </a:solidFill>
                <a:latin typeface="微軟正黑體" panose="020B0604030504040204" pitchFamily="34" charset="-120"/>
                <a:ea typeface="微軟正黑體" panose="020B0604030504040204" pitchFamily="34" charset="-120"/>
              </a:rPr>
              <a:t>學校重要活動、各法定與教育議題間透過學習單、分組討論、口頭回答問題、情境模仿、實地踏查</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zh-TW" b="1" dirty="0">
                <a:solidFill>
                  <a:prstClr val="black"/>
                </a:solidFill>
                <a:latin typeface="微軟正黑體" panose="020B0604030504040204" pitchFamily="34" charset="-120"/>
                <a:ea typeface="微軟正黑體" panose="020B0604030504040204" pitchFamily="34" charset="-120"/>
              </a:rPr>
              <a:t>的形式，產生對公民意識與道德規範的影響。</a:t>
            </a:r>
            <a:endParaRPr lang="zh-TW" altLang="zh-TW" dirty="0">
              <a:solidFill>
                <a:prstClr val="black"/>
              </a:solidFill>
              <a:latin typeface="微軟正黑體" panose="020B0604030504040204" pitchFamily="34" charset="-120"/>
              <a:ea typeface="微軟正黑體" panose="020B0604030504040204" pitchFamily="34" charset="-120"/>
            </a:endParaRPr>
          </a:p>
          <a:p>
            <a:pPr>
              <a:lnSpc>
                <a:spcPts val="2000"/>
              </a:lnSpc>
            </a:pPr>
            <a:r>
              <a:rPr lang="zh-TW" altLang="zh-TW" b="1" u="sng" dirty="0">
                <a:solidFill>
                  <a:prstClr val="black"/>
                </a:solidFill>
                <a:latin typeface="微軟正黑體" panose="020B0604030504040204" pitchFamily="34" charset="-120"/>
                <a:ea typeface="微軟正黑體" panose="020B0604030504040204" pitchFamily="34" charset="-120"/>
              </a:rPr>
              <a:t>總綱核心素養</a:t>
            </a:r>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舉例</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zh-TW" u="sng" dirty="0">
              <a:solidFill>
                <a:prstClr val="black"/>
              </a:solidFill>
              <a:latin typeface="微軟正黑體" panose="020B0604030504040204" pitchFamily="34" charset="-120"/>
              <a:ea typeface="微軟正黑體" panose="020B0604030504040204" pitchFamily="34" charset="-120"/>
            </a:endParaRPr>
          </a:p>
          <a:p>
            <a:pPr>
              <a:lnSpc>
                <a:spcPts val="2000"/>
              </a:lnSpc>
            </a:pPr>
            <a:r>
              <a:rPr lang="zh-TW" altLang="zh-TW" dirty="0">
                <a:solidFill>
                  <a:prstClr val="black"/>
                </a:solidFill>
                <a:latin typeface="微軟正黑體" panose="020B0604030504040204" pitchFamily="34" charset="-120"/>
                <a:ea typeface="微軟正黑體" panose="020B0604030504040204" pitchFamily="34" charset="-120"/>
              </a:rPr>
              <a:t>建議以</a:t>
            </a:r>
            <a:r>
              <a:rPr lang="en-US" altLang="zh-TW" dirty="0">
                <a:solidFill>
                  <a:prstClr val="black"/>
                </a:solidFill>
                <a:latin typeface="微軟正黑體" panose="020B0604030504040204" pitchFamily="34" charset="-120"/>
                <a:ea typeface="微軟正黑體" panose="020B0604030504040204" pitchFamily="34" charset="-120"/>
              </a:rPr>
              <a:t>1-3</a:t>
            </a:r>
            <a:r>
              <a:rPr lang="zh-TW" altLang="zh-TW" dirty="0">
                <a:solidFill>
                  <a:prstClr val="black"/>
                </a:solidFill>
                <a:latin typeface="微軟正黑體" panose="020B0604030504040204" pitchFamily="34" charset="-120"/>
                <a:ea typeface="微軟正黑體" panose="020B0604030504040204" pitchFamily="34" charset="-120"/>
              </a:rPr>
              <a:t>則為原則，避免失焦，並有利學習的浸潤與深化並將總綱核心素養編碼及內容完整複製</a:t>
            </a:r>
          </a:p>
          <a:p>
            <a:pPr>
              <a:lnSpc>
                <a:spcPts val="2000"/>
              </a:lnSpc>
            </a:pPr>
            <a:r>
              <a:rPr lang="en-US" altLang="zh-TW" b="1" dirty="0">
                <a:solidFill>
                  <a:prstClr val="black"/>
                </a:solidFill>
                <a:latin typeface="微軟正黑體" panose="020B0604030504040204" pitchFamily="34" charset="-120"/>
                <a:ea typeface="微軟正黑體" panose="020B0604030504040204" pitchFamily="34" charset="-120"/>
              </a:rPr>
              <a:t>E-A2</a:t>
            </a:r>
            <a:r>
              <a:rPr lang="zh-TW" altLang="zh-TW" b="1" dirty="0">
                <a:solidFill>
                  <a:prstClr val="black"/>
                </a:solidFill>
                <a:latin typeface="微軟正黑體" panose="020B0604030504040204" pitchFamily="34" charset="-120"/>
                <a:ea typeface="微軟正黑體" panose="020B0604030504040204" pitchFamily="34" charset="-120"/>
              </a:rPr>
              <a:t>具備探索問題的思考能力，並透過體驗與實踐處理日常生活問題。</a:t>
            </a:r>
          </a:p>
          <a:p>
            <a:pPr>
              <a:lnSpc>
                <a:spcPts val="2000"/>
              </a:lnSpc>
            </a:pPr>
            <a:r>
              <a:rPr lang="en-US" altLang="zh-TW" b="1" dirty="0">
                <a:solidFill>
                  <a:prstClr val="black"/>
                </a:solidFill>
                <a:latin typeface="微軟正黑體" panose="020B0604030504040204" pitchFamily="34" charset="-120"/>
                <a:ea typeface="微軟正黑體" panose="020B0604030504040204" pitchFamily="34" charset="-120"/>
              </a:rPr>
              <a:t>E-B3</a:t>
            </a:r>
            <a:r>
              <a:rPr lang="zh-TW" altLang="zh-TW" b="1" dirty="0">
                <a:solidFill>
                  <a:prstClr val="black"/>
                </a:solidFill>
                <a:latin typeface="微軟正黑體" panose="020B0604030504040204" pitchFamily="34" charset="-120"/>
                <a:ea typeface="微軟正黑體" panose="020B0604030504040204" pitchFamily="34" charset="-120"/>
              </a:rPr>
              <a:t>具備藝術創作與欣賞的基本素養，促進多元感官的發展，培養生活環境中的美感體驗。</a:t>
            </a:r>
          </a:p>
          <a:p>
            <a:pPr>
              <a:lnSpc>
                <a:spcPts val="2000"/>
              </a:lnSpc>
            </a:pPr>
            <a:r>
              <a:rPr lang="en-US" altLang="zh-TW" b="1" dirty="0">
                <a:solidFill>
                  <a:prstClr val="black"/>
                </a:solidFill>
                <a:latin typeface="微軟正黑體" panose="020B0604030504040204" pitchFamily="34" charset="-120"/>
                <a:ea typeface="微軟正黑體" panose="020B0604030504040204" pitchFamily="34" charset="-120"/>
              </a:rPr>
              <a:t>E-C1</a:t>
            </a:r>
            <a:r>
              <a:rPr lang="zh-TW" altLang="zh-TW" b="1" dirty="0">
                <a:solidFill>
                  <a:prstClr val="black"/>
                </a:solidFill>
                <a:latin typeface="微軟正黑體" panose="020B0604030504040204" pitchFamily="34" charset="-120"/>
                <a:ea typeface="微軟正黑體" panose="020B0604030504040204" pitchFamily="34" charset="-120"/>
              </a:rPr>
              <a:t>具備個人生活道德的知識與是非判斷的能力，理解並遵守社會道德規範，培養公民意識，關懷生態環境。</a:t>
            </a:r>
          </a:p>
          <a:p>
            <a:pPr>
              <a:lnSpc>
                <a:spcPts val="2000"/>
              </a:lnSpc>
            </a:pPr>
            <a:r>
              <a:rPr lang="zh-TW" altLang="zh-TW" b="1" u="sng" dirty="0">
                <a:solidFill>
                  <a:prstClr val="black"/>
                </a:solidFill>
                <a:latin typeface="微軟正黑體" panose="020B0604030504040204" pitchFamily="34" charset="-120"/>
                <a:ea typeface="微軟正黑體" panose="020B0604030504040204" pitchFamily="34" charset="-120"/>
              </a:rPr>
              <a:t>課程目標</a:t>
            </a:r>
            <a:endParaRPr lang="zh-TW" altLang="zh-TW" u="sng" dirty="0">
              <a:solidFill>
                <a:prstClr val="black"/>
              </a:solidFill>
              <a:latin typeface="微軟正黑體" panose="020B0604030504040204" pitchFamily="34" charset="-120"/>
              <a:ea typeface="微軟正黑體" panose="020B0604030504040204" pitchFamily="34" charset="-120"/>
            </a:endParaRPr>
          </a:p>
          <a:p>
            <a:pPr>
              <a:lnSpc>
                <a:spcPts val="2000"/>
              </a:lnSpc>
            </a:pPr>
            <a:r>
              <a:rPr lang="zh-TW" altLang="zh-TW" dirty="0">
                <a:solidFill>
                  <a:prstClr val="black"/>
                </a:solidFill>
                <a:latin typeface="微軟正黑體" panose="020B0604030504040204" pitchFamily="34" charset="-120"/>
                <a:ea typeface="微軟正黑體" panose="020B0604030504040204" pitchFamily="34" charset="-120"/>
              </a:rPr>
              <a:t>將選取後的該教育階段「總綱核心素養」與「設計理念」結合，敘寫課程目標。</a:t>
            </a:r>
            <a:r>
              <a:rPr lang="en-US" altLang="zh-TW"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目標基本形式：（副詞＋）動詞＋名詞。運用各核心素養內動作性質的字詞做為參考「動詞」，結合設計理念與主題內容（名詞），以完整句子串連敘寫。</a:t>
            </a:r>
          </a:p>
          <a:p>
            <a:pPr>
              <a:lnSpc>
                <a:spcPts val="2000"/>
              </a:lnSpc>
            </a:pPr>
            <a:r>
              <a:rPr lang="en-US" altLang="zh-TW"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以上三則總綱核心素養</a:t>
            </a:r>
            <a:r>
              <a:rPr lang="zh-TW" altLang="zh-TW" b="1" dirty="0">
                <a:solidFill>
                  <a:prstClr val="black"/>
                </a:solidFill>
                <a:latin typeface="微軟正黑體" panose="020B0604030504040204" pitchFamily="34" charset="-120"/>
                <a:ea typeface="微軟正黑體" panose="020B0604030504040204" pitchFamily="34" charset="-120"/>
              </a:rPr>
              <a:t>舉例</a:t>
            </a:r>
            <a:r>
              <a:rPr lang="zh-TW" altLang="zh-TW" dirty="0">
                <a:solidFill>
                  <a:prstClr val="black"/>
                </a:solidFill>
                <a:latin typeface="微軟正黑體" panose="020B0604030504040204" pitchFamily="34" charset="-120"/>
                <a:ea typeface="微軟正黑體" panose="020B0604030504040204" pitchFamily="34" charset="-120"/>
              </a:rPr>
              <a:t>：</a:t>
            </a:r>
          </a:p>
          <a:p>
            <a:pPr>
              <a:lnSpc>
                <a:spcPts val="2000"/>
              </a:lnSpc>
            </a:pPr>
            <a:r>
              <a:rPr lang="zh-TW" altLang="zh-TW" b="1" dirty="0">
                <a:solidFill>
                  <a:prstClr val="black"/>
                </a:solidFill>
                <a:latin typeface="微軟正黑體" panose="020B0604030504040204" pitchFamily="34" charset="-120"/>
                <a:ea typeface="微軟正黑體" panose="020B0604030504040204" pitchFamily="34" charset="-120"/>
              </a:rPr>
              <a:t>性別平等教育、家庭教育、環境教育等法定重要議題，與戶外教育、班級自治會議，透過體驗、實踐、基本語文素養等形式，培養生活環境中的美感體驗，並探索公民問題，學會處理日常生活遇到的問題，養成道德是非判斷的素養，理解並遵守社會道德規範，進而主動關注公共議題與培養公民意識，關懷生態環境。</a:t>
            </a:r>
            <a:endParaRPr lang="zh-TW" altLang="zh-TW"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80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down)">
                                      <p:cBhvr>
                                        <p:cTn id="34" dur="500"/>
                                        <p:tgtEl>
                                          <p:spTgt spid="5">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wipe(down)">
                                      <p:cBhvr>
                                        <p:cTn id="42" dur="500"/>
                                        <p:tgtEl>
                                          <p:spTgt spid="5">
                                            <p:txEl>
                                              <p:pRg st="5" end="5"/>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wipe(down)">
                                      <p:cBhvr>
                                        <p:cTn id="45" dur="500"/>
                                        <p:tgtEl>
                                          <p:spTgt spid="5">
                                            <p:txEl>
                                              <p:pRg st="6" end="6"/>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wipe(down)">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1000"/>
                                        <p:tgtEl>
                                          <p:spTgt spid="5">
                                            <p:txEl>
                                              <p:pRg st="8" end="8"/>
                                            </p:txEl>
                                          </p:spTgt>
                                        </p:tgtEl>
                                      </p:cBhvr>
                                    </p:animEffect>
                                    <p:anim calcmode="lin" valueType="num">
                                      <p:cBhvr>
                                        <p:cTn id="5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1000"/>
                                        <p:tgtEl>
                                          <p:spTgt spid="5">
                                            <p:txEl>
                                              <p:pRg st="9" end="9"/>
                                            </p:txEl>
                                          </p:spTgt>
                                        </p:tgtEl>
                                      </p:cBhvr>
                                    </p:animEffect>
                                    <p:anim calcmode="lin" valueType="num">
                                      <p:cBhvr>
                                        <p:cTn id="5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barn(inVertical)">
                                      <p:cBhvr>
                                        <p:cTn id="65" dur="500"/>
                                        <p:tgtEl>
                                          <p:spTgt spid="5">
                                            <p:txEl>
                                              <p:pRg st="10" end="10"/>
                                            </p:txEl>
                                          </p:spTgt>
                                        </p:tgtEl>
                                      </p:cBhvr>
                                    </p:animEffect>
                                  </p:childTnLst>
                                </p:cTn>
                              </p:par>
                              <p:par>
                                <p:cTn id="66" presetID="16" presetClass="entr" presetSubtype="21" fill="hold" nodeType="with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barn(inVertical)">
                                      <p:cBhvr>
                                        <p:cTn id="6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192479" y="292682"/>
            <a:ext cx="5968342"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其他類課程</a:t>
            </a:r>
            <a:r>
              <a:rPr lang="zh-TW" altLang="en-US"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說明與建議</a:t>
            </a:r>
            <a:endParaRPr lang="en-US" altLang="zh-TW" sz="320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
        <p:nvSpPr>
          <p:cNvPr id="3" name="矩形 2"/>
          <p:cNvSpPr/>
          <p:nvPr/>
        </p:nvSpPr>
        <p:spPr>
          <a:xfrm>
            <a:off x="442520" y="1234897"/>
            <a:ext cx="11022569" cy="523220"/>
          </a:xfrm>
          <a:prstGeom prst="rect">
            <a:avLst/>
          </a:prstGeom>
        </p:spPr>
        <p:txBody>
          <a:bodyPr wrap="none">
            <a:spAutoFit/>
          </a:bodyPr>
          <a:lstStyle/>
          <a:p>
            <a:r>
              <a:rPr lang="en-US" altLang="zh-TW" sz="2800" b="1" dirty="0">
                <a:solidFill>
                  <a:prstClr val="black"/>
                </a:solidFill>
                <a:latin typeface="微軟正黑體" panose="020B0604030504040204" pitchFamily="34" charset="-120"/>
                <a:ea typeface="微軟正黑體" panose="020B0604030504040204" pitchFamily="34" charset="-120"/>
              </a:rPr>
              <a:t>Q5</a:t>
            </a:r>
            <a:r>
              <a:rPr lang="zh-TW"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C6-1</a:t>
            </a:r>
            <a:r>
              <a:rPr lang="zh-TW" altLang="zh-TW" sz="2800" b="1" dirty="0">
                <a:solidFill>
                  <a:prstClr val="black"/>
                </a:solidFill>
                <a:latin typeface="微軟正黑體" panose="020B0604030504040204" pitchFamily="34" charset="-120"/>
                <a:ea typeface="微軟正黑體" panose="020B0604030504040204" pitchFamily="34" charset="-120"/>
              </a:rPr>
              <a:t>其他類課程之新課綱版的</a:t>
            </a:r>
            <a:r>
              <a:rPr lang="zh-TW" altLang="zh-TW" sz="2800" b="1" u="sng" dirty="0">
                <a:solidFill>
                  <a:prstClr val="black"/>
                </a:solidFill>
                <a:latin typeface="微軟正黑體" panose="020B0604030504040204" pitchFamily="34" charset="-120"/>
                <a:ea typeface="微軟正黑體" panose="020B0604030504040204" pitchFamily="34" charset="-120"/>
              </a:rPr>
              <a:t>學習表現</a:t>
            </a:r>
            <a:r>
              <a:rPr lang="zh-TW" altLang="en-US" sz="2800" b="1" dirty="0">
                <a:solidFill>
                  <a:prstClr val="black"/>
                </a:solidFill>
                <a:latin typeface="微軟正黑體" panose="020B0604030504040204" pitchFamily="34" charset="-120"/>
                <a:ea typeface="微軟正黑體" panose="020B0604030504040204" pitchFamily="34" charset="-120"/>
              </a:rPr>
              <a:t>與</a:t>
            </a:r>
            <a:r>
              <a:rPr lang="zh-TW" altLang="en-US" sz="2800" b="1" u="sng" dirty="0">
                <a:solidFill>
                  <a:prstClr val="black"/>
                </a:solidFill>
                <a:latin typeface="微軟正黑體" panose="020B0604030504040204" pitchFamily="34" charset="-120"/>
                <a:ea typeface="微軟正黑體" panose="020B0604030504040204" pitchFamily="34" charset="-120"/>
              </a:rPr>
              <a:t>學習內容</a:t>
            </a:r>
            <a:r>
              <a:rPr lang="zh-TW" altLang="zh-TW" sz="2800" b="1" dirty="0">
                <a:solidFill>
                  <a:prstClr val="black"/>
                </a:solidFill>
                <a:latin typeface="微軟正黑體" panose="020B0604030504040204" pitchFamily="34" charset="-120"/>
                <a:ea typeface="微軟正黑體" panose="020B0604030504040204" pitchFamily="34" charset="-120"/>
              </a:rPr>
              <a:t>要如何撰寫</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p:cNvSpPr/>
          <p:nvPr/>
        </p:nvSpPr>
        <p:spPr>
          <a:xfrm>
            <a:off x="442520" y="1853274"/>
            <a:ext cx="11374377" cy="4832092"/>
          </a:xfrm>
          <a:prstGeom prst="rect">
            <a:avLst/>
          </a:prstGeom>
        </p:spPr>
        <p:txBody>
          <a:bodyPr wrap="square">
            <a:spAutoFit/>
          </a:bodyPr>
          <a:lstStyle/>
          <a:p>
            <a:r>
              <a:rPr lang="en-US" altLang="zh-TW" sz="2800" b="1" dirty="0">
                <a:solidFill>
                  <a:prstClr val="black"/>
                </a:solidFill>
                <a:latin typeface="微軟正黑體" panose="020B0604030504040204" pitchFamily="34" charset="-120"/>
                <a:ea typeface="微軟正黑體" panose="020B0604030504040204" pitchFamily="34" charset="-120"/>
              </a:rPr>
              <a:t>A5</a:t>
            </a:r>
            <a:r>
              <a:rPr lang="zh-TW" altLang="zh-TW" sz="2800" b="1" dirty="0">
                <a:solidFill>
                  <a:prstClr val="black"/>
                </a:solidFill>
                <a:latin typeface="微軟正黑體" panose="020B0604030504040204" pitchFamily="34" charset="-120"/>
                <a:ea typeface="微軟正黑體" panose="020B0604030504040204" pitchFamily="34" charset="-120"/>
              </a:rPr>
              <a:t>：學習表現</a:t>
            </a:r>
            <a:r>
              <a:rPr lang="zh-TW" altLang="zh-TW" sz="2800" dirty="0">
                <a:solidFill>
                  <a:prstClr val="black"/>
                </a:solidFill>
                <a:latin typeface="微軟正黑體" panose="020B0604030504040204" pitchFamily="34" charset="-120"/>
                <a:ea typeface="微軟正黑體" panose="020B0604030504040204" pitchFamily="34" charset="-120"/>
              </a:rPr>
              <a:t>可從</a:t>
            </a:r>
            <a:r>
              <a:rPr lang="zh-TW" altLang="zh-TW" sz="2800" b="1" u="sng" dirty="0">
                <a:solidFill>
                  <a:prstClr val="black"/>
                </a:solidFill>
                <a:latin typeface="微軟正黑體" panose="020B0604030504040204" pitchFamily="34" charset="-120"/>
                <a:ea typeface="微軟正黑體" panose="020B0604030504040204" pitchFamily="34" charset="-120"/>
              </a:rPr>
              <a:t>該學習階段</a:t>
            </a:r>
            <a:r>
              <a:rPr lang="zh-TW" altLang="zh-TW" sz="2800" dirty="0">
                <a:solidFill>
                  <a:prstClr val="black"/>
                </a:solidFill>
                <a:latin typeface="微軟正黑體" panose="020B0604030504040204" pitchFamily="34" charset="-120"/>
                <a:ea typeface="微軟正黑體" panose="020B0604030504040204" pitchFamily="34" charset="-120"/>
              </a:rPr>
              <a:t>相關領域或議題實質內涵的學習表現擷取。</a:t>
            </a:r>
            <a:endParaRPr lang="en-US" altLang="zh-TW" sz="2800" dirty="0">
              <a:solidFill>
                <a:prstClr val="black"/>
              </a:solidFill>
              <a:latin typeface="微軟正黑體" panose="020B0604030504040204" pitchFamily="34" charset="-120"/>
              <a:ea typeface="微軟正黑體" panose="020B0604030504040204" pitchFamily="34" charset="-120"/>
            </a:endParaRPr>
          </a:p>
          <a:p>
            <a:r>
              <a:rPr lang="zh-TW" altLang="en-US" sz="2800" b="1" dirty="0">
                <a:solidFill>
                  <a:prstClr val="black"/>
                </a:solidFill>
                <a:latin typeface="微軟正黑體" panose="020B0604030504040204" pitchFamily="34" charset="-120"/>
                <a:ea typeface="微軟正黑體" panose="020B0604030504040204" pitchFamily="34" charset="-120"/>
              </a:rPr>
              <a:t>         學習內容</a:t>
            </a:r>
            <a:r>
              <a:rPr lang="zh-TW" altLang="en-US" sz="2800" dirty="0">
                <a:solidFill>
                  <a:prstClr val="black"/>
                </a:solidFill>
                <a:latin typeface="微軟正黑體" panose="020B0604030504040204" pitchFamily="34" charset="-120"/>
                <a:ea typeface="微軟正黑體" panose="020B0604030504040204" pitchFamily="34" charset="-120"/>
              </a:rPr>
              <a:t>可</a:t>
            </a:r>
            <a:r>
              <a:rPr lang="zh-TW" altLang="zh-TW" sz="2800" dirty="0">
                <a:solidFill>
                  <a:prstClr val="black"/>
                </a:solidFill>
                <a:latin typeface="微軟正黑體" panose="020B0604030504040204" pitchFamily="34" charset="-120"/>
                <a:ea typeface="微軟正黑體" panose="020B0604030504040204" pitchFamily="34" charset="-120"/>
              </a:rPr>
              <a:t>從</a:t>
            </a:r>
            <a:r>
              <a:rPr lang="zh-TW" altLang="zh-TW" sz="2800" b="1" u="sng" dirty="0">
                <a:solidFill>
                  <a:prstClr val="black"/>
                </a:solidFill>
                <a:latin typeface="微軟正黑體" panose="020B0604030504040204" pitchFamily="34" charset="-120"/>
                <a:ea typeface="微軟正黑體" panose="020B0604030504040204" pitchFamily="34" charset="-120"/>
              </a:rPr>
              <a:t>該學習階段</a:t>
            </a:r>
            <a:r>
              <a:rPr lang="zh-TW" altLang="zh-TW" sz="2800" dirty="0">
                <a:solidFill>
                  <a:prstClr val="black"/>
                </a:solidFill>
                <a:latin typeface="微軟正黑體" panose="020B0604030504040204" pitchFamily="34" charset="-120"/>
                <a:ea typeface="微軟正黑體" panose="020B0604030504040204" pitchFamily="34" charset="-120"/>
              </a:rPr>
              <a:t>相關領域</a:t>
            </a:r>
            <a:r>
              <a:rPr lang="zh-TW" altLang="en-US" sz="2800" dirty="0">
                <a:solidFill>
                  <a:prstClr val="black"/>
                </a:solidFill>
                <a:latin typeface="微軟正黑體" panose="020B0604030504040204" pitchFamily="34" charset="-120"/>
                <a:ea typeface="微軟正黑體" panose="020B0604030504040204" pitchFamily="34" charset="-120"/>
              </a:rPr>
              <a:t>的學習內容</a:t>
            </a:r>
            <a:r>
              <a:rPr lang="zh-TW" altLang="zh-TW" sz="2800" dirty="0">
                <a:solidFill>
                  <a:prstClr val="black"/>
                </a:solidFill>
                <a:latin typeface="微軟正黑體" panose="020B0604030504040204" pitchFamily="34" charset="-120"/>
                <a:ea typeface="微軟正黑體" panose="020B0604030504040204" pitchFamily="34" charset="-120"/>
              </a:rPr>
              <a:t>擷取</a:t>
            </a:r>
            <a:r>
              <a:rPr lang="zh-TW" altLang="en-US" sz="2800" dirty="0">
                <a:solidFill>
                  <a:prstClr val="black"/>
                </a:solidFill>
                <a:latin typeface="微軟正黑體" panose="020B0604030504040204" pitchFamily="34" charset="-120"/>
                <a:ea typeface="微軟正黑體" panose="020B0604030504040204" pitchFamily="34" charset="-120"/>
              </a:rPr>
              <a:t>或學校自訂</a:t>
            </a:r>
            <a:r>
              <a:rPr lang="zh-TW" altLang="en-US" sz="2800" dirty="0">
                <a:solidFill>
                  <a:prstClr val="black"/>
                </a:solidFill>
                <a:latin typeface="新細明體" panose="02020500000000000000" pitchFamily="18" charset="-120"/>
              </a:rPr>
              <a:t>。</a:t>
            </a:r>
            <a:endParaRPr lang="en-US" altLang="zh-TW" sz="2800" dirty="0">
              <a:solidFill>
                <a:prstClr val="black"/>
              </a:solidFill>
              <a:latin typeface="微軟正黑體" panose="020B0604030504040204" pitchFamily="34" charset="-120"/>
              <a:ea typeface="微軟正黑體" panose="020B0604030504040204" pitchFamily="34" charset="-120"/>
            </a:endParaRPr>
          </a:p>
          <a:p>
            <a:r>
              <a:rPr lang="zh-TW" altLang="zh-TW" sz="2800" dirty="0">
                <a:solidFill>
                  <a:prstClr val="black"/>
                </a:solidFill>
                <a:latin typeface="微軟正黑體" panose="020B0604030504040204" pitchFamily="34" charset="-120"/>
                <a:ea typeface="微軟正黑體" panose="020B0604030504040204" pitchFamily="34" charset="-120"/>
              </a:rPr>
              <a:t>參考如下：</a:t>
            </a:r>
            <a:endParaRPr lang="en-US" altLang="zh-TW" sz="2800" dirty="0">
              <a:solidFill>
                <a:prstClr val="black"/>
              </a:solidFill>
              <a:latin typeface="微軟正黑體" panose="020B0604030504040204" pitchFamily="34" charset="-120"/>
              <a:ea typeface="微軟正黑體" panose="020B0604030504040204" pitchFamily="34" charset="-120"/>
            </a:endParaRPr>
          </a:p>
          <a:p>
            <a:r>
              <a:rPr lang="zh-TW" altLang="zh-TW" sz="2800" b="1" u="sng" dirty="0">
                <a:solidFill>
                  <a:prstClr val="black"/>
                </a:solidFill>
                <a:latin typeface="微軟正黑體" panose="020B0604030504040204" pitchFamily="34" charset="-120"/>
                <a:ea typeface="微軟正黑體" panose="020B0604030504040204" pitchFamily="34" charset="-120"/>
              </a:rPr>
              <a:t>家庭教育</a:t>
            </a:r>
            <a:r>
              <a:rPr lang="en-US" altLang="zh-TW" sz="2800" b="1" u="sng" dirty="0">
                <a:solidFill>
                  <a:prstClr val="black"/>
                </a:solidFill>
                <a:latin typeface="微軟正黑體" panose="020B0604030504040204" pitchFamily="34" charset="-120"/>
                <a:ea typeface="微軟正黑體" panose="020B0604030504040204" pitchFamily="34" charset="-120"/>
              </a:rPr>
              <a:t>(</a:t>
            </a:r>
            <a:r>
              <a:rPr lang="zh-TW" altLang="zh-TW" sz="2800" b="1" u="sng" dirty="0">
                <a:solidFill>
                  <a:prstClr val="black"/>
                </a:solidFill>
                <a:latin typeface="微軟正黑體" panose="020B0604030504040204" pitchFamily="34" charset="-120"/>
                <a:ea typeface="微軟正黑體" panose="020B0604030504040204" pitchFamily="34" charset="-120"/>
              </a:rPr>
              <a:t>或家暴防制</a:t>
            </a:r>
            <a:r>
              <a:rPr lang="en-US" altLang="zh-TW" sz="2800" b="1" u="sng"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可從綜合活動領域綱要與家庭教育議題融入的實質內涵擷取。</a:t>
            </a:r>
          </a:p>
          <a:p>
            <a:r>
              <a:rPr lang="zh-TW" altLang="zh-TW" sz="2800" b="1" u="sng" dirty="0">
                <a:solidFill>
                  <a:prstClr val="black"/>
                </a:solidFill>
                <a:latin typeface="微軟正黑體" panose="020B0604030504040204" pitchFamily="34" charset="-120"/>
                <a:ea typeface="微軟正黑體" panose="020B0604030504040204" pitchFamily="34" charset="-120"/>
              </a:rPr>
              <a:t>性別平等教育</a:t>
            </a:r>
            <a:r>
              <a:rPr lang="en-US" altLang="zh-TW" sz="2800" b="1" u="sng" dirty="0">
                <a:solidFill>
                  <a:prstClr val="black"/>
                </a:solidFill>
                <a:latin typeface="微軟正黑體" panose="020B0604030504040204" pitchFamily="34" charset="-120"/>
                <a:ea typeface="微軟正黑體" panose="020B0604030504040204" pitchFamily="34" charset="-120"/>
              </a:rPr>
              <a:t>(</a:t>
            </a:r>
            <a:r>
              <a:rPr lang="zh-TW" altLang="zh-TW" sz="2800" b="1" u="sng" dirty="0">
                <a:solidFill>
                  <a:prstClr val="black"/>
                </a:solidFill>
                <a:latin typeface="微軟正黑體" panose="020B0604030504040204" pitchFamily="34" charset="-120"/>
                <a:ea typeface="微軟正黑體" panose="020B0604030504040204" pitchFamily="34" charset="-120"/>
              </a:rPr>
              <a:t>性侵害防制</a:t>
            </a:r>
            <a:r>
              <a:rPr lang="en-US" altLang="zh-TW" sz="2800" b="1" u="sng" dirty="0">
                <a:solidFill>
                  <a:prstClr val="black"/>
                </a:solidFill>
                <a:latin typeface="微軟正黑體" panose="020B0604030504040204" pitchFamily="34" charset="-120"/>
                <a:ea typeface="微軟正黑體" panose="020B0604030504040204" pitchFamily="34" charset="-120"/>
              </a:rPr>
              <a:t>)</a:t>
            </a:r>
            <a:r>
              <a:rPr lang="zh-TW" altLang="zh-TW" sz="2800" dirty="0">
                <a:solidFill>
                  <a:prstClr val="black"/>
                </a:solidFill>
                <a:latin typeface="微軟正黑體" panose="020B0604030504040204" pitchFamily="34" charset="-120"/>
                <a:ea typeface="微軟正黑體" panose="020B0604030504040204" pitchFamily="34" charset="-120"/>
              </a:rPr>
              <a:t>可從健康與體育領域綱要與性別平等教育議題融入的實質內涵擷取。</a:t>
            </a:r>
          </a:p>
          <a:p>
            <a:r>
              <a:rPr lang="zh-TW" altLang="zh-TW" sz="2800" b="1" u="sng" dirty="0">
                <a:solidFill>
                  <a:prstClr val="black"/>
                </a:solidFill>
                <a:latin typeface="微軟正黑體" panose="020B0604030504040204" pitchFamily="34" charset="-120"/>
                <a:ea typeface="微軟正黑體" panose="020B0604030504040204" pitchFamily="34" charset="-120"/>
              </a:rPr>
              <a:t>環境教育</a:t>
            </a:r>
            <a:r>
              <a:rPr lang="zh-TW" altLang="zh-TW" sz="2800" dirty="0">
                <a:solidFill>
                  <a:prstClr val="black"/>
                </a:solidFill>
                <a:latin typeface="微軟正黑體" panose="020B0604030504040204" pitchFamily="34" charset="-120"/>
                <a:ea typeface="微軟正黑體" panose="020B0604030504040204" pitchFamily="34" charset="-120"/>
              </a:rPr>
              <a:t>可從綜合活動領域或自然科學或社會綱要與環境教育議題融入的實質內涵擷取。</a:t>
            </a:r>
          </a:p>
          <a:p>
            <a:r>
              <a:rPr lang="zh-TW" altLang="zh-TW" sz="2800" b="1" u="sng" dirty="0">
                <a:solidFill>
                  <a:prstClr val="black"/>
                </a:solidFill>
                <a:latin typeface="微軟正黑體" panose="020B0604030504040204" pitchFamily="34" charset="-120"/>
                <a:ea typeface="微軟正黑體" panose="020B0604030504040204" pitchFamily="34" charset="-120"/>
              </a:rPr>
              <a:t>戶外教育</a:t>
            </a:r>
            <a:r>
              <a:rPr lang="zh-TW" altLang="zh-TW" sz="2800" dirty="0">
                <a:solidFill>
                  <a:prstClr val="black"/>
                </a:solidFill>
                <a:latin typeface="微軟正黑體" panose="020B0604030504040204" pitchFamily="34" charset="-120"/>
                <a:ea typeface="微軟正黑體" panose="020B0604030504040204" pitchFamily="34" charset="-120"/>
              </a:rPr>
              <a:t>可從戶外教育議題融入的實質內涵擷取。</a:t>
            </a:r>
          </a:p>
          <a:p>
            <a:r>
              <a:rPr lang="zh-TW" altLang="zh-TW" sz="2800" b="1" u="sng" dirty="0">
                <a:solidFill>
                  <a:prstClr val="black"/>
                </a:solidFill>
                <a:latin typeface="微軟正黑體" panose="020B0604030504040204" pitchFamily="34" charset="-120"/>
                <a:ea typeface="微軟正黑體" panose="020B0604030504040204" pitchFamily="34" charset="-120"/>
              </a:rPr>
              <a:t>運動會</a:t>
            </a:r>
            <a:r>
              <a:rPr lang="zh-TW" altLang="zh-TW" sz="2800" dirty="0">
                <a:solidFill>
                  <a:prstClr val="black"/>
                </a:solidFill>
                <a:latin typeface="微軟正黑體" panose="020B0604030504040204" pitchFamily="34" charset="-120"/>
                <a:ea typeface="微軟正黑體" panose="020B0604030504040204" pitchFamily="34" charset="-120"/>
              </a:rPr>
              <a:t>可從健康與體育</a:t>
            </a:r>
            <a:r>
              <a:rPr lang="zh-TW" altLang="en-US" sz="2800" dirty="0">
                <a:solidFill>
                  <a:prstClr val="black"/>
                </a:solidFill>
                <a:latin typeface="微軟正黑體" panose="020B0604030504040204" pitchFamily="34" charset="-120"/>
                <a:ea typeface="微軟正黑體" panose="020B0604030504040204" pitchFamily="34" charset="-120"/>
              </a:rPr>
              <a:t>或綜合活動</a:t>
            </a:r>
            <a:r>
              <a:rPr lang="zh-TW" altLang="zh-TW" sz="2800" dirty="0">
                <a:solidFill>
                  <a:prstClr val="black"/>
                </a:solidFill>
                <a:latin typeface="微軟正黑體" panose="020B0604030504040204" pitchFamily="34" charset="-120"/>
                <a:ea typeface="微軟正黑體" panose="020B0604030504040204" pitchFamily="34" charset="-120"/>
              </a:rPr>
              <a:t>領域綱要擷取。</a:t>
            </a:r>
          </a:p>
        </p:txBody>
      </p:sp>
    </p:spTree>
    <p:extLst>
      <p:ext uri="{BB962C8B-B14F-4D97-AF65-F5344CB8AC3E}">
        <p14:creationId xmlns:p14="http://schemas.microsoft.com/office/powerpoint/2010/main" val="24299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5404" y="296418"/>
            <a:ext cx="3877985" cy="584775"/>
          </a:xfrm>
          <a:prstGeom prst="rect">
            <a:avLst/>
          </a:prstGeom>
        </p:spPr>
        <p:txBody>
          <a:bodyPr wrap="none">
            <a:spAutoFit/>
          </a:bodyPr>
          <a:lstStyle/>
          <a:p>
            <a:r>
              <a:rPr lang="zh-TW" altLang="en-US" sz="3200" b="1" dirty="0">
                <a:solidFill>
                  <a:srgbClr val="005188"/>
                </a:solidFill>
                <a:latin typeface="微軟正黑體" panose="020B0604030504040204" pitchFamily="34" charset="-120"/>
                <a:ea typeface="微軟正黑體" panose="020B0604030504040204" pitchFamily="34" charset="-120"/>
              </a:rPr>
              <a:t>其他類課程參考</a:t>
            </a:r>
            <a:r>
              <a:rPr lang="zh-TW" altLang="en-US" sz="32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示例</a:t>
            </a:r>
            <a:endParaRPr lang="en-US" altLang="zh-TW" sz="32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pic>
        <p:nvPicPr>
          <p:cNvPr id="3" name="圖片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64" y="881193"/>
            <a:ext cx="11523710" cy="5733966"/>
          </a:xfrm>
          <a:prstGeom prst="rect">
            <a:avLst/>
          </a:prstGeom>
        </p:spPr>
      </p:pic>
    </p:spTree>
    <p:extLst>
      <p:ext uri="{BB962C8B-B14F-4D97-AF65-F5344CB8AC3E}">
        <p14:creationId xmlns:p14="http://schemas.microsoft.com/office/powerpoint/2010/main" val="174208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5404" y="296418"/>
            <a:ext cx="3877985" cy="584775"/>
          </a:xfrm>
          <a:prstGeom prst="rect">
            <a:avLst/>
          </a:prstGeom>
        </p:spPr>
        <p:txBody>
          <a:bodyPr wrap="none">
            <a:spAutoFit/>
          </a:bodyPr>
          <a:lstStyle/>
          <a:p>
            <a:r>
              <a:rPr lang="zh-TW" altLang="en-US" sz="3200" b="1" dirty="0">
                <a:solidFill>
                  <a:srgbClr val="005188"/>
                </a:solidFill>
                <a:latin typeface="微軟正黑體" panose="020B0604030504040204" pitchFamily="34" charset="-120"/>
                <a:ea typeface="微軟正黑體" panose="020B0604030504040204" pitchFamily="34" charset="-120"/>
              </a:rPr>
              <a:t>其他類課程參考</a:t>
            </a:r>
            <a:r>
              <a:rPr lang="zh-TW" altLang="en-US" sz="32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示例</a:t>
            </a:r>
            <a:endParaRPr lang="en-US" altLang="zh-TW" sz="32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
        <p:nvSpPr>
          <p:cNvPr id="4" name="矩形 3"/>
          <p:cNvSpPr/>
          <p:nvPr/>
        </p:nvSpPr>
        <p:spPr>
          <a:xfrm>
            <a:off x="485311" y="1041133"/>
            <a:ext cx="2646878" cy="461665"/>
          </a:xfrm>
          <a:prstGeom prst="rect">
            <a:avLst/>
          </a:prstGeom>
        </p:spPr>
        <p:txBody>
          <a:bodyPr wrap="none">
            <a:spAutoFit/>
          </a:bodyPr>
          <a:lstStyle/>
          <a:p>
            <a:r>
              <a:rPr lang="zh-TW" altLang="en-US" sz="2400" dirty="0">
                <a:solidFill>
                  <a:prstClr val="black"/>
                </a:solidFill>
                <a:latin typeface="微軟正黑體" panose="020B0604030504040204" pitchFamily="34" charset="-120"/>
                <a:ea typeface="微軟正黑體" panose="020B0604030504040204" pitchFamily="34" charset="-120"/>
              </a:rPr>
              <a:t>以</a:t>
            </a:r>
            <a:r>
              <a:rPr lang="zh-TW" altLang="zh-TW" sz="2400" b="1" u="sng" dirty="0">
                <a:solidFill>
                  <a:prstClr val="black"/>
                </a:solidFill>
                <a:latin typeface="微軟正黑體" panose="020B0604030504040204" pitchFamily="34" charset="-120"/>
                <a:ea typeface="微軟正黑體" panose="020B0604030504040204" pitchFamily="34" charset="-120"/>
              </a:rPr>
              <a:t>戶外教育</a:t>
            </a:r>
            <a:r>
              <a:rPr lang="zh-TW" altLang="en-US" sz="2400" dirty="0">
                <a:solidFill>
                  <a:prstClr val="black"/>
                </a:solidFill>
                <a:latin typeface="微軟正黑體" panose="020B0604030504040204" pitchFamily="34" charset="-120"/>
                <a:ea typeface="微軟正黑體" panose="020B0604030504040204" pitchFamily="34" charset="-120"/>
              </a:rPr>
              <a:t>為例</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zh-TW" sz="2400" dirty="0">
              <a:solidFill>
                <a:prstClr val="black"/>
              </a:solidFill>
              <a:latin typeface="微軟正黑體" panose="020B0604030504040204" pitchFamily="34" charset="-120"/>
              <a:ea typeface="微軟正黑體" panose="020B0604030504040204" pitchFamily="34" charset="-120"/>
            </a:endParaRPr>
          </a:p>
        </p:txBody>
      </p:sp>
      <p:sp>
        <p:nvSpPr>
          <p:cNvPr id="5" name="矩形 4"/>
          <p:cNvSpPr/>
          <p:nvPr/>
        </p:nvSpPr>
        <p:spPr>
          <a:xfrm>
            <a:off x="793087" y="3975242"/>
            <a:ext cx="2031325" cy="461665"/>
          </a:xfrm>
          <a:prstGeom prst="rect">
            <a:avLst/>
          </a:prstGeom>
        </p:spPr>
        <p:txBody>
          <a:bodyPr wrap="none">
            <a:spAutoFit/>
          </a:bodyPr>
          <a:lstStyle/>
          <a:p>
            <a:r>
              <a:rPr lang="zh-TW" altLang="en-US" sz="2400" dirty="0">
                <a:solidFill>
                  <a:prstClr val="black"/>
                </a:solidFill>
                <a:latin typeface="微軟正黑體" panose="020B0604030504040204" pitchFamily="34" charset="-120"/>
                <a:ea typeface="微軟正黑體" panose="020B0604030504040204" pitchFamily="34" charset="-120"/>
              </a:rPr>
              <a:t>以</a:t>
            </a:r>
            <a:r>
              <a:rPr lang="zh-TW" altLang="en-US" sz="2400" b="1" u="sng" dirty="0">
                <a:solidFill>
                  <a:prstClr val="black"/>
                </a:solidFill>
                <a:latin typeface="微軟正黑體" panose="020B0604030504040204" pitchFamily="34" charset="-120"/>
                <a:ea typeface="微軟正黑體" panose="020B0604030504040204" pitchFamily="34" charset="-120"/>
              </a:rPr>
              <a:t>班會</a:t>
            </a:r>
            <a:r>
              <a:rPr lang="zh-TW" altLang="en-US" sz="2400" dirty="0">
                <a:solidFill>
                  <a:prstClr val="black"/>
                </a:solidFill>
                <a:latin typeface="微軟正黑體" panose="020B0604030504040204" pitchFamily="34" charset="-120"/>
                <a:ea typeface="微軟正黑體" panose="020B0604030504040204" pitchFamily="34" charset="-120"/>
              </a:rPr>
              <a:t>為例</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zh-TW" sz="2400" dirty="0">
              <a:solidFill>
                <a:prstClr val="black"/>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064" y="881193"/>
            <a:ext cx="8964276" cy="2934109"/>
          </a:xfrm>
          <a:prstGeom prst="rect">
            <a:avLst/>
          </a:prstGeom>
        </p:spPr>
      </p:pic>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064" y="3975242"/>
            <a:ext cx="8902355" cy="2882758"/>
          </a:xfrm>
          <a:prstGeom prst="rect">
            <a:avLst/>
          </a:prstGeom>
        </p:spPr>
      </p:pic>
    </p:spTree>
    <p:extLst>
      <p:ext uri="{BB962C8B-B14F-4D97-AF65-F5344CB8AC3E}">
        <p14:creationId xmlns:p14="http://schemas.microsoft.com/office/powerpoint/2010/main" val="70921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5404" y="296418"/>
            <a:ext cx="3877985" cy="584775"/>
          </a:xfrm>
          <a:prstGeom prst="rect">
            <a:avLst/>
          </a:prstGeom>
        </p:spPr>
        <p:txBody>
          <a:bodyPr wrap="none">
            <a:spAutoFit/>
          </a:bodyPr>
          <a:lstStyle/>
          <a:p>
            <a:r>
              <a:rPr lang="zh-TW" altLang="en-US" sz="3200" b="1" dirty="0">
                <a:solidFill>
                  <a:srgbClr val="005188"/>
                </a:solidFill>
                <a:latin typeface="微軟正黑體" panose="020B0604030504040204" pitchFamily="34" charset="-120"/>
                <a:ea typeface="微軟正黑體" panose="020B0604030504040204" pitchFamily="34" charset="-120"/>
              </a:rPr>
              <a:t>其他類課程參考</a:t>
            </a:r>
            <a:r>
              <a:rPr lang="zh-TW" altLang="en-US" sz="32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示例</a:t>
            </a:r>
            <a:endParaRPr lang="en-US" altLang="zh-TW" sz="32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
        <p:nvSpPr>
          <p:cNvPr id="3" name="矩形 2"/>
          <p:cNvSpPr/>
          <p:nvPr/>
        </p:nvSpPr>
        <p:spPr>
          <a:xfrm>
            <a:off x="331423" y="1041133"/>
            <a:ext cx="2339102" cy="461665"/>
          </a:xfrm>
          <a:prstGeom prst="rect">
            <a:avLst/>
          </a:prstGeom>
        </p:spPr>
        <p:txBody>
          <a:bodyPr wrap="none">
            <a:spAutoFit/>
          </a:bodyPr>
          <a:lstStyle/>
          <a:p>
            <a:r>
              <a:rPr lang="zh-TW" altLang="en-US" sz="2400" dirty="0">
                <a:solidFill>
                  <a:prstClr val="black"/>
                </a:solidFill>
                <a:latin typeface="微軟正黑體" panose="020B0604030504040204" pitchFamily="34" charset="-120"/>
                <a:ea typeface="微軟正黑體" panose="020B0604030504040204" pitchFamily="34" charset="-120"/>
              </a:rPr>
              <a:t>以</a:t>
            </a:r>
            <a:r>
              <a:rPr lang="zh-TW" altLang="en-US" sz="2400" b="1" u="sng" dirty="0">
                <a:solidFill>
                  <a:prstClr val="black"/>
                </a:solidFill>
                <a:latin typeface="微軟正黑體" panose="020B0604030504040204" pitchFamily="34" charset="-120"/>
                <a:ea typeface="微軟正黑體" panose="020B0604030504040204" pitchFamily="34" charset="-120"/>
              </a:rPr>
              <a:t>運動會</a:t>
            </a:r>
            <a:r>
              <a:rPr lang="zh-TW" altLang="en-US" sz="2400" dirty="0">
                <a:solidFill>
                  <a:prstClr val="black"/>
                </a:solidFill>
                <a:latin typeface="微軟正黑體" panose="020B0604030504040204" pitchFamily="34" charset="-120"/>
                <a:ea typeface="微軟正黑體" panose="020B0604030504040204" pitchFamily="34" charset="-120"/>
              </a:rPr>
              <a:t>為例</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zh-TW" sz="2400" dirty="0">
              <a:solidFill>
                <a:prstClr val="black"/>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413" y="1041133"/>
            <a:ext cx="9092449" cy="1981036"/>
          </a:xfrm>
          <a:prstGeom prst="rect">
            <a:avLst/>
          </a:prstGeom>
        </p:spPr>
      </p:pic>
      <p:sp>
        <p:nvSpPr>
          <p:cNvPr id="5" name="矩形 4"/>
          <p:cNvSpPr/>
          <p:nvPr/>
        </p:nvSpPr>
        <p:spPr>
          <a:xfrm>
            <a:off x="331423" y="3022169"/>
            <a:ext cx="2646878" cy="461665"/>
          </a:xfrm>
          <a:prstGeom prst="rect">
            <a:avLst/>
          </a:prstGeom>
        </p:spPr>
        <p:txBody>
          <a:bodyPr wrap="none">
            <a:spAutoFit/>
          </a:bodyPr>
          <a:lstStyle/>
          <a:p>
            <a:r>
              <a:rPr lang="zh-TW" altLang="en-US" sz="2400" dirty="0">
                <a:solidFill>
                  <a:prstClr val="black"/>
                </a:solidFill>
                <a:latin typeface="微軟正黑體" panose="020B0604030504040204" pitchFamily="34" charset="-120"/>
                <a:ea typeface="微軟正黑體" panose="020B0604030504040204" pitchFamily="34" charset="-120"/>
              </a:rPr>
              <a:t>以</a:t>
            </a:r>
            <a:r>
              <a:rPr lang="zh-TW" altLang="en-US" sz="2400" b="1" u="sng" dirty="0">
                <a:solidFill>
                  <a:prstClr val="black"/>
                </a:solidFill>
                <a:latin typeface="微軟正黑體" panose="020B0604030504040204" pitchFamily="34" charset="-120"/>
                <a:ea typeface="微軟正黑體" panose="020B0604030504040204" pitchFamily="34" charset="-120"/>
              </a:rPr>
              <a:t>家庭教育</a:t>
            </a:r>
            <a:r>
              <a:rPr lang="zh-TW" altLang="en-US" sz="2400" dirty="0">
                <a:solidFill>
                  <a:prstClr val="black"/>
                </a:solidFill>
                <a:latin typeface="微軟正黑體" panose="020B0604030504040204" pitchFamily="34" charset="-120"/>
                <a:ea typeface="微軟正黑體" panose="020B0604030504040204" pitchFamily="34" charset="-120"/>
              </a:rPr>
              <a:t>為例</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zh-TW" sz="2400" dirty="0">
              <a:solidFill>
                <a:prstClr val="black"/>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412" y="3253001"/>
            <a:ext cx="9135275" cy="3194294"/>
          </a:xfrm>
          <a:prstGeom prst="rect">
            <a:avLst/>
          </a:prstGeom>
        </p:spPr>
      </p:pic>
    </p:spTree>
    <p:extLst>
      <p:ext uri="{BB962C8B-B14F-4D97-AF65-F5344CB8AC3E}">
        <p14:creationId xmlns:p14="http://schemas.microsoft.com/office/powerpoint/2010/main" val="25082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chenying0907 1"/>
          <p:cNvGrpSpPr/>
          <p:nvPr/>
        </p:nvGrpSpPr>
        <p:grpSpPr>
          <a:xfrm>
            <a:off x="0" y="1713701"/>
            <a:ext cx="12192000" cy="3519054"/>
            <a:chOff x="0" y="1713701"/>
            <a:chExt cx="12192000" cy="3519054"/>
          </a:xfrm>
        </p:grpSpPr>
        <p:sp>
          <p:nvSpPr>
            <p:cNvPr id="8" name="矩形 7"/>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0" y="1713701"/>
              <a:ext cx="12192000" cy="3519054"/>
            </a:xfrm>
            <a:prstGeom prst="rect">
              <a:avLst/>
            </a:prstGeom>
            <a:blipFill dpi="0" rotWithShape="1">
              <a:blip r:embed="rId2"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42" y="516401"/>
            <a:ext cx="3069952" cy="3029558"/>
          </a:xfrm>
          <a:prstGeom prst="rect">
            <a:avLst/>
          </a:prstGeom>
        </p:spPr>
      </p:pic>
      <p:sp>
        <p:nvSpPr>
          <p:cNvPr id="11" name="TextBox 37"/>
          <p:cNvSpPr txBox="1"/>
          <p:nvPr/>
        </p:nvSpPr>
        <p:spPr>
          <a:xfrm>
            <a:off x="4176214" y="3666082"/>
            <a:ext cx="5663821" cy="1446550"/>
          </a:xfrm>
          <a:prstGeom prst="rect">
            <a:avLst/>
          </a:prstGeom>
          <a:noFill/>
        </p:spPr>
        <p:txBody>
          <a:bodyPr wrap="square" lIns="0" rIns="0" rtlCol="0">
            <a:spAutoFit/>
          </a:bodyPr>
          <a:lstStyle/>
          <a:p>
            <a:r>
              <a:rPr lang="zh-TW"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常見問題</a:t>
            </a:r>
            <a:r>
              <a:rPr lang="en-US" altLang="zh-CN"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Q&amp;A</a:t>
            </a:r>
          </a:p>
          <a:p>
            <a:endParaRPr lang="en-US" altLang="zh-CN"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extLst>
      <p:ext uri="{BB962C8B-B14F-4D97-AF65-F5344CB8AC3E}">
        <p14:creationId xmlns:p14="http://schemas.microsoft.com/office/powerpoint/2010/main" val="411202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25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0" y="1713701"/>
              <a:ext cx="12192000" cy="3519054"/>
            </a:xfrm>
            <a:prstGeom prst="rect">
              <a:avLst/>
            </a:prstGeom>
            <a:blipFill dpi="0" rotWithShape="1">
              <a:blip r:embed="rId2"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3936291" y="3788687"/>
            <a:ext cx="4244453" cy="769441"/>
          </a:xfrm>
          <a:prstGeom prst="rect">
            <a:avLst/>
          </a:prstGeom>
          <a:noFill/>
        </p:spPr>
        <p:txBody>
          <a:bodyPr wrap="square" lIns="0" rIns="0" rtlCol="0">
            <a:spAutoFit/>
          </a:bodyPr>
          <a:lstStyle/>
          <a:p>
            <a:pPr algn="ctr"/>
            <a:r>
              <a:rPr lang="zh-TW"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表件補充說明</a:t>
            </a:r>
            <a:endParaRPr lang="zh-CN" altLang="en-US" sz="4400" b="1" dirty="0">
              <a:solidFill>
                <a:prstClr val="white"/>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endParaRPr>
          </a:p>
        </p:txBody>
      </p:sp>
    </p:spTree>
    <p:extLst>
      <p:ext uri="{BB962C8B-B14F-4D97-AF65-F5344CB8AC3E}">
        <p14:creationId xmlns:p14="http://schemas.microsoft.com/office/powerpoint/2010/main" val="1714819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25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ppt_x"/>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1192479" y="292682"/>
            <a:ext cx="3283988"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smtClean="0">
                <a:solidFill>
                  <a:srgbClr val="005188"/>
                </a:solidFill>
                <a:latin typeface="微軟正黑體" panose="020B0604030504040204" pitchFamily="34" charset="-120"/>
                <a:ea typeface="微軟正黑體" panose="020B0604030504040204" pitchFamily="34" charset="-120"/>
              </a:rPr>
              <a:t>相關問題</a:t>
            </a:r>
            <a:r>
              <a:rPr lang="en-US" altLang="zh-CN" sz="3200" dirty="0" smtClean="0">
                <a:solidFill>
                  <a:srgbClr val="005188"/>
                </a:solidFill>
                <a:latin typeface="微軟正黑體" panose="020B0604030504040204" pitchFamily="34" charset="-120"/>
                <a:ea typeface="微軟正黑體" panose="020B0604030504040204" pitchFamily="34" charset="-120"/>
              </a:rPr>
              <a:t>Q&amp;A</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5" name="矩形 4"/>
          <p:cNvSpPr/>
          <p:nvPr/>
        </p:nvSpPr>
        <p:spPr>
          <a:xfrm>
            <a:off x="581891" y="1233538"/>
            <a:ext cx="11000509" cy="990015"/>
          </a:xfrm>
          <a:prstGeom prst="rect">
            <a:avLst/>
          </a:prstGeom>
        </p:spPr>
        <p:txBody>
          <a:bodyPr wrap="square">
            <a:spAutoFit/>
          </a:bodyPr>
          <a:lstStyle/>
          <a:p>
            <a:pPr>
              <a:lnSpc>
                <a:spcPts val="3500"/>
              </a:lnSpc>
            </a:pPr>
            <a:r>
              <a:rPr lang="en-US" altLang="zh-TW" sz="2400" b="1" dirty="0">
                <a:solidFill>
                  <a:prstClr val="black"/>
                </a:solidFill>
                <a:latin typeface="微軟正黑體" panose="020B0604030504040204" pitchFamily="34" charset="-120"/>
                <a:ea typeface="微軟正黑體" panose="020B0604030504040204" pitchFamily="34" charset="-120"/>
              </a:rPr>
              <a:t>Q1</a:t>
            </a:r>
            <a:r>
              <a:rPr lang="zh-TW"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en-US" sz="2400" b="1" dirty="0" smtClean="0">
                <a:solidFill>
                  <a:prstClr val="black"/>
                </a:solidFill>
                <a:latin typeface="微軟正黑體" panose="020B0604030504040204" pitchFamily="34" charset="-120"/>
                <a:ea typeface="微軟正黑體" panose="020B0604030504040204" pitchFamily="34" charset="-120"/>
              </a:rPr>
              <a:t>五</a:t>
            </a:r>
            <a:r>
              <a:rPr lang="zh-TW" altLang="zh-TW" sz="2400" b="1" dirty="0" smtClean="0">
                <a:solidFill>
                  <a:prstClr val="black"/>
                </a:solidFill>
                <a:latin typeface="微軟正黑體" panose="020B0604030504040204" pitchFamily="34" charset="-120"/>
                <a:ea typeface="微軟正黑體" panose="020B0604030504040204" pitchFamily="34" charset="-120"/>
              </a:rPr>
              <a:t>到</a:t>
            </a:r>
            <a:r>
              <a:rPr lang="zh-TW" altLang="zh-TW" sz="2400" b="1" dirty="0">
                <a:solidFill>
                  <a:prstClr val="black"/>
                </a:solidFill>
                <a:latin typeface="微軟正黑體" panose="020B0604030504040204" pitchFamily="34" charset="-120"/>
                <a:ea typeface="微軟正黑體" panose="020B0604030504040204" pitchFamily="34" charset="-120"/>
              </a:rPr>
              <a:t>六</a:t>
            </a:r>
            <a:r>
              <a:rPr lang="zh-TW" altLang="zh-TW" sz="2400" b="1" dirty="0" smtClean="0">
                <a:solidFill>
                  <a:prstClr val="black"/>
                </a:solidFill>
                <a:latin typeface="微軟正黑體" panose="020B0604030504040204" pitchFamily="34" charset="-120"/>
                <a:ea typeface="微軟正黑體" panose="020B0604030504040204" pitchFamily="34" charset="-120"/>
              </a:rPr>
              <a:t>年級</a:t>
            </a:r>
            <a:r>
              <a:rPr lang="zh-TW" altLang="en-US" sz="2400" b="1" dirty="0" smtClean="0">
                <a:solidFill>
                  <a:prstClr val="black"/>
                </a:solidFill>
                <a:latin typeface="微軟正黑體" panose="020B0604030504040204" pitchFamily="34" charset="-120"/>
                <a:ea typeface="微軟正黑體" panose="020B0604030504040204" pitchFamily="34" charset="-120"/>
              </a:rPr>
              <a:t>及九年級</a:t>
            </a:r>
            <a:r>
              <a:rPr lang="en-US" altLang="zh-TW" sz="2400" b="1" dirty="0" smtClean="0">
                <a:solidFill>
                  <a:prstClr val="black"/>
                </a:solidFill>
                <a:latin typeface="微軟正黑體" panose="020B0604030504040204" pitchFamily="34" charset="-120"/>
                <a:ea typeface="微軟正黑體" panose="020B0604030504040204" pitchFamily="34" charset="-120"/>
              </a:rPr>
              <a:t>C6-1</a:t>
            </a:r>
            <a:r>
              <a:rPr lang="zh-TW" altLang="zh-TW" sz="2400" b="1" dirty="0">
                <a:solidFill>
                  <a:prstClr val="black"/>
                </a:solidFill>
                <a:latin typeface="微軟正黑體" panose="020B0604030504040204" pitchFamily="34" charset="-120"/>
                <a:ea typeface="微軟正黑體" panose="020B0604030504040204" pitchFamily="34" charset="-120"/>
              </a:rPr>
              <a:t>課程是否可以用九年一貫版本的表件或方式實施</a:t>
            </a:r>
            <a:r>
              <a:rPr lang="en-US" altLang="zh-TW" sz="2400" b="1" dirty="0">
                <a:solidFill>
                  <a:prstClr val="black"/>
                </a:solidFill>
                <a:latin typeface="微軟正黑體" panose="020B0604030504040204" pitchFamily="34" charset="-120"/>
                <a:ea typeface="微軟正黑體" panose="020B0604030504040204" pitchFamily="34" charset="-120"/>
              </a:rPr>
              <a:t>?</a:t>
            </a:r>
            <a:endParaRPr lang="zh-TW" altLang="zh-TW" sz="2400" b="1" dirty="0">
              <a:solidFill>
                <a:prstClr val="black"/>
              </a:solidFill>
              <a:latin typeface="微軟正黑體" panose="020B0604030504040204" pitchFamily="34" charset="-120"/>
              <a:ea typeface="微軟正黑體" panose="020B0604030504040204" pitchFamily="34" charset="-120"/>
            </a:endParaRPr>
          </a:p>
          <a:p>
            <a:pPr>
              <a:lnSpc>
                <a:spcPts val="3500"/>
              </a:lnSpc>
            </a:pPr>
            <a:r>
              <a:rPr lang="en-US" altLang="zh-TW" sz="2400" b="1" dirty="0">
                <a:solidFill>
                  <a:prstClr val="black"/>
                </a:solidFill>
                <a:latin typeface="微軟正黑體" panose="020B0604030504040204" pitchFamily="34" charset="-120"/>
                <a:ea typeface="微軟正黑體" panose="020B0604030504040204" pitchFamily="34" charset="-120"/>
              </a:rPr>
              <a:t>A1</a:t>
            </a:r>
            <a:r>
              <a:rPr lang="zh-TW"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dirty="0" smtClean="0">
                <a:solidFill>
                  <a:prstClr val="black"/>
                </a:solidFill>
                <a:latin typeface="微軟正黑體" panose="020B0604030504040204" pitchFamily="34" charset="-120"/>
                <a:ea typeface="微軟正黑體" panose="020B0604030504040204" pitchFamily="34" charset="-120"/>
              </a:rPr>
              <a:t>可以</a:t>
            </a:r>
            <a:r>
              <a:rPr lang="zh-TW" altLang="zh-TW" sz="2400" dirty="0">
                <a:solidFill>
                  <a:prstClr val="black"/>
                </a:solidFill>
                <a:latin typeface="微軟正黑體" panose="020B0604030504040204" pitchFamily="34" charset="-120"/>
                <a:ea typeface="微軟正黑體" panose="020B0604030504040204" pitchFamily="34" charset="-120"/>
              </a:rPr>
              <a:t>的。</a:t>
            </a:r>
          </a:p>
        </p:txBody>
      </p:sp>
      <p:sp>
        <p:nvSpPr>
          <p:cNvPr id="6" name="矩形 5"/>
          <p:cNvSpPr/>
          <p:nvPr/>
        </p:nvSpPr>
        <p:spPr>
          <a:xfrm>
            <a:off x="581891" y="2697677"/>
            <a:ext cx="11115304" cy="3041858"/>
          </a:xfrm>
          <a:prstGeom prst="rect">
            <a:avLst/>
          </a:prstGeom>
        </p:spPr>
        <p:txBody>
          <a:bodyPr wrap="square">
            <a:spAutoFit/>
          </a:bodyPr>
          <a:lstStyle/>
          <a:p>
            <a:pPr>
              <a:lnSpc>
                <a:spcPts val="3500"/>
              </a:lnSpc>
            </a:pPr>
            <a:r>
              <a:rPr lang="en-US" altLang="zh-TW" sz="2400" b="1" dirty="0">
                <a:solidFill>
                  <a:prstClr val="black"/>
                </a:solidFill>
                <a:latin typeface="微軟正黑體" panose="020B0604030504040204" pitchFamily="34" charset="-120"/>
                <a:ea typeface="微軟正黑體" panose="020B0604030504040204" pitchFamily="34" charset="-120"/>
              </a:rPr>
              <a:t>Q2</a:t>
            </a:r>
            <a:r>
              <a:rPr lang="zh-TW"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en-US" sz="2400" b="1" dirty="0" smtClean="0">
                <a:solidFill>
                  <a:prstClr val="black"/>
                </a:solidFill>
                <a:latin typeface="微軟正黑體" panose="020B0604030504040204" pitchFamily="34" charset="-120"/>
                <a:ea typeface="微軟正黑體" panose="020B0604030504040204" pitchFamily="34" charset="-120"/>
              </a:rPr>
              <a:t>五</a:t>
            </a:r>
            <a:r>
              <a:rPr lang="zh-TW" altLang="zh-TW" sz="2400" b="1" dirty="0" smtClean="0">
                <a:solidFill>
                  <a:prstClr val="black"/>
                </a:solidFill>
                <a:latin typeface="微軟正黑體" panose="020B0604030504040204" pitchFamily="34" charset="-120"/>
                <a:ea typeface="微軟正黑體" panose="020B0604030504040204" pitchFamily="34" charset="-120"/>
              </a:rPr>
              <a:t>到</a:t>
            </a:r>
            <a:r>
              <a:rPr lang="zh-TW" altLang="zh-TW" sz="2400" b="1" dirty="0">
                <a:solidFill>
                  <a:prstClr val="black"/>
                </a:solidFill>
                <a:latin typeface="微軟正黑體" panose="020B0604030504040204" pitchFamily="34" charset="-120"/>
                <a:ea typeface="微軟正黑體" panose="020B0604030504040204" pitchFamily="34" charset="-120"/>
              </a:rPr>
              <a:t>六</a:t>
            </a:r>
            <a:r>
              <a:rPr lang="zh-TW" altLang="zh-TW" sz="2400" b="1" dirty="0" smtClean="0">
                <a:solidFill>
                  <a:prstClr val="black"/>
                </a:solidFill>
                <a:latin typeface="微軟正黑體" panose="020B0604030504040204" pitchFamily="34" charset="-120"/>
                <a:ea typeface="微軟正黑體" panose="020B0604030504040204" pitchFamily="34" charset="-120"/>
              </a:rPr>
              <a:t>年級</a:t>
            </a:r>
            <a:r>
              <a:rPr lang="zh-TW" altLang="en-US" sz="2400" b="1" dirty="0" smtClean="0">
                <a:solidFill>
                  <a:prstClr val="black"/>
                </a:solidFill>
                <a:latin typeface="微軟正黑體" panose="020B0604030504040204" pitchFamily="34" charset="-120"/>
                <a:ea typeface="微軟正黑體" panose="020B0604030504040204" pitchFamily="34" charset="-120"/>
              </a:rPr>
              <a:t>及九年級</a:t>
            </a:r>
            <a:r>
              <a:rPr lang="en-US" altLang="zh-TW" sz="2400" b="1" dirty="0" smtClean="0">
                <a:solidFill>
                  <a:prstClr val="black"/>
                </a:solidFill>
                <a:latin typeface="微軟正黑體" panose="020B0604030504040204" pitchFamily="34" charset="-120"/>
                <a:ea typeface="微軟正黑體" panose="020B0604030504040204" pitchFamily="34" charset="-120"/>
              </a:rPr>
              <a:t>C6-1</a:t>
            </a:r>
            <a:r>
              <a:rPr lang="zh-TW" altLang="zh-TW" sz="2400" b="1" dirty="0">
                <a:solidFill>
                  <a:prstClr val="black"/>
                </a:solidFill>
                <a:latin typeface="微軟正黑體" panose="020B0604030504040204" pitchFamily="34" charset="-120"/>
                <a:ea typeface="微軟正黑體" panose="020B0604030504040204" pitchFamily="34" charset="-120"/>
              </a:rPr>
              <a:t>的校訂彈性四類課程，是否可以有些用新課綱版</a:t>
            </a: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en-US" sz="2400" b="1" dirty="0">
                <a:solidFill>
                  <a:prstClr val="black"/>
                </a:solidFill>
                <a:latin typeface="微軟正黑體" panose="020B0604030504040204" pitchFamily="34" charset="-120"/>
                <a:ea typeface="微軟正黑體" panose="020B0604030504040204" pitchFamily="34" charset="-120"/>
              </a:rPr>
              <a:t> </a:t>
            </a:r>
            <a:endParaRPr lang="en-US" altLang="zh-TW" sz="2400" b="1" dirty="0">
              <a:solidFill>
                <a:prstClr val="black"/>
              </a:solidFill>
              <a:latin typeface="微軟正黑體" panose="020B0604030504040204" pitchFamily="34" charset="-120"/>
              <a:ea typeface="微軟正黑體" panose="020B0604030504040204" pitchFamily="34" charset="-120"/>
            </a:endParaRPr>
          </a:p>
          <a:p>
            <a:pPr>
              <a:lnSpc>
                <a:spcPts val="3500"/>
              </a:lnSpc>
            </a:pPr>
            <a:r>
              <a:rPr lang="zh-TW" altLang="en-US" sz="2400" b="1" dirty="0">
                <a:solidFill>
                  <a:prstClr val="black"/>
                </a:solidFill>
                <a:latin typeface="微軟正黑體" panose="020B0604030504040204" pitchFamily="34" charset="-120"/>
                <a:ea typeface="微軟正黑體" panose="020B0604030504040204" pitchFamily="34" charset="-120"/>
              </a:rPr>
              <a:t>          </a:t>
            </a:r>
            <a:r>
              <a:rPr lang="zh-TW" altLang="zh-TW" sz="2400" b="1" dirty="0">
                <a:solidFill>
                  <a:prstClr val="black"/>
                </a:solidFill>
                <a:latin typeface="微軟正黑體" panose="020B0604030504040204" pitchFamily="34" charset="-120"/>
                <a:ea typeface="微軟正黑體" panose="020B0604030504040204" pitchFamily="34" charset="-120"/>
              </a:rPr>
              <a:t>有些用九貫版</a:t>
            </a:r>
            <a:r>
              <a:rPr lang="zh-TW" altLang="en-US" sz="2400" b="1" dirty="0">
                <a:solidFill>
                  <a:prstClr val="black"/>
                </a:solidFill>
                <a:latin typeface="微軟正黑體" panose="020B0604030504040204" pitchFamily="34" charset="-120"/>
                <a:ea typeface="微軟正黑體" panose="020B0604030504040204" pitchFamily="34" charset="-120"/>
              </a:rPr>
              <a:t>呢</a:t>
            </a:r>
            <a:r>
              <a:rPr lang="en-US" altLang="zh-TW" sz="2400" b="1" dirty="0">
                <a:solidFill>
                  <a:prstClr val="black"/>
                </a:solidFill>
                <a:latin typeface="微軟正黑體" panose="020B0604030504040204" pitchFamily="34" charset="-120"/>
                <a:ea typeface="微軟正黑體" panose="020B0604030504040204" pitchFamily="34" charset="-120"/>
              </a:rPr>
              <a:t>?</a:t>
            </a:r>
            <a:endParaRPr lang="zh-TW" altLang="zh-TW" sz="2400" b="1" dirty="0">
              <a:solidFill>
                <a:prstClr val="black"/>
              </a:solidFill>
              <a:latin typeface="微軟正黑體" panose="020B0604030504040204" pitchFamily="34" charset="-120"/>
              <a:ea typeface="微軟正黑體" panose="020B0604030504040204" pitchFamily="34" charset="-120"/>
            </a:endParaRPr>
          </a:p>
          <a:p>
            <a:pPr>
              <a:lnSpc>
                <a:spcPts val="4000"/>
              </a:lnSpc>
            </a:pPr>
            <a:r>
              <a:rPr lang="en-US" altLang="zh-TW" sz="2400" b="1" dirty="0">
                <a:solidFill>
                  <a:prstClr val="black"/>
                </a:solidFill>
                <a:latin typeface="微軟正黑體" panose="020B0604030504040204" pitchFamily="34" charset="-120"/>
                <a:ea typeface="微軟正黑體" panose="020B0604030504040204" pitchFamily="34" charset="-120"/>
              </a:rPr>
              <a:t>A2</a:t>
            </a:r>
            <a:r>
              <a:rPr lang="zh-TW" altLang="zh-TW" sz="2400" b="1" dirty="0" smtClean="0">
                <a:solidFill>
                  <a:prstClr val="black"/>
                </a:solidFill>
                <a:latin typeface="微軟正黑體" panose="020B0604030504040204" pitchFamily="34" charset="-120"/>
                <a:ea typeface="微軟正黑體" panose="020B0604030504040204" pitchFamily="34" charset="-120"/>
              </a:rPr>
              <a:t>：</a:t>
            </a:r>
            <a:r>
              <a:rPr lang="zh-TW" altLang="en-US" sz="2400" dirty="0" smtClean="0">
                <a:solidFill>
                  <a:prstClr val="black"/>
                </a:solidFill>
                <a:latin typeface="微軟正黑體" panose="020B0604030504040204" pitchFamily="34" charset="-120"/>
                <a:ea typeface="微軟正黑體" panose="020B0604030504040204" pitchFamily="34" charset="-120"/>
              </a:rPr>
              <a:t>五</a:t>
            </a:r>
            <a:r>
              <a:rPr lang="zh-TW" altLang="zh-TW" sz="2400" dirty="0" smtClean="0">
                <a:solidFill>
                  <a:prstClr val="black"/>
                </a:solidFill>
                <a:latin typeface="微軟正黑體" panose="020B0604030504040204" pitchFamily="34" charset="-120"/>
                <a:ea typeface="微軟正黑體" panose="020B0604030504040204" pitchFamily="34" charset="-120"/>
              </a:rPr>
              <a:t>到</a:t>
            </a:r>
            <a:r>
              <a:rPr lang="zh-TW" altLang="zh-TW" sz="2400" dirty="0">
                <a:solidFill>
                  <a:prstClr val="black"/>
                </a:solidFill>
                <a:latin typeface="微軟正黑體" panose="020B0604030504040204" pitchFamily="34" charset="-120"/>
                <a:ea typeface="微軟正黑體" panose="020B0604030504040204" pitchFamily="34" charset="-120"/>
              </a:rPr>
              <a:t>六年級的校訂課程的部分，學校可依其課程發展的進程去規劃表件的撰</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nSpc>
                <a:spcPts val="4000"/>
              </a:lnSpc>
            </a:pP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zh-TW" sz="2400" dirty="0">
                <a:solidFill>
                  <a:prstClr val="black"/>
                </a:solidFill>
                <a:latin typeface="微軟正黑體" panose="020B0604030504040204" pitchFamily="34" charset="-120"/>
                <a:ea typeface="微軟正黑體" panose="020B0604030504040204" pitchFamily="34" charset="-120"/>
              </a:rPr>
              <a:t>寫，例如部分統整性探究類課程可以用新課綱版，部分統整性探究類課程只</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nSpc>
                <a:spcPts val="4000"/>
              </a:lnSpc>
            </a:pP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zh-TW" sz="2400" dirty="0">
                <a:solidFill>
                  <a:prstClr val="black"/>
                </a:solidFill>
                <a:latin typeface="微軟正黑體" panose="020B0604030504040204" pitchFamily="34" charset="-120"/>
                <a:ea typeface="微軟正黑體" panose="020B0604030504040204" pitchFamily="34" charset="-120"/>
              </a:rPr>
              <a:t>能用九貫版，這樣的狀況是可允許的，也就是學校可以依自己發展課程的速</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nSpc>
                <a:spcPts val="4000"/>
              </a:lnSpc>
            </a:pPr>
            <a:r>
              <a:rPr lang="zh-TW" altLang="en-US" sz="2400" dirty="0">
                <a:solidFill>
                  <a:prstClr val="black"/>
                </a:solidFill>
                <a:latin typeface="微軟正黑體" panose="020B0604030504040204" pitchFamily="34" charset="-120"/>
                <a:ea typeface="微軟正黑體" panose="020B0604030504040204" pitchFamily="34" charset="-120"/>
              </a:rPr>
              <a:t>         </a:t>
            </a:r>
            <a:r>
              <a:rPr lang="zh-TW" altLang="zh-TW" sz="2400" dirty="0">
                <a:solidFill>
                  <a:prstClr val="black"/>
                </a:solidFill>
                <a:latin typeface="微軟正黑體" panose="020B0604030504040204" pitchFamily="34" charset="-120"/>
                <a:ea typeface="微軟正黑體" panose="020B0604030504040204" pitchFamily="34" charset="-120"/>
              </a:rPr>
              <a:t>度去如實呈現。</a:t>
            </a:r>
          </a:p>
        </p:txBody>
      </p:sp>
    </p:spTree>
    <p:extLst>
      <p:ext uri="{BB962C8B-B14F-4D97-AF65-F5344CB8AC3E}">
        <p14:creationId xmlns:p14="http://schemas.microsoft.com/office/powerpoint/2010/main" val="199941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idx="4294967295"/>
            <p:extLst/>
          </p:nvPr>
        </p:nvGraphicFramePr>
        <p:xfrm>
          <a:off x="347134" y="296334"/>
          <a:ext cx="11844006" cy="3831511"/>
        </p:xfrm>
        <a:graphic>
          <a:graphicData uri="http://schemas.openxmlformats.org/drawingml/2006/table">
            <a:tbl>
              <a:tblPr firstRow="1" bandRow="1">
                <a:tableStyleId>{5C22544A-7EE6-4342-B048-85BDC9FD1C3A}</a:tableStyleId>
              </a:tblPr>
              <a:tblGrid>
                <a:gridCol w="1701912">
                  <a:extLst>
                    <a:ext uri="{9D8B030D-6E8A-4147-A177-3AD203B41FA5}">
                      <a16:colId xmlns:a16="http://schemas.microsoft.com/office/drawing/2014/main" xmlns="" val="20000"/>
                    </a:ext>
                  </a:extLst>
                </a:gridCol>
                <a:gridCol w="1726815">
                  <a:extLst>
                    <a:ext uri="{9D8B030D-6E8A-4147-A177-3AD203B41FA5}">
                      <a16:colId xmlns:a16="http://schemas.microsoft.com/office/drawing/2014/main" xmlns="" val="20001"/>
                    </a:ext>
                  </a:extLst>
                </a:gridCol>
                <a:gridCol w="1727051">
                  <a:extLst>
                    <a:ext uri="{9D8B030D-6E8A-4147-A177-3AD203B41FA5}">
                      <a16:colId xmlns:a16="http://schemas.microsoft.com/office/drawing/2014/main" xmlns="" val="20002"/>
                    </a:ext>
                  </a:extLst>
                </a:gridCol>
                <a:gridCol w="1612219">
                  <a:extLst>
                    <a:ext uri="{9D8B030D-6E8A-4147-A177-3AD203B41FA5}">
                      <a16:colId xmlns:a16="http://schemas.microsoft.com/office/drawing/2014/main" xmlns="" val="20003"/>
                    </a:ext>
                  </a:extLst>
                </a:gridCol>
                <a:gridCol w="1692003">
                  <a:extLst>
                    <a:ext uri="{9D8B030D-6E8A-4147-A177-3AD203B41FA5}">
                      <a16:colId xmlns:a16="http://schemas.microsoft.com/office/drawing/2014/main" xmlns="" val="20004"/>
                    </a:ext>
                  </a:extLst>
                </a:gridCol>
                <a:gridCol w="1692003">
                  <a:extLst>
                    <a:ext uri="{9D8B030D-6E8A-4147-A177-3AD203B41FA5}">
                      <a16:colId xmlns:a16="http://schemas.microsoft.com/office/drawing/2014/main" xmlns="" val="20005"/>
                    </a:ext>
                  </a:extLst>
                </a:gridCol>
                <a:gridCol w="1692003">
                  <a:extLst>
                    <a:ext uri="{9D8B030D-6E8A-4147-A177-3AD203B41FA5}">
                      <a16:colId xmlns:a16="http://schemas.microsoft.com/office/drawing/2014/main" xmlns="" val="20006"/>
                    </a:ext>
                  </a:extLst>
                </a:gridCol>
              </a:tblGrid>
              <a:tr h="444844">
                <a:tc>
                  <a:txBody>
                    <a:bodyPr/>
                    <a:lstStyle/>
                    <a:p>
                      <a:pPr marL="180000">
                        <a:lnSpc>
                          <a:spcPts val="2000"/>
                        </a:lnSpc>
                        <a:spcAft>
                          <a:spcPts val="0"/>
                        </a:spcAft>
                      </a:pPr>
                      <a:r>
                        <a:rPr lang="en-US"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一年級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二年級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三年級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四年級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五年級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180000" algn="ctr">
                        <a:lnSpc>
                          <a:spcPts val="1400"/>
                        </a:lnSpc>
                        <a:spcAft>
                          <a:spcPts val="0"/>
                        </a:spcAft>
                      </a:pPr>
                      <a:r>
                        <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六年級</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270000">
                <a:tc>
                  <a:txBody>
                    <a:bodyPr/>
                    <a:lstStyle/>
                    <a:p>
                      <a:pPr algn="ctr">
                        <a:lnSpc>
                          <a:spcPts val="2500"/>
                        </a:lnSpc>
                        <a:spcAft>
                          <a:spcPts val="0"/>
                        </a:spcAft>
                      </a:pP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alt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116667">
                <a:tc>
                  <a:txBody>
                    <a:bodyPr/>
                    <a:lstStyle/>
                    <a:p>
                      <a:pPr algn="ctr">
                        <a:lnSpc>
                          <a:spcPts val="2500"/>
                        </a:lnSpc>
                        <a:spcAft>
                          <a:spcPts val="0"/>
                        </a:spcAft>
                      </a:pP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a:t>
                      </a:r>
                    </a:p>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7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九貫或新課綱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表件：九貫版或</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9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九貫或新課綱</a:t>
                      </a:r>
                      <a:endParaRPr lang="en-US" altLang="zh-TW" sz="19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9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表件：九貫版或</a:t>
                      </a:r>
                      <a:r>
                        <a:rPr lang="zh-TW" altLang="en-US" sz="16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9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11" name="矩形 10"/>
          <p:cNvSpPr/>
          <p:nvPr/>
        </p:nvSpPr>
        <p:spPr>
          <a:xfrm>
            <a:off x="96846" y="4364747"/>
            <a:ext cx="11969577" cy="2246769"/>
          </a:xfrm>
          <a:prstGeom prst="rect">
            <a:avLst/>
          </a:prstGeom>
        </p:spPr>
        <p:txBody>
          <a:bodyPr wrap="square">
            <a:spAutoFit/>
          </a:bodyPr>
          <a:lstStyle/>
          <a:p>
            <a:pPr marL="342891" indent="-342891" defTabSz="609585">
              <a:buFont typeface="+mj-lt"/>
              <a:buAutoNum type="arabicPeriod"/>
            </a:pPr>
            <a:r>
              <a:rPr lang="zh-TW" altLang="zh-TW" sz="2800" b="1" kern="100" dirty="0">
                <a:solidFill>
                  <a:srgbClr val="103154"/>
                </a:solidFill>
                <a:latin typeface="微軟正黑體" panose="020B0604030504040204" pitchFamily="34" charset="-120"/>
                <a:cs typeface="新細明體" panose="02020500000000000000" pitchFamily="18" charset="-120"/>
              </a:rPr>
              <a:t>一</a:t>
            </a:r>
            <a:r>
              <a:rPr lang="zh-TW" altLang="en-US" sz="2800" b="1" kern="100" dirty="0">
                <a:solidFill>
                  <a:srgbClr val="103154"/>
                </a:solidFill>
                <a:latin typeface="微軟正黑體" panose="020B0604030504040204" pitchFamily="34" charset="-120"/>
                <a:cs typeface="新細明體" panose="02020500000000000000" pitchFamily="18" charset="-120"/>
              </a:rPr>
              <a:t>到</a:t>
            </a:r>
            <a:r>
              <a:rPr lang="zh-TW" altLang="zh-TW" sz="2800" b="1" kern="100" dirty="0">
                <a:solidFill>
                  <a:srgbClr val="103154"/>
                </a:solidFill>
                <a:latin typeface="微軟正黑體" panose="020B0604030504040204" pitchFamily="34" charset="-120"/>
                <a:cs typeface="新細明體" panose="02020500000000000000" pitchFamily="18" charset="-120"/>
              </a:rPr>
              <a:t>二年級</a:t>
            </a:r>
            <a:r>
              <a:rPr lang="zh-TW" altLang="zh-TW" sz="2800" kern="100" dirty="0">
                <a:solidFill>
                  <a:srgbClr val="103154"/>
                </a:solidFill>
                <a:latin typeface="微軟正黑體" panose="020B0604030504040204" pitchFamily="34" charset="-120"/>
                <a:cs typeface="新細明體" panose="02020500000000000000" pitchFamily="18" charset="-120"/>
              </a:rPr>
              <a:t>不管校訂或部定務必皆以新課綱規範節數。</a:t>
            </a:r>
            <a:endParaRPr lang="zh-TW" altLang="zh-TW" sz="2800" kern="100" dirty="0">
              <a:solidFill>
                <a:srgbClr val="103154"/>
              </a:solidFill>
              <a:latin typeface="微軟正黑體" panose="020B0604030504040204" pitchFamily="34" charset="-120"/>
              <a:cs typeface="Times New Roman" panose="02020603050405020304" pitchFamily="18" charset="0"/>
            </a:endParaRPr>
          </a:p>
          <a:p>
            <a:pPr marL="342891" indent="-342891" defTabSz="609585">
              <a:buFont typeface="+mj-lt"/>
              <a:buAutoNum type="arabicPeriod"/>
            </a:pPr>
            <a:r>
              <a:rPr lang="zh-TW" altLang="en-US" sz="2800" b="1" kern="100" dirty="0">
                <a:solidFill>
                  <a:srgbClr val="103154"/>
                </a:solidFill>
                <a:latin typeface="微軟正黑體" panose="020B0604030504040204" pitchFamily="34" charset="-120"/>
                <a:cs typeface="新細明體" panose="02020500000000000000" pitchFamily="18" charset="-120"/>
              </a:rPr>
              <a:t>三到四</a:t>
            </a:r>
            <a:r>
              <a:rPr lang="zh-TW" altLang="zh-TW" sz="2800" b="1" kern="100" dirty="0">
                <a:solidFill>
                  <a:srgbClr val="103154"/>
                </a:solidFill>
                <a:latin typeface="微軟正黑體" panose="020B0604030504040204" pitchFamily="34" charset="-120"/>
                <a:cs typeface="新細明體" panose="02020500000000000000" pitchFamily="18" charset="-120"/>
              </a:rPr>
              <a:t>年級</a:t>
            </a:r>
            <a:r>
              <a:rPr lang="zh-TW" altLang="zh-TW" sz="2800" kern="100" dirty="0">
                <a:solidFill>
                  <a:srgbClr val="103154"/>
                </a:solidFill>
                <a:latin typeface="微軟正黑體" panose="020B0604030504040204" pitchFamily="34" charset="-120"/>
                <a:cs typeface="新細明體" panose="02020500000000000000" pitchFamily="18" charset="-120"/>
              </a:rPr>
              <a:t>部定領域須為九年一貫規範領域與節數，</a:t>
            </a:r>
            <a:endParaRPr lang="en-US" altLang="zh-TW" sz="2800" kern="100" dirty="0">
              <a:solidFill>
                <a:srgbClr val="103154"/>
              </a:solidFill>
              <a:latin typeface="微軟正黑體" panose="020B0604030504040204" pitchFamily="34" charset="-120"/>
              <a:cs typeface="新細明體" panose="02020500000000000000" pitchFamily="18" charset="-120"/>
            </a:endParaRPr>
          </a:p>
          <a:p>
            <a:pPr defTabSz="609585"/>
            <a:r>
              <a:rPr lang="zh-TW" altLang="en-US" sz="2800" kern="100" dirty="0">
                <a:solidFill>
                  <a:srgbClr val="103154"/>
                </a:solidFill>
                <a:latin typeface="微軟正黑體" panose="020B0604030504040204" pitchFamily="34" charset="-120"/>
                <a:cs typeface="新細明體" panose="02020500000000000000" pitchFamily="18" charset="-120"/>
              </a:rPr>
              <a:t>                        </a:t>
            </a:r>
            <a:r>
              <a:rPr lang="zh-TW" altLang="zh-TW" sz="2800" kern="100" dirty="0">
                <a:solidFill>
                  <a:srgbClr val="103154"/>
                </a:solidFill>
                <a:latin typeface="微軟正黑體" panose="020B0604030504040204" pitchFamily="34" charset="-120"/>
                <a:cs typeface="新細明體" panose="02020500000000000000" pitchFamily="18" charset="-120"/>
              </a:rPr>
              <a:t>校訂彈性須為</a:t>
            </a:r>
            <a:r>
              <a:rPr lang="zh-TW" altLang="en-US" sz="2800" kern="100" dirty="0">
                <a:solidFill>
                  <a:srgbClr val="103154"/>
                </a:solidFill>
                <a:latin typeface="微軟正黑體" panose="020B0604030504040204" pitchFamily="34" charset="-120"/>
                <a:cs typeface="新細明體" panose="02020500000000000000" pitchFamily="18" charset="-120"/>
              </a:rPr>
              <a:t>九年一貫節數下採用新課綱</a:t>
            </a:r>
            <a:r>
              <a:rPr lang="zh-TW" altLang="zh-TW" sz="2800" kern="100" dirty="0">
                <a:solidFill>
                  <a:srgbClr val="103154"/>
                </a:solidFill>
                <a:latin typeface="微軟正黑體" panose="020B0604030504040204" pitchFamily="34" charset="-120"/>
                <a:cs typeface="新細明體" panose="02020500000000000000" pitchFamily="18" charset="-120"/>
              </a:rPr>
              <a:t>規範。</a:t>
            </a:r>
            <a:endParaRPr lang="zh-TW" altLang="zh-TW" sz="2800" kern="100" dirty="0">
              <a:solidFill>
                <a:srgbClr val="103154"/>
              </a:solidFill>
              <a:latin typeface="微軟正黑體" panose="020B0604030504040204" pitchFamily="34" charset="-120"/>
              <a:cs typeface="Times New Roman" panose="02020603050405020304" pitchFamily="18" charset="0"/>
            </a:endParaRPr>
          </a:p>
          <a:p>
            <a:pPr defTabSz="609585"/>
            <a:r>
              <a:rPr lang="en-US" altLang="zh-TW" sz="2800" kern="100" dirty="0">
                <a:solidFill>
                  <a:srgbClr val="103154"/>
                </a:solidFill>
                <a:latin typeface="微軟正黑體" panose="020B0604030504040204" pitchFamily="34" charset="-120"/>
                <a:cs typeface="Times New Roman" panose="02020603050405020304" pitchFamily="18" charset="0"/>
              </a:rPr>
              <a:t>3.</a:t>
            </a:r>
            <a:r>
              <a:rPr lang="zh-TW" altLang="en-US" sz="2800" b="1" kern="100" dirty="0">
                <a:solidFill>
                  <a:srgbClr val="103154"/>
                </a:solidFill>
                <a:latin typeface="微軟正黑體" panose="020B0604030504040204" pitchFamily="34" charset="-120"/>
                <a:cs typeface="Times New Roman" panose="02020603050405020304" pitchFamily="18" charset="0"/>
              </a:rPr>
              <a:t>五</a:t>
            </a:r>
            <a:r>
              <a:rPr lang="zh-TW" altLang="zh-TW" sz="2800" b="1" kern="100" dirty="0">
                <a:solidFill>
                  <a:srgbClr val="103154"/>
                </a:solidFill>
                <a:latin typeface="微軟正黑體" panose="020B0604030504040204" pitchFamily="34" charset="-120"/>
                <a:cs typeface="Times New Roman" panose="02020603050405020304" pitchFamily="18" charset="0"/>
              </a:rPr>
              <a:t>到六</a:t>
            </a:r>
            <a:r>
              <a:rPr lang="zh-TW" altLang="zh-TW" sz="2800" b="1" kern="100" dirty="0">
                <a:solidFill>
                  <a:srgbClr val="103154"/>
                </a:solidFill>
                <a:latin typeface="微軟正黑體" panose="020B0604030504040204" pitchFamily="34" charset="-120"/>
                <a:cs typeface="新細明體" panose="02020500000000000000" pitchFamily="18" charset="-120"/>
              </a:rPr>
              <a:t>年級</a:t>
            </a:r>
            <a:r>
              <a:rPr lang="zh-TW" altLang="zh-TW" sz="2800" kern="100" dirty="0">
                <a:solidFill>
                  <a:srgbClr val="103154"/>
                </a:solidFill>
                <a:latin typeface="微軟正黑體" panose="020B0604030504040204" pitchFamily="34" charset="-120"/>
                <a:cs typeface="新細明體" panose="02020500000000000000" pitchFamily="18" charset="-120"/>
              </a:rPr>
              <a:t>部定領域須為九年一貫規範領域與節數，</a:t>
            </a:r>
            <a:endParaRPr lang="en-US" altLang="zh-TW" sz="2800" kern="100" dirty="0">
              <a:solidFill>
                <a:srgbClr val="103154"/>
              </a:solidFill>
              <a:latin typeface="微軟正黑體" panose="020B0604030504040204" pitchFamily="34" charset="-120"/>
              <a:cs typeface="新細明體" panose="02020500000000000000" pitchFamily="18" charset="-120"/>
            </a:endParaRPr>
          </a:p>
          <a:p>
            <a:pPr defTabSz="609585"/>
            <a:r>
              <a:rPr lang="en-US" altLang="zh-TW" sz="2800" kern="100" dirty="0">
                <a:solidFill>
                  <a:srgbClr val="103154"/>
                </a:solidFill>
                <a:latin typeface="微軟正黑體" panose="020B0604030504040204" pitchFamily="34" charset="-120"/>
                <a:cs typeface="新細明體" panose="02020500000000000000" pitchFamily="18" charset="-120"/>
              </a:rPr>
              <a:t>                       </a:t>
            </a:r>
            <a:r>
              <a:rPr lang="zh-TW" altLang="zh-TW" sz="2800" kern="100" dirty="0">
                <a:solidFill>
                  <a:srgbClr val="103154"/>
                </a:solidFill>
                <a:latin typeface="微軟正黑體" panose="020B0604030504040204" pitchFamily="34" charset="-120"/>
                <a:cs typeface="新細明體" panose="02020500000000000000" pitchFamily="18" charset="-120"/>
              </a:rPr>
              <a:t>校訂彈性在九年一貫規範節數下為九年一貫或新課綱規範皆可。</a:t>
            </a:r>
            <a:endParaRPr lang="zh-TW" altLang="zh-TW" sz="2800" kern="100" dirty="0">
              <a:solidFill>
                <a:srgbClr val="103154"/>
              </a:solidFill>
              <a:latin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4024" y="4551406"/>
            <a:ext cx="1484768" cy="1544159"/>
          </a:xfrm>
          <a:prstGeom prst="rect">
            <a:avLst/>
          </a:prstGeom>
        </p:spPr>
      </p:pic>
    </p:spTree>
    <p:extLst>
      <p:ext uri="{BB962C8B-B14F-4D97-AF65-F5344CB8AC3E}">
        <p14:creationId xmlns:p14="http://schemas.microsoft.com/office/powerpoint/2010/main" val="363759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391" y="4310168"/>
            <a:ext cx="2694328" cy="1554651"/>
          </a:xfrm>
          <a:prstGeom prst="rect">
            <a:avLst/>
          </a:prstGeom>
        </p:spPr>
      </p:pic>
      <p:graphicFrame>
        <p:nvGraphicFramePr>
          <p:cNvPr id="10" name="內容版面配置區 9"/>
          <p:cNvGraphicFramePr>
            <a:graphicFrameLocks noGrp="1"/>
          </p:cNvGraphicFramePr>
          <p:nvPr>
            <p:ph idx="4294967295"/>
            <p:extLst/>
          </p:nvPr>
        </p:nvGraphicFramePr>
        <p:xfrm>
          <a:off x="222420" y="298822"/>
          <a:ext cx="11733019" cy="3921034"/>
        </p:xfrm>
        <a:graphic>
          <a:graphicData uri="http://schemas.openxmlformats.org/drawingml/2006/table">
            <a:tbl>
              <a:tblPr firstRow="1" bandRow="1">
                <a:tableStyleId>{5C22544A-7EE6-4342-B048-85BDC9FD1C3A}</a:tableStyleId>
              </a:tblPr>
              <a:tblGrid>
                <a:gridCol w="2766439">
                  <a:extLst>
                    <a:ext uri="{9D8B030D-6E8A-4147-A177-3AD203B41FA5}">
                      <a16:colId xmlns:a16="http://schemas.microsoft.com/office/drawing/2014/main" xmlns="" val="20000"/>
                    </a:ext>
                  </a:extLst>
                </a:gridCol>
                <a:gridCol w="2415653">
                  <a:extLst>
                    <a:ext uri="{9D8B030D-6E8A-4147-A177-3AD203B41FA5}">
                      <a16:colId xmlns:a16="http://schemas.microsoft.com/office/drawing/2014/main" xmlns="" val="20001"/>
                    </a:ext>
                  </a:extLst>
                </a:gridCol>
                <a:gridCol w="3248168">
                  <a:extLst>
                    <a:ext uri="{9D8B030D-6E8A-4147-A177-3AD203B41FA5}">
                      <a16:colId xmlns:a16="http://schemas.microsoft.com/office/drawing/2014/main" xmlns="" val="20002"/>
                    </a:ext>
                  </a:extLst>
                </a:gridCol>
                <a:gridCol w="3302759">
                  <a:extLst>
                    <a:ext uri="{9D8B030D-6E8A-4147-A177-3AD203B41FA5}">
                      <a16:colId xmlns:a16="http://schemas.microsoft.com/office/drawing/2014/main" xmlns="" val="20003"/>
                    </a:ext>
                  </a:extLst>
                </a:gridCol>
              </a:tblGrid>
              <a:tr h="498663">
                <a:tc>
                  <a:txBody>
                    <a:bodyPr/>
                    <a:lstStyle/>
                    <a:p>
                      <a:pPr marL="0" algn="ctr">
                        <a:lnSpc>
                          <a:spcPts val="2000"/>
                        </a:lnSpc>
                        <a:spcAft>
                          <a:spcPts val="0"/>
                        </a:spcAft>
                      </a:pPr>
                      <a:r>
                        <a:rPr lang="en-US"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a:lnSpc>
                          <a:spcPts val="1400"/>
                        </a:lnSpc>
                        <a:spcAft>
                          <a:spcPts val="0"/>
                        </a:spcAft>
                      </a:pPr>
                      <a:r>
                        <a:rPr lang="zh-TW" altLang="en-US"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七</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a:lnSpc>
                          <a:spcPts val="1400"/>
                        </a:lnSpc>
                        <a:spcAft>
                          <a:spcPts val="0"/>
                        </a:spcAft>
                      </a:pPr>
                      <a:r>
                        <a:rPr lang="zh-TW" altLang="en-US"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八</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a:lnSpc>
                          <a:spcPts val="1400"/>
                        </a:lnSpc>
                        <a:spcAft>
                          <a:spcPts val="0"/>
                        </a:spcAft>
                      </a:pPr>
                      <a:r>
                        <a:rPr lang="zh-TW" altLang="en-US"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九</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524000">
                <a:tc>
                  <a:txBody>
                    <a:bodyPr/>
                    <a:lstStyle/>
                    <a:p>
                      <a:pPr algn="ctr">
                        <a:lnSpc>
                          <a:spcPts val="4000"/>
                        </a:lnSpc>
                        <a:spcAft>
                          <a:spcPts val="0"/>
                        </a:spcAft>
                      </a:pPr>
                      <a:r>
                        <a:rPr lang="zh-TW"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Aft>
                          <a:spcPts val="0"/>
                        </a:spcAft>
                      </a:pPr>
                      <a:r>
                        <a:rPr lang="en-US"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3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3000"/>
                        </a:lnSpc>
                        <a:spcAft>
                          <a:spcPts val="0"/>
                        </a:spcAft>
                      </a:pPr>
                      <a:r>
                        <a:rPr 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2400" b="1" kern="100" dirty="0" smtClean="0">
                          <a:solidFill>
                            <a:srgbClr val="FF000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3000"/>
                        </a:lnSpc>
                        <a:spcAft>
                          <a:spcPts val="0"/>
                        </a:spcAft>
                      </a:pPr>
                      <a:r>
                        <a:rPr lang="zh-TW" alt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2400" b="1" kern="100" dirty="0" smtClean="0">
                          <a:solidFill>
                            <a:srgbClr val="FF0000"/>
                          </a:solidFill>
                          <a:effectLst/>
                          <a:latin typeface="新細明體" panose="02020500000000000000" pitchFamily="18" charset="-120"/>
                          <a:ea typeface="+mn-ea"/>
                          <a:cs typeface="Times New Roman" panose="02020603050405020304" pitchFamily="18" charset="0"/>
                        </a:rPr>
                        <a:t>：</a:t>
                      </a: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3000"/>
                        </a:lnSpc>
                        <a:spcAft>
                          <a:spcPts val="0"/>
                        </a:spcAft>
                      </a:pPr>
                      <a:r>
                        <a:rPr 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p>
                    <a:p>
                      <a:pPr>
                        <a:lnSpc>
                          <a:spcPts val="3000"/>
                        </a:lnSpc>
                        <a:spcAft>
                          <a:spcPts val="0"/>
                        </a:spcAft>
                      </a:pPr>
                      <a:r>
                        <a:rPr 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24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tabLst/>
                        <a:defRPr/>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898371">
                <a:tc>
                  <a:txBody>
                    <a:bodyPr/>
                    <a:lstStyle/>
                    <a:p>
                      <a:pPr algn="ctr">
                        <a:lnSpc>
                          <a:spcPts val="4000"/>
                        </a:lnSpc>
                        <a:spcAft>
                          <a:spcPts val="0"/>
                        </a:spcAft>
                      </a:pPr>
                      <a:r>
                        <a:rPr lang="zh-TW"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Aft>
                          <a:spcPts val="0"/>
                        </a:spcAft>
                      </a:pPr>
                      <a:r>
                        <a:rPr lang="en-US"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3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32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3000"/>
                        </a:lnSpc>
                        <a:spcAft>
                          <a:spcPts val="0"/>
                        </a:spcAft>
                      </a:pPr>
                      <a:r>
                        <a:rPr 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3000"/>
                        </a:lnSpc>
                        <a:spcAft>
                          <a:spcPts val="0"/>
                        </a:spcAft>
                      </a:pPr>
                      <a:r>
                        <a:rPr lang="zh-TW" alt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2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3000"/>
                        </a:lnSpc>
                        <a:spcAft>
                          <a:spcPts val="0"/>
                        </a:spcAft>
                      </a:pPr>
                      <a:r>
                        <a:rPr 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3000"/>
                        </a:lnSpc>
                        <a:spcAft>
                          <a:spcPts val="0"/>
                        </a:spcAft>
                      </a:pPr>
                      <a:r>
                        <a:rPr 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規範：九貫或新課綱</a:t>
                      </a:r>
                      <a:endParaRPr lang="en-US" altLang="zh-TW" sz="2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3000"/>
                        </a:lnSpc>
                        <a:spcBef>
                          <a:spcPts val="0"/>
                        </a:spcBef>
                        <a:spcAft>
                          <a:spcPts val="0"/>
                        </a:spcAft>
                        <a:buClrTx/>
                        <a:buSzTx/>
                        <a:buFontTx/>
                        <a:buNone/>
                        <a:tabLst/>
                        <a:defRPr/>
                      </a:pPr>
                      <a:r>
                        <a:rPr lang="zh-TW" alt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20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九貫版或新課綱版</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11" name="矩形 10"/>
          <p:cNvSpPr/>
          <p:nvPr/>
        </p:nvSpPr>
        <p:spPr>
          <a:xfrm>
            <a:off x="104142" y="4887414"/>
            <a:ext cx="11969577" cy="1631216"/>
          </a:xfrm>
          <a:prstGeom prst="rect">
            <a:avLst/>
          </a:prstGeom>
        </p:spPr>
        <p:txBody>
          <a:bodyPr wrap="square">
            <a:spAutoFit/>
          </a:bodyPr>
          <a:lstStyle/>
          <a:p>
            <a:pPr marL="342891" indent="-342891" defTabSz="609585">
              <a:lnSpc>
                <a:spcPts val="4000"/>
              </a:lnSpc>
              <a:buFont typeface="+mj-lt"/>
              <a:buAutoNum type="arabicPeriod"/>
            </a:pPr>
            <a:r>
              <a:rPr lang="zh-TW" altLang="en-US" sz="2800" kern="100" dirty="0">
                <a:solidFill>
                  <a:srgbClr val="103154"/>
                </a:solidFill>
                <a:latin typeface="微軟正黑體" panose="020B0604030504040204" pitchFamily="34" charset="-120"/>
                <a:cs typeface="新細明體" panose="02020500000000000000" pitchFamily="18" charset="-120"/>
              </a:rPr>
              <a:t>七到八</a:t>
            </a:r>
            <a:r>
              <a:rPr lang="zh-TW" altLang="zh-TW" sz="2800" kern="100" dirty="0">
                <a:solidFill>
                  <a:srgbClr val="103154"/>
                </a:solidFill>
                <a:latin typeface="微軟正黑體" panose="020B0604030504040204" pitchFamily="34" charset="-120"/>
                <a:cs typeface="新細明體" panose="02020500000000000000" pitchFamily="18" charset="-120"/>
              </a:rPr>
              <a:t>年級不管校訂或部定務必皆以新課綱規範節數。</a:t>
            </a:r>
            <a:endParaRPr lang="zh-TW" altLang="zh-TW" sz="2800" kern="100" dirty="0">
              <a:solidFill>
                <a:srgbClr val="103154"/>
              </a:solidFill>
              <a:latin typeface="微軟正黑體" panose="020B0604030504040204" pitchFamily="34" charset="-120"/>
              <a:cs typeface="Times New Roman" panose="02020603050405020304" pitchFamily="18" charset="0"/>
            </a:endParaRPr>
          </a:p>
          <a:p>
            <a:pPr defTabSz="609585">
              <a:lnSpc>
                <a:spcPts val="4000"/>
              </a:lnSpc>
            </a:pPr>
            <a:r>
              <a:rPr lang="en-US" altLang="zh-TW" sz="2800" kern="100" dirty="0">
                <a:solidFill>
                  <a:srgbClr val="103154"/>
                </a:solidFill>
                <a:latin typeface="微軟正黑體" panose="020B0604030504040204" pitchFamily="34" charset="-120"/>
                <a:cs typeface="Times New Roman" panose="02020603050405020304" pitchFamily="18" charset="0"/>
              </a:rPr>
              <a:t>2.</a:t>
            </a:r>
            <a:r>
              <a:rPr lang="zh-TW" altLang="en-US" sz="2800" kern="100" dirty="0">
                <a:solidFill>
                  <a:srgbClr val="103154"/>
                </a:solidFill>
                <a:latin typeface="微軟正黑體" panose="020B0604030504040204" pitchFamily="34" charset="-120"/>
                <a:cs typeface="Times New Roman" panose="02020603050405020304" pitchFamily="18" charset="0"/>
              </a:rPr>
              <a:t> 九</a:t>
            </a:r>
            <a:r>
              <a:rPr lang="zh-TW" altLang="zh-TW" sz="2800" kern="100" dirty="0">
                <a:solidFill>
                  <a:srgbClr val="103154"/>
                </a:solidFill>
                <a:latin typeface="微軟正黑體" panose="020B0604030504040204" pitchFamily="34" charset="-120"/>
                <a:cs typeface="新細明體" panose="02020500000000000000" pitchFamily="18" charset="-120"/>
              </a:rPr>
              <a:t>年級部定領域須為九年一貫規範領域與節數，</a:t>
            </a:r>
            <a:endParaRPr lang="en-US" altLang="zh-TW" sz="2800" kern="100" dirty="0">
              <a:solidFill>
                <a:srgbClr val="103154"/>
              </a:solidFill>
              <a:latin typeface="微軟正黑體" panose="020B0604030504040204" pitchFamily="34" charset="-120"/>
              <a:cs typeface="新細明體" panose="02020500000000000000" pitchFamily="18" charset="-120"/>
            </a:endParaRPr>
          </a:p>
          <a:p>
            <a:pPr defTabSz="609585">
              <a:lnSpc>
                <a:spcPts val="4000"/>
              </a:lnSpc>
            </a:pPr>
            <a:r>
              <a:rPr lang="en-US" altLang="zh-TW" sz="2800" kern="100" dirty="0">
                <a:solidFill>
                  <a:srgbClr val="103154"/>
                </a:solidFill>
                <a:latin typeface="微軟正黑體" panose="020B0604030504040204" pitchFamily="34" charset="-120"/>
                <a:cs typeface="新細明體" panose="02020500000000000000" pitchFamily="18" charset="-120"/>
              </a:rPr>
              <a:t>                </a:t>
            </a:r>
            <a:r>
              <a:rPr lang="zh-TW" altLang="zh-TW" sz="2800" kern="100" dirty="0">
                <a:solidFill>
                  <a:srgbClr val="103154"/>
                </a:solidFill>
                <a:latin typeface="微軟正黑體" panose="020B0604030504040204" pitchFamily="34" charset="-120"/>
                <a:cs typeface="新細明體" panose="02020500000000000000" pitchFamily="18" charset="-120"/>
              </a:rPr>
              <a:t>校訂彈性在九年一貫規範節數下為九年一貫或新課綱規範皆可。</a:t>
            </a:r>
            <a:endParaRPr lang="zh-TW" altLang="zh-TW" sz="2800" kern="100" dirty="0">
              <a:solidFill>
                <a:srgbClr val="103154"/>
              </a:solidFill>
              <a:latin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095711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01448" y="228462"/>
            <a:ext cx="8802410" cy="584775"/>
          </a:xfrm>
          <a:prstGeom prst="rect">
            <a:avLst/>
          </a:prstGeom>
        </p:spPr>
        <p:txBody>
          <a:bodyPr wrap="none">
            <a:spAutoFit/>
          </a:bodyPr>
          <a:lstStyle/>
          <a:p>
            <a:pPr defTabSz="609585"/>
            <a:r>
              <a:rPr lang="zh-TW" altLang="en-US" sz="3200" b="1" dirty="0">
                <a:solidFill>
                  <a:srgbClr val="005188"/>
                </a:solidFill>
                <a:latin typeface="微軟正黑體" panose="020B0604030504040204" pitchFamily="34" charset="-120"/>
              </a:rPr>
              <a:t>藝術才能班及體育班</a:t>
            </a:r>
            <a:r>
              <a:rPr lang="zh-TW" altLang="en-US" sz="3200" b="1" dirty="0">
                <a:solidFill>
                  <a:srgbClr val="FF0000"/>
                </a:solidFill>
                <a:latin typeface="微軟正黑體" panose="020B0604030504040204" pitchFamily="34" charset="-120"/>
              </a:rPr>
              <a:t>專門課程</a:t>
            </a:r>
            <a:r>
              <a:rPr lang="zh-TW" altLang="en-US" sz="3200" b="1" dirty="0">
                <a:solidFill>
                  <a:srgbClr val="005188"/>
                </a:solidFill>
                <a:latin typeface="微軟正黑體" panose="020B0604030504040204" pitchFamily="34" charset="-120"/>
              </a:rPr>
              <a:t>表件再次相關提醒</a:t>
            </a:r>
            <a:endParaRPr lang="zh-CN" altLang="en-US" sz="3200" b="1" dirty="0">
              <a:solidFill>
                <a:srgbClr val="005188"/>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nvPr>
        </p:nvGraphicFramePr>
        <p:xfrm>
          <a:off x="701448" y="1021203"/>
          <a:ext cx="10901501" cy="2709334"/>
        </p:xfrm>
        <a:graphic>
          <a:graphicData uri="http://schemas.openxmlformats.org/drawingml/2006/table">
            <a:tbl>
              <a:tblPr firstRow="1" bandRow="1">
                <a:tableStyleId>{5940675A-B579-460E-94D1-54222C63F5DA}</a:tableStyleId>
              </a:tblPr>
              <a:tblGrid>
                <a:gridCol w="2060503">
                  <a:extLst>
                    <a:ext uri="{9D8B030D-6E8A-4147-A177-3AD203B41FA5}">
                      <a16:colId xmlns:a16="http://schemas.microsoft.com/office/drawing/2014/main" xmlns="" val="20000"/>
                    </a:ext>
                  </a:extLst>
                </a:gridCol>
                <a:gridCol w="2090653">
                  <a:extLst>
                    <a:ext uri="{9D8B030D-6E8A-4147-A177-3AD203B41FA5}">
                      <a16:colId xmlns:a16="http://schemas.microsoft.com/office/drawing/2014/main" xmlns="" val="20001"/>
                    </a:ext>
                  </a:extLst>
                </a:gridCol>
                <a:gridCol w="2090939">
                  <a:extLst>
                    <a:ext uri="{9D8B030D-6E8A-4147-A177-3AD203B41FA5}">
                      <a16:colId xmlns:a16="http://schemas.microsoft.com/office/drawing/2014/main" xmlns="" val="20002"/>
                    </a:ext>
                  </a:extLst>
                </a:gridCol>
                <a:gridCol w="2509845">
                  <a:extLst>
                    <a:ext uri="{9D8B030D-6E8A-4147-A177-3AD203B41FA5}">
                      <a16:colId xmlns:a16="http://schemas.microsoft.com/office/drawing/2014/main" xmlns="" val="20003"/>
                    </a:ext>
                  </a:extLst>
                </a:gridCol>
                <a:gridCol w="2149561">
                  <a:extLst>
                    <a:ext uri="{9D8B030D-6E8A-4147-A177-3AD203B41FA5}">
                      <a16:colId xmlns:a16="http://schemas.microsoft.com/office/drawing/2014/main" xmlns="" val="20004"/>
                    </a:ext>
                  </a:extLst>
                </a:gridCol>
              </a:tblGrid>
              <a:tr h="338667">
                <a:tc>
                  <a:txBody>
                    <a:bodyPr/>
                    <a:lstStyle/>
                    <a:p>
                      <a:pPr marL="180000" algn="ctr">
                        <a:lnSpc>
                          <a:spcPts val="2000"/>
                        </a:lnSpc>
                        <a:spcAft>
                          <a:spcPts val="0"/>
                        </a:spcAft>
                      </a:pPr>
                      <a:r>
                        <a:rPr lang="zh-TW" altLang="en-US" sz="2100" b="1" kern="100" dirty="0" smtClean="0">
                          <a:solidFill>
                            <a:schemeClr val="bg1"/>
                          </a:solidFill>
                          <a:effectLst/>
                        </a:rPr>
                        <a:t>藝術才能班</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三</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四</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五</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六</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xmlns="" val="10000"/>
                  </a:ext>
                </a:extLst>
              </a:tr>
              <a:tr h="338667">
                <a:tc>
                  <a:txBody>
                    <a:bodyPr/>
                    <a:lstStyle/>
                    <a:p>
                      <a:pPr marL="180000" algn="ctr">
                        <a:lnSpc>
                          <a:spcPts val="2000"/>
                        </a:lnSpc>
                        <a:spcAft>
                          <a:spcPts val="0"/>
                        </a:spcAft>
                      </a:pPr>
                      <a:r>
                        <a:rPr lang="zh-TW" altLang="en-US" sz="2100" b="1" kern="100" dirty="0" smtClean="0">
                          <a:effectLst/>
                        </a:rPr>
                        <a:t>體育班</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r>
                        <a:rPr lang="zh-TW" altLang="en-US" sz="2100" b="1" kern="100" dirty="0" smtClean="0">
                          <a:effectLst/>
                        </a:rPr>
                        <a:t>五</a:t>
                      </a:r>
                      <a:r>
                        <a:rPr lang="zh-TW" sz="2100" b="1" kern="100" dirty="0" smtClean="0">
                          <a:effectLst/>
                        </a:rPr>
                        <a:t>年級</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r>
                        <a:rPr lang="zh-TW" altLang="en-US" sz="2100" b="1" kern="100" dirty="0" smtClean="0">
                          <a:effectLst/>
                        </a:rPr>
                        <a:t>六</a:t>
                      </a:r>
                      <a:r>
                        <a:rPr lang="zh-TW" sz="2100" b="1" kern="100" dirty="0" smtClean="0">
                          <a:effectLst/>
                        </a:rPr>
                        <a:t>年級</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extLst>
                  <a:ext uri="{0D108BD9-81ED-4DB2-BD59-A6C34878D82A}">
                    <a16:rowId xmlns:a16="http://schemas.microsoft.com/office/drawing/2014/main" xmlns="" val="10001"/>
                  </a:ext>
                </a:extLst>
              </a:tr>
              <a:tr h="1016000">
                <a:tc>
                  <a:txBody>
                    <a:bodyPr/>
                    <a:lstStyle/>
                    <a:p>
                      <a:pPr algn="ctr">
                        <a:lnSpc>
                          <a:spcPts val="2500"/>
                        </a:lnSpc>
                        <a:spcAft>
                          <a:spcPts val="0"/>
                        </a:spcAft>
                      </a:pPr>
                      <a:r>
                        <a:rPr lang="zh-TW" sz="2100" b="1" kern="100" dirty="0" smtClean="0">
                          <a:effectLst/>
                        </a:rPr>
                        <a:t>領域學習課程</a:t>
                      </a:r>
                      <a:endParaRPr lang="en-US" altLang="zh-TW" sz="2100" b="1" kern="100" dirty="0" smtClean="0">
                        <a:effectLst/>
                      </a:endParaRPr>
                    </a:p>
                    <a:p>
                      <a:pPr algn="ctr">
                        <a:lnSpc>
                          <a:spcPts val="2500"/>
                        </a:lnSpc>
                        <a:spcAft>
                          <a:spcPts val="0"/>
                        </a:spcAft>
                      </a:pPr>
                      <a:r>
                        <a:rPr lang="en-US" sz="2100" b="1" kern="100" dirty="0" smtClean="0">
                          <a:effectLst/>
                        </a:rPr>
                        <a:t>(</a:t>
                      </a:r>
                      <a:r>
                        <a:rPr lang="zh-TW" sz="2100" b="1" kern="100" dirty="0" smtClean="0">
                          <a:effectLst/>
                        </a:rPr>
                        <a:t>部定</a:t>
                      </a:r>
                      <a:r>
                        <a:rPr lang="en-US" sz="2100" b="1" kern="100" dirty="0" smtClean="0">
                          <a:effectLst/>
                        </a:rPr>
                        <a:t>)</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節數：九貫</a:t>
                      </a:r>
                    </a:p>
                    <a:p>
                      <a:pPr marL="343535" indent="-343535">
                        <a:lnSpc>
                          <a:spcPts val="2000"/>
                        </a:lnSpc>
                        <a:spcBef>
                          <a:spcPts val="0"/>
                        </a:spcBef>
                        <a:spcAft>
                          <a:spcPts val="0"/>
                        </a:spcAft>
                      </a:pPr>
                      <a:r>
                        <a:rPr lang="zh-TW" alt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節數：九貫</a:t>
                      </a:r>
                    </a:p>
                    <a:p>
                      <a:pPr marL="343535" indent="-343535">
                        <a:lnSpc>
                          <a:spcPts val="2000"/>
                        </a:lnSpc>
                        <a:spcBef>
                          <a:spcPts val="0"/>
                        </a:spcBef>
                        <a:spcAft>
                          <a:spcPts val="0"/>
                        </a:spcAft>
                      </a:pPr>
                      <a:r>
                        <a:rPr lang="zh-TW" alt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Aft>
                          <a:spcPts val="0"/>
                        </a:spcAft>
                      </a:pPr>
                      <a:r>
                        <a:rPr lang="zh-TW" sz="2100" b="1" kern="100" dirty="0" smtClean="0">
                          <a:effectLst/>
                        </a:rPr>
                        <a:t>節數：九貫</a:t>
                      </a:r>
                    </a:p>
                    <a:p>
                      <a:pPr>
                        <a:lnSpc>
                          <a:spcPts val="2000"/>
                        </a:lnSpc>
                        <a:spcAft>
                          <a:spcPts val="0"/>
                        </a:spcAft>
                      </a:pPr>
                      <a:r>
                        <a:rPr lang="zh-TW" sz="2100" b="1" kern="100" dirty="0" smtClean="0">
                          <a:effectLst/>
                        </a:rPr>
                        <a:t>規範：九貫</a:t>
                      </a:r>
                      <a:endParaRPr lang="en-US" altLang="zh-TW" sz="21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000"/>
                        </a:lnSpc>
                        <a:spcAft>
                          <a:spcPts val="0"/>
                        </a:spcAft>
                      </a:pPr>
                      <a:r>
                        <a:rPr lang="zh-TW" sz="2100" b="1" kern="100" dirty="0" smtClean="0">
                          <a:effectLst/>
                        </a:rPr>
                        <a:t>節數：九貫</a:t>
                      </a:r>
                    </a:p>
                    <a:p>
                      <a:pPr>
                        <a:lnSpc>
                          <a:spcPts val="2000"/>
                        </a:lnSpc>
                        <a:spcAft>
                          <a:spcPts val="0"/>
                        </a:spcAft>
                      </a:pPr>
                      <a:r>
                        <a:rPr lang="zh-TW" sz="2100" b="1" kern="100" dirty="0" smtClean="0">
                          <a:effectLst/>
                        </a:rPr>
                        <a:t>規範：九貫</a:t>
                      </a:r>
                      <a:endParaRPr lang="en-US" altLang="zh-TW" sz="21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016000">
                <a:tc>
                  <a:txBody>
                    <a:bodyPr/>
                    <a:lstStyle/>
                    <a:p>
                      <a:pPr algn="ctr">
                        <a:lnSpc>
                          <a:spcPts val="2000"/>
                        </a:lnSpc>
                        <a:spcBef>
                          <a:spcPts val="0"/>
                        </a:spcBef>
                        <a:spcAft>
                          <a:spcPts val="0"/>
                        </a:spcAft>
                      </a:pPr>
                      <a:r>
                        <a:rPr lang="zh-TW" sz="2100" b="1" kern="100" dirty="0" smtClean="0">
                          <a:effectLst/>
                        </a:rPr>
                        <a:t>彈性學習課程</a:t>
                      </a:r>
                      <a:endParaRPr lang="en-US" altLang="zh-TW" sz="2100" b="1" kern="100" dirty="0" smtClean="0">
                        <a:effectLst/>
                      </a:endParaRPr>
                    </a:p>
                    <a:p>
                      <a:pPr algn="ctr">
                        <a:lnSpc>
                          <a:spcPts val="2000"/>
                        </a:lnSpc>
                        <a:spcBef>
                          <a:spcPts val="0"/>
                        </a:spcBef>
                        <a:spcAft>
                          <a:spcPts val="0"/>
                        </a:spcAft>
                      </a:pPr>
                      <a:r>
                        <a:rPr lang="zh-TW" altLang="en-US" sz="2100" b="1" kern="100" dirty="0" smtClean="0">
                          <a:effectLst/>
                        </a:rPr>
                        <a:t>專門課程</a:t>
                      </a:r>
                      <a:r>
                        <a:rPr lang="en-US" sz="2100" b="1" kern="100" dirty="0" smtClean="0">
                          <a:effectLst/>
                        </a:rPr>
                        <a:t>(</a:t>
                      </a:r>
                      <a:r>
                        <a:rPr lang="zh-TW" sz="2100" b="1" kern="100" dirty="0" smtClean="0">
                          <a:effectLst/>
                        </a:rPr>
                        <a:t>校訂</a:t>
                      </a:r>
                      <a:r>
                        <a:rPr lang="en-US" sz="2100" b="1" kern="100" dirty="0" smtClean="0">
                          <a:effectLst/>
                        </a:rPr>
                        <a:t>)</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節數：九貫</a:t>
                      </a:r>
                    </a:p>
                    <a:p>
                      <a:pPr marL="343535" indent="-343535">
                        <a:lnSpc>
                          <a:spcPts val="2000"/>
                        </a:lnSpc>
                        <a:spcBef>
                          <a:spcPts val="0"/>
                        </a:spcBef>
                        <a:spcAft>
                          <a:spcPts val="0"/>
                        </a:spcAft>
                      </a:pPr>
                      <a:r>
                        <a:rPr lang="zh-TW" alt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節數：九貫</a:t>
                      </a:r>
                    </a:p>
                    <a:p>
                      <a:pPr marL="343535" indent="-343535">
                        <a:lnSpc>
                          <a:spcPts val="2000"/>
                        </a:lnSpc>
                        <a:spcBef>
                          <a:spcPts val="0"/>
                        </a:spcBef>
                        <a:spcAft>
                          <a:spcPts val="0"/>
                        </a:spcAft>
                      </a:pPr>
                      <a:r>
                        <a:rPr lang="zh-TW" alt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sz="2100" b="1" kern="100" dirty="0" smtClean="0">
                          <a:effectLst/>
                        </a:rPr>
                        <a:t>節數：九貫</a:t>
                      </a:r>
                    </a:p>
                    <a:p>
                      <a:pPr marL="343535" indent="-343535">
                        <a:lnSpc>
                          <a:spcPts val="2000"/>
                        </a:lnSpc>
                        <a:spcBef>
                          <a:spcPts val="0"/>
                        </a:spcBef>
                        <a:spcAft>
                          <a:spcPts val="0"/>
                        </a:spcAft>
                      </a:pPr>
                      <a:r>
                        <a:rPr 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sz="2100" b="1" kern="100" dirty="0" smtClean="0">
                          <a:effectLst/>
                        </a:rPr>
                        <a:t>節數：九貫</a:t>
                      </a:r>
                    </a:p>
                    <a:p>
                      <a:pPr marL="343535" indent="-343535">
                        <a:lnSpc>
                          <a:spcPts val="2000"/>
                        </a:lnSpc>
                        <a:spcBef>
                          <a:spcPts val="0"/>
                        </a:spcBef>
                        <a:spcAft>
                          <a:spcPts val="0"/>
                        </a:spcAft>
                      </a:pPr>
                      <a:r>
                        <a:rPr 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graphicFrame>
        <p:nvGraphicFramePr>
          <p:cNvPr id="8" name="表格 7"/>
          <p:cNvGraphicFramePr>
            <a:graphicFrameLocks noGrp="1"/>
          </p:cNvGraphicFramePr>
          <p:nvPr>
            <p:extLst/>
          </p:nvPr>
        </p:nvGraphicFramePr>
        <p:xfrm>
          <a:off x="773061" y="3886391"/>
          <a:ext cx="8751940" cy="2741840"/>
        </p:xfrm>
        <a:graphic>
          <a:graphicData uri="http://schemas.openxmlformats.org/drawingml/2006/table">
            <a:tbl>
              <a:tblPr firstRow="1" bandRow="1">
                <a:tableStyleId>{5940675A-B579-460E-94D1-54222C63F5DA}</a:tableStyleId>
              </a:tblPr>
              <a:tblGrid>
                <a:gridCol w="2060503">
                  <a:extLst>
                    <a:ext uri="{9D8B030D-6E8A-4147-A177-3AD203B41FA5}">
                      <a16:colId xmlns:a16="http://schemas.microsoft.com/office/drawing/2014/main" xmlns="" val="20000"/>
                    </a:ext>
                  </a:extLst>
                </a:gridCol>
                <a:gridCol w="2090653">
                  <a:extLst>
                    <a:ext uri="{9D8B030D-6E8A-4147-A177-3AD203B41FA5}">
                      <a16:colId xmlns:a16="http://schemas.microsoft.com/office/drawing/2014/main" xmlns="" val="20001"/>
                    </a:ext>
                  </a:extLst>
                </a:gridCol>
                <a:gridCol w="2090939">
                  <a:extLst>
                    <a:ext uri="{9D8B030D-6E8A-4147-A177-3AD203B41FA5}">
                      <a16:colId xmlns:a16="http://schemas.microsoft.com/office/drawing/2014/main" xmlns="" val="20002"/>
                    </a:ext>
                  </a:extLst>
                </a:gridCol>
                <a:gridCol w="2509845">
                  <a:extLst>
                    <a:ext uri="{9D8B030D-6E8A-4147-A177-3AD203B41FA5}">
                      <a16:colId xmlns:a16="http://schemas.microsoft.com/office/drawing/2014/main" xmlns="" val="20003"/>
                    </a:ext>
                  </a:extLst>
                </a:gridCol>
              </a:tblGrid>
              <a:tr h="338667">
                <a:tc>
                  <a:txBody>
                    <a:bodyPr/>
                    <a:lstStyle/>
                    <a:p>
                      <a:pPr marL="180000" algn="ctr">
                        <a:lnSpc>
                          <a:spcPts val="2000"/>
                        </a:lnSpc>
                        <a:spcAft>
                          <a:spcPts val="0"/>
                        </a:spcAft>
                      </a:pPr>
                      <a:r>
                        <a:rPr lang="zh-TW" altLang="en-US" sz="2100" b="1" kern="100" dirty="0" smtClean="0">
                          <a:solidFill>
                            <a:schemeClr val="bg1"/>
                          </a:solidFill>
                          <a:effectLst/>
                        </a:rPr>
                        <a:t>藝術才能班</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七</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八</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tc>
                  <a:txBody>
                    <a:bodyPr/>
                    <a:lstStyle/>
                    <a:p>
                      <a:pPr marL="180000" algn="ctr">
                        <a:lnSpc>
                          <a:spcPts val="1400"/>
                        </a:lnSpc>
                        <a:spcAft>
                          <a:spcPts val="0"/>
                        </a:spcAft>
                      </a:pPr>
                      <a:r>
                        <a:rPr lang="zh-TW" altLang="en-US" sz="2100" b="1" kern="100" dirty="0" smtClean="0">
                          <a:solidFill>
                            <a:schemeClr val="bg1"/>
                          </a:solidFill>
                          <a:effectLst/>
                        </a:rPr>
                        <a:t>九</a:t>
                      </a:r>
                      <a:r>
                        <a:rPr lang="zh-TW" sz="2100" b="1" kern="100" dirty="0" smtClean="0">
                          <a:solidFill>
                            <a:schemeClr val="bg1"/>
                          </a:solidFill>
                          <a:effectLst/>
                        </a:rPr>
                        <a:t>年級</a:t>
                      </a:r>
                      <a:endParaRPr lang="zh-TW" sz="21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xmlns="" val="10000"/>
                  </a:ext>
                </a:extLst>
              </a:tr>
              <a:tr h="338667">
                <a:tc>
                  <a:txBody>
                    <a:bodyPr/>
                    <a:lstStyle/>
                    <a:p>
                      <a:pPr marL="180000" algn="ctr">
                        <a:lnSpc>
                          <a:spcPts val="2000"/>
                        </a:lnSpc>
                        <a:spcAft>
                          <a:spcPts val="0"/>
                        </a:spcAft>
                      </a:pPr>
                      <a:r>
                        <a:rPr lang="zh-TW" altLang="en-US" sz="2100" b="1" kern="100" dirty="0" smtClean="0">
                          <a:effectLst/>
                        </a:rPr>
                        <a:t>體育班</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tc>
                  <a:txBody>
                    <a:bodyPr/>
                    <a:lstStyle/>
                    <a:p>
                      <a:pPr marL="180000" algn="ctr">
                        <a:lnSpc>
                          <a:spcPts val="1400"/>
                        </a:lnSpc>
                        <a:spcAft>
                          <a:spcPts val="0"/>
                        </a:spcAft>
                      </a:pP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solidFill>
                      <a:schemeClr val="bg1">
                        <a:lumMod val="65000"/>
                      </a:schemeClr>
                    </a:solidFill>
                  </a:tcPr>
                </a:tc>
                <a:extLst>
                  <a:ext uri="{0D108BD9-81ED-4DB2-BD59-A6C34878D82A}">
                    <a16:rowId xmlns:a16="http://schemas.microsoft.com/office/drawing/2014/main" xmlns="" val="10001"/>
                  </a:ext>
                </a:extLst>
              </a:tr>
              <a:tr h="1032253">
                <a:tc>
                  <a:txBody>
                    <a:bodyPr/>
                    <a:lstStyle/>
                    <a:p>
                      <a:pPr algn="ctr">
                        <a:lnSpc>
                          <a:spcPts val="2500"/>
                        </a:lnSpc>
                        <a:spcAft>
                          <a:spcPts val="0"/>
                        </a:spcAft>
                      </a:pPr>
                      <a:r>
                        <a:rPr lang="zh-TW" sz="2100" b="1" kern="100" dirty="0" smtClean="0">
                          <a:effectLst/>
                        </a:rPr>
                        <a:t>領域學習課程</a:t>
                      </a:r>
                      <a:endParaRPr lang="en-US" altLang="zh-TW" sz="2100" b="1" kern="100" dirty="0" smtClean="0">
                        <a:effectLst/>
                      </a:endParaRPr>
                    </a:p>
                    <a:p>
                      <a:pPr algn="ctr">
                        <a:lnSpc>
                          <a:spcPts val="2500"/>
                        </a:lnSpc>
                        <a:spcAft>
                          <a:spcPts val="0"/>
                        </a:spcAft>
                      </a:pPr>
                      <a:r>
                        <a:rPr lang="en-US" sz="2100" b="1" kern="100" dirty="0" smtClean="0">
                          <a:effectLst/>
                        </a:rPr>
                        <a:t>(</a:t>
                      </a:r>
                      <a:r>
                        <a:rPr lang="zh-TW" sz="2100" b="1" kern="100" dirty="0" smtClean="0">
                          <a:effectLst/>
                        </a:rPr>
                        <a:t>部定</a:t>
                      </a:r>
                      <a:r>
                        <a:rPr lang="en-US" sz="2100" b="1" kern="100" dirty="0" smtClean="0">
                          <a:effectLst/>
                        </a:rPr>
                        <a:t>)</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a:t>
                      </a:r>
                      <a:r>
                        <a:rPr lang="zh-TW" altLang="en-US" sz="2100" b="1" kern="100" dirty="0" smtClean="0">
                          <a:effectLst/>
                        </a:rPr>
                        <a:t>新課綱</a:t>
                      </a:r>
                      <a:endParaRPr lang="zh-TW" altLang="zh-TW" sz="2100" b="1" kern="100" dirty="0" smtClean="0">
                        <a:effectLst/>
                      </a:endParaRPr>
                    </a:p>
                    <a:p>
                      <a:pPr marL="343535" indent="-343535">
                        <a:lnSpc>
                          <a:spcPts val="2000"/>
                        </a:lnSpc>
                        <a:spcBef>
                          <a:spcPts val="0"/>
                        </a:spcBef>
                        <a:spcAft>
                          <a:spcPts val="0"/>
                        </a:spcAft>
                      </a:pPr>
                      <a:r>
                        <a:rPr lang="zh-TW" altLang="zh-TW" sz="2100" b="1" kern="100" dirty="0" smtClean="0">
                          <a:effectLst/>
                        </a:rPr>
                        <a:t>規範：</a:t>
                      </a:r>
                      <a:r>
                        <a:rPr lang="zh-TW" altLang="en-US" sz="2100" b="1" kern="100" dirty="0" smtClean="0">
                          <a:effectLst/>
                        </a:rPr>
                        <a:t>新課綱</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表件：新課綱版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a:t>
                      </a:r>
                      <a:r>
                        <a:rPr lang="zh-TW" altLang="en-US" sz="2100" b="1" kern="100" dirty="0" smtClean="0">
                          <a:effectLst/>
                        </a:rPr>
                        <a:t>新課綱</a:t>
                      </a:r>
                      <a:endParaRPr lang="zh-TW" altLang="zh-TW" sz="2100" b="1" kern="100" dirty="0" smtClean="0">
                        <a:effectLst/>
                      </a:endParaRPr>
                    </a:p>
                    <a:p>
                      <a:pPr marL="343535" indent="-343535">
                        <a:lnSpc>
                          <a:spcPts val="2000"/>
                        </a:lnSpc>
                        <a:spcBef>
                          <a:spcPts val="0"/>
                        </a:spcBef>
                        <a:spcAft>
                          <a:spcPts val="0"/>
                        </a:spcAft>
                      </a:pPr>
                      <a:r>
                        <a:rPr lang="zh-TW" altLang="zh-TW" sz="2100" b="1" kern="100" dirty="0" smtClean="0">
                          <a:effectLst/>
                        </a:rPr>
                        <a:t>規範：</a:t>
                      </a:r>
                      <a:r>
                        <a:rPr lang="zh-TW" altLang="en-US" sz="2100" b="1" kern="100" dirty="0" smtClean="0">
                          <a:effectLst/>
                        </a:rPr>
                        <a:t>新課綱</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表件：新課綱版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Aft>
                          <a:spcPts val="0"/>
                        </a:spcAft>
                      </a:pPr>
                      <a:r>
                        <a:rPr lang="zh-TW" sz="2100" b="1" kern="100" dirty="0" smtClean="0">
                          <a:effectLst/>
                        </a:rPr>
                        <a:t>節數：九貫</a:t>
                      </a:r>
                    </a:p>
                    <a:p>
                      <a:pPr>
                        <a:lnSpc>
                          <a:spcPts val="2000"/>
                        </a:lnSpc>
                        <a:spcAft>
                          <a:spcPts val="0"/>
                        </a:spcAft>
                      </a:pPr>
                      <a:r>
                        <a:rPr lang="zh-TW" sz="2100" b="1" kern="100" dirty="0" smtClean="0">
                          <a:effectLst/>
                        </a:rPr>
                        <a:t>規範：九貫</a:t>
                      </a:r>
                      <a:endParaRPr lang="en-US" altLang="zh-TW" sz="21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032253">
                <a:tc>
                  <a:txBody>
                    <a:bodyPr/>
                    <a:lstStyle/>
                    <a:p>
                      <a:pPr algn="ctr">
                        <a:lnSpc>
                          <a:spcPts val="2000"/>
                        </a:lnSpc>
                        <a:spcBef>
                          <a:spcPts val="0"/>
                        </a:spcBef>
                        <a:spcAft>
                          <a:spcPts val="0"/>
                        </a:spcAft>
                      </a:pPr>
                      <a:r>
                        <a:rPr lang="zh-TW" sz="2100" b="1" kern="100" dirty="0" smtClean="0">
                          <a:effectLst/>
                        </a:rPr>
                        <a:t>彈性學習課程</a:t>
                      </a:r>
                      <a:endParaRPr lang="en-US" altLang="zh-TW" sz="2100" b="1" kern="100" dirty="0" smtClean="0">
                        <a:effectLst/>
                      </a:endParaRPr>
                    </a:p>
                    <a:p>
                      <a:pPr algn="ctr">
                        <a:lnSpc>
                          <a:spcPts val="2000"/>
                        </a:lnSpc>
                        <a:spcBef>
                          <a:spcPts val="0"/>
                        </a:spcBef>
                        <a:spcAft>
                          <a:spcPts val="0"/>
                        </a:spcAft>
                      </a:pPr>
                      <a:r>
                        <a:rPr lang="zh-TW" altLang="en-US" sz="2100" b="1" kern="100" dirty="0" smtClean="0">
                          <a:effectLst/>
                        </a:rPr>
                        <a:t>專門課程</a:t>
                      </a:r>
                      <a:r>
                        <a:rPr lang="en-US" sz="2100" b="1" kern="100" dirty="0" smtClean="0">
                          <a:effectLst/>
                        </a:rPr>
                        <a:t>(</a:t>
                      </a:r>
                      <a:r>
                        <a:rPr lang="zh-TW" sz="2100" b="1" kern="100" dirty="0" smtClean="0">
                          <a:effectLst/>
                        </a:rPr>
                        <a:t>校訂</a:t>
                      </a:r>
                      <a:r>
                        <a:rPr lang="en-US" sz="2100" b="1" kern="100" dirty="0" smtClean="0">
                          <a:effectLst/>
                        </a:rPr>
                        <a:t>)</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a:t>
                      </a:r>
                      <a:r>
                        <a:rPr lang="zh-TW" altLang="en-US" sz="2100" b="1" kern="100" dirty="0" smtClean="0">
                          <a:effectLst/>
                        </a:rPr>
                        <a:t>新課綱</a:t>
                      </a:r>
                      <a:endParaRPr lang="zh-TW" altLang="zh-TW" sz="2100" b="1" kern="100" dirty="0" smtClean="0">
                        <a:effectLst/>
                      </a:endParaRPr>
                    </a:p>
                    <a:p>
                      <a:pPr marL="343535" indent="-343535">
                        <a:lnSpc>
                          <a:spcPts val="2000"/>
                        </a:lnSpc>
                        <a:spcBef>
                          <a:spcPts val="0"/>
                        </a:spcBef>
                        <a:spcAft>
                          <a:spcPts val="0"/>
                        </a:spcAft>
                      </a:pPr>
                      <a:r>
                        <a:rPr lang="zh-TW" altLang="zh-TW" sz="2100" b="1" kern="100" dirty="0" smtClean="0">
                          <a:effectLst/>
                        </a:rPr>
                        <a:t>規範：</a:t>
                      </a:r>
                      <a:r>
                        <a:rPr lang="zh-TW" altLang="en-US" sz="2100" b="1" kern="100" dirty="0" smtClean="0">
                          <a:effectLst/>
                        </a:rPr>
                        <a:t>新課綱</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表件：新課綱版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altLang="zh-TW" sz="2100" b="1" kern="100" dirty="0" smtClean="0">
                          <a:effectLst/>
                        </a:rPr>
                        <a:t>節數：</a:t>
                      </a:r>
                      <a:r>
                        <a:rPr lang="zh-TW" altLang="en-US" sz="2100" b="1" kern="100" dirty="0" smtClean="0">
                          <a:effectLst/>
                        </a:rPr>
                        <a:t>新課綱</a:t>
                      </a:r>
                      <a:endParaRPr lang="zh-TW" altLang="zh-TW" sz="2100" b="1" kern="100" dirty="0" smtClean="0">
                        <a:effectLst/>
                      </a:endParaRPr>
                    </a:p>
                    <a:p>
                      <a:pPr marL="343535" indent="-343535">
                        <a:lnSpc>
                          <a:spcPts val="2000"/>
                        </a:lnSpc>
                        <a:spcBef>
                          <a:spcPts val="0"/>
                        </a:spcBef>
                        <a:spcAft>
                          <a:spcPts val="0"/>
                        </a:spcAft>
                      </a:pPr>
                      <a:r>
                        <a:rPr lang="zh-TW" altLang="zh-TW" sz="2100" b="1" kern="100" dirty="0" smtClean="0">
                          <a:effectLst/>
                        </a:rPr>
                        <a:t>規範：</a:t>
                      </a:r>
                      <a:r>
                        <a:rPr lang="zh-TW" altLang="en-US" sz="2100" b="1" kern="100" dirty="0" smtClean="0">
                          <a:effectLst/>
                        </a:rPr>
                        <a:t>新課綱</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表件：新課綱版</a:t>
                      </a:r>
                      <a:endParaRPr lang="zh-TW" altLang="zh-TW" sz="2100" b="1" kern="100" dirty="0">
                        <a:effectLst/>
                        <a:latin typeface="微軟正黑體" panose="020B0604030504040204" pitchFamily="34" charset="-120"/>
                        <a:ea typeface="+mn-ea"/>
                        <a:cs typeface="Times New Roman" panose="02020603050405020304" pitchFamily="18" charset="0"/>
                      </a:endParaRPr>
                    </a:p>
                  </a:txBody>
                  <a:tcPr marL="68580" marR="68580" marT="0" marB="0" anchor="ctr"/>
                </a:tc>
                <a:tc>
                  <a:txBody>
                    <a:bodyPr/>
                    <a:lstStyle/>
                    <a:p>
                      <a:pPr>
                        <a:lnSpc>
                          <a:spcPts val="2000"/>
                        </a:lnSpc>
                        <a:spcBef>
                          <a:spcPts val="0"/>
                        </a:spcBef>
                        <a:spcAft>
                          <a:spcPts val="0"/>
                        </a:spcAft>
                      </a:pPr>
                      <a:r>
                        <a:rPr lang="zh-TW" sz="2100" b="1" kern="100" dirty="0" smtClean="0">
                          <a:effectLst/>
                        </a:rPr>
                        <a:t>節數：九貫</a:t>
                      </a:r>
                    </a:p>
                    <a:p>
                      <a:pPr marL="343535" indent="-343535">
                        <a:lnSpc>
                          <a:spcPts val="2000"/>
                        </a:lnSpc>
                        <a:spcBef>
                          <a:spcPts val="0"/>
                        </a:spcBef>
                        <a:spcAft>
                          <a:spcPts val="0"/>
                        </a:spcAft>
                      </a:pPr>
                      <a:r>
                        <a:rPr lang="zh-TW" sz="2100" b="1" kern="100" dirty="0" smtClean="0">
                          <a:effectLst/>
                        </a:rPr>
                        <a:t>規範：九貫</a:t>
                      </a:r>
                      <a:endParaRPr lang="en-US" altLang="zh-TW" sz="21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2100" b="1" kern="100" dirty="0" smtClean="0">
                          <a:effectLst/>
                        </a:rPr>
                        <a:t>表件：九貫版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047" y="5191875"/>
            <a:ext cx="1127503" cy="1127503"/>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455" y="4256071"/>
            <a:ext cx="935804" cy="935804"/>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501" y="4109852"/>
            <a:ext cx="839912" cy="839912"/>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7104" y="5373915"/>
            <a:ext cx="1064155" cy="1064155"/>
          </a:xfrm>
          <a:prstGeom prst="rect">
            <a:avLst/>
          </a:prstGeom>
        </p:spPr>
      </p:pic>
    </p:spTree>
    <p:extLst>
      <p:ext uri="{BB962C8B-B14F-4D97-AF65-F5344CB8AC3E}">
        <p14:creationId xmlns:p14="http://schemas.microsoft.com/office/powerpoint/2010/main" val="1846420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txBox="1">
            <a:spLocks/>
          </p:cNvSpPr>
          <p:nvPr/>
        </p:nvSpPr>
        <p:spPr>
          <a:xfrm>
            <a:off x="471540" y="267871"/>
            <a:ext cx="37239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b="0" dirty="0">
                <a:solidFill>
                  <a:srgbClr val="005188"/>
                </a:solidFill>
                <a:latin typeface="新細明體" panose="02020500000000000000" pitchFamily="18" charset="-120"/>
                <a:ea typeface="新細明體" panose="02020500000000000000" pitchFamily="18" charset="-120"/>
              </a:rPr>
              <a:t>★</a:t>
            </a:r>
            <a:r>
              <a:rPr lang="zh-TW" altLang="en-US" sz="3200" dirty="0">
                <a:solidFill>
                  <a:srgbClr val="005188"/>
                </a:solidFill>
                <a:latin typeface="微軟正黑體" panose="020B0604030504040204" pitchFamily="34" charset="-120"/>
                <a:ea typeface="微軟正黑體" panose="020B0604030504040204" pitchFamily="34" charset="-120"/>
              </a:rPr>
              <a:t>再次重要提醒</a:t>
            </a:r>
            <a:r>
              <a:rPr lang="zh-TW" altLang="en-US" sz="3200" b="0" dirty="0">
                <a:solidFill>
                  <a:srgbClr val="005188"/>
                </a:solidFill>
                <a:latin typeface="新細明體" panose="02020500000000000000" pitchFamily="18" charset="-120"/>
                <a:ea typeface="新細明體" panose="02020500000000000000" pitchFamily="18" charset="-120"/>
              </a:rPr>
              <a:t>★</a:t>
            </a:r>
            <a:endParaRPr lang="zh-CN" altLang="en-US" sz="3200"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471539" y="963772"/>
            <a:ext cx="11370395" cy="2554930"/>
          </a:xfrm>
          <a:prstGeom prst="rect">
            <a:avLst/>
          </a:prstGeom>
        </p:spPr>
        <p:txBody>
          <a:bodyPr wrap="square">
            <a:spAutoFit/>
          </a:bodyPr>
          <a:lstStyle/>
          <a:p>
            <a:pPr defTabSz="609585"/>
            <a:r>
              <a:rPr lang="en-US" altLang="zh-TW" sz="2667" b="1" dirty="0">
                <a:solidFill>
                  <a:srgbClr val="103154"/>
                </a:solidFill>
                <a:latin typeface="新細明體" panose="02020500000000000000" pitchFamily="18" charset="-120"/>
                <a:ea typeface="新細明體" panose="02020500000000000000" pitchFamily="18" charset="-120"/>
              </a:rPr>
              <a:t>◎</a:t>
            </a:r>
            <a:r>
              <a:rPr lang="en-US" altLang="zh-TW" sz="2667" b="1" dirty="0">
                <a:solidFill>
                  <a:srgbClr val="103154"/>
                </a:solidFill>
                <a:latin typeface="微軟正黑體" panose="020B0604030504040204" pitchFamily="34" charset="-120"/>
              </a:rPr>
              <a:t>C3-1-1</a:t>
            </a:r>
            <a:r>
              <a:rPr lang="zh-TW" altLang="en-US" sz="2667" dirty="0">
                <a:solidFill>
                  <a:srgbClr val="103154"/>
                </a:solidFill>
                <a:latin typeface="微軟正黑體" panose="020B0604030504040204" pitchFamily="34" charset="-120"/>
              </a:rPr>
              <a:t>學生每週學習節數一覽表</a:t>
            </a:r>
            <a:r>
              <a:rPr lang="en-US" altLang="zh-TW" sz="2667" dirty="0">
                <a:solidFill>
                  <a:srgbClr val="103154"/>
                </a:solidFill>
                <a:latin typeface="微軟正黑體" panose="020B0604030504040204" pitchFamily="34" charset="-120"/>
              </a:rPr>
              <a:t>(</a:t>
            </a:r>
            <a:r>
              <a:rPr lang="zh-TW" altLang="en-US" sz="2667" dirty="0">
                <a:solidFill>
                  <a:srgbClr val="103154"/>
                </a:solidFill>
                <a:latin typeface="微軟正黑體" panose="020B0604030504040204" pitchFamily="34" charset="-120"/>
              </a:rPr>
              <a:t>普通班</a:t>
            </a:r>
            <a:r>
              <a:rPr lang="en-US" altLang="zh-TW" sz="2667" dirty="0">
                <a:solidFill>
                  <a:srgbClr val="103154"/>
                </a:solidFill>
                <a:latin typeface="微軟正黑體" panose="020B0604030504040204" pitchFamily="34" charset="-120"/>
              </a:rPr>
              <a:t>)</a:t>
            </a:r>
            <a:r>
              <a:rPr lang="zh-TW" altLang="en-US" sz="2667" dirty="0">
                <a:solidFill>
                  <a:srgbClr val="103154"/>
                </a:solidFill>
                <a:latin typeface="微軟正黑體" panose="020B0604030504040204" pitchFamily="34" charset="-120"/>
              </a:rPr>
              <a:t>請於</a:t>
            </a:r>
            <a:r>
              <a:rPr lang="en-US" altLang="zh-TW" sz="2667" b="1" dirty="0">
                <a:solidFill>
                  <a:srgbClr val="FF0000"/>
                </a:solidFill>
                <a:latin typeface="微軟正黑體" panose="020B0604030504040204" pitchFamily="34" charset="-120"/>
              </a:rPr>
              <a:t>109</a:t>
            </a:r>
            <a:r>
              <a:rPr lang="zh-TW" altLang="en-US" sz="2667" b="1" dirty="0">
                <a:solidFill>
                  <a:srgbClr val="FF0000"/>
                </a:solidFill>
                <a:latin typeface="微軟正黑體" panose="020B0604030504040204" pitchFamily="34" charset="-120"/>
              </a:rPr>
              <a:t>年</a:t>
            </a:r>
            <a:r>
              <a:rPr lang="en-US" altLang="zh-TW" sz="2667" b="1" dirty="0">
                <a:solidFill>
                  <a:srgbClr val="FF0000"/>
                </a:solidFill>
                <a:latin typeface="微軟正黑體" panose="020B0604030504040204" pitchFamily="34" charset="-120"/>
              </a:rPr>
              <a:t>7</a:t>
            </a:r>
            <a:r>
              <a:rPr lang="zh-TW" altLang="en-US" sz="2667" b="1" dirty="0">
                <a:solidFill>
                  <a:srgbClr val="FF0000"/>
                </a:solidFill>
                <a:latin typeface="微軟正黑體" panose="020B0604030504040204" pitchFamily="34" charset="-120"/>
              </a:rPr>
              <a:t>月</a:t>
            </a:r>
            <a:r>
              <a:rPr lang="en-US" altLang="zh-TW" sz="2667" b="1" dirty="0">
                <a:solidFill>
                  <a:srgbClr val="FF0000"/>
                </a:solidFill>
                <a:latin typeface="微軟正黑體" panose="020B0604030504040204" pitchFamily="34" charset="-120"/>
              </a:rPr>
              <a:t>16</a:t>
            </a:r>
            <a:r>
              <a:rPr lang="zh-TW" altLang="en-US" sz="2667" b="1" dirty="0">
                <a:solidFill>
                  <a:srgbClr val="FF0000"/>
                </a:solidFill>
                <a:latin typeface="微軟正黑體" panose="020B0604030504040204" pitchFamily="34" charset="-120"/>
              </a:rPr>
              <a:t>日 </a:t>
            </a:r>
            <a:r>
              <a:rPr lang="en-US" altLang="zh-TW" sz="2667" b="1" dirty="0">
                <a:solidFill>
                  <a:srgbClr val="FF0000"/>
                </a:solidFill>
                <a:latin typeface="微軟正黑體" panose="020B0604030504040204" pitchFamily="34" charset="-120"/>
              </a:rPr>
              <a:t>(</a:t>
            </a:r>
            <a:r>
              <a:rPr lang="zh-TW" altLang="en-US" sz="2667" b="1" dirty="0">
                <a:solidFill>
                  <a:srgbClr val="FF0000"/>
                </a:solidFill>
                <a:latin typeface="微軟正黑體" panose="020B0604030504040204" pitchFamily="34" charset="-120"/>
              </a:rPr>
              <a:t>星期四</a:t>
            </a:r>
            <a:r>
              <a:rPr lang="en-US" altLang="zh-TW" sz="2667" b="1" dirty="0">
                <a:solidFill>
                  <a:srgbClr val="FF0000"/>
                </a:solidFill>
                <a:latin typeface="微軟正黑體" panose="020B0604030504040204" pitchFamily="34" charset="-120"/>
              </a:rPr>
              <a:t>)</a:t>
            </a:r>
            <a:r>
              <a:rPr lang="zh-TW" altLang="en-US" sz="2667" b="1" dirty="0">
                <a:solidFill>
                  <a:srgbClr val="FF0000"/>
                </a:solidFill>
                <a:latin typeface="微軟正黑體" panose="020B0604030504040204" pitchFamily="34" charset="-120"/>
              </a:rPr>
              <a:t>前</a:t>
            </a:r>
            <a:endParaRPr lang="en-US" altLang="zh-TW" sz="2667" b="1" dirty="0">
              <a:solidFill>
                <a:srgbClr val="FF0000"/>
              </a:solidFill>
              <a:latin typeface="微軟正黑體" panose="020B0604030504040204" pitchFamily="34" charset="-120"/>
            </a:endParaRPr>
          </a:p>
          <a:p>
            <a:pPr defTabSz="609585"/>
            <a:r>
              <a:rPr lang="en-US" altLang="zh-TW" sz="2667" b="1" dirty="0">
                <a:solidFill>
                  <a:srgbClr val="FF0000"/>
                </a:solidFill>
                <a:latin typeface="微軟正黑體" panose="020B0604030504040204" pitchFamily="34" charset="-120"/>
              </a:rPr>
              <a:t>   </a:t>
            </a:r>
            <a:r>
              <a:rPr lang="zh-TW" altLang="en-US" sz="2667" dirty="0">
                <a:solidFill>
                  <a:srgbClr val="103154"/>
                </a:solidFill>
                <a:latin typeface="微軟正黑體" panose="020B0604030504040204" pitchFamily="34" charset="-120"/>
              </a:rPr>
              <a:t> </a:t>
            </a:r>
            <a:r>
              <a:rPr lang="zh-TW" altLang="en-US" sz="2667" b="1" u="sng" dirty="0">
                <a:solidFill>
                  <a:srgbClr val="7030A0"/>
                </a:solidFill>
                <a:latin typeface="微軟正黑體" panose="020B0604030504040204" pitchFamily="34" charset="-120"/>
              </a:rPr>
              <a:t>填報</a:t>
            </a:r>
            <a:r>
              <a:rPr lang="en-US" altLang="zh-TW" sz="2667" dirty="0">
                <a:solidFill>
                  <a:srgbClr val="103154"/>
                </a:solidFill>
                <a:latin typeface="微軟正黑體" panose="020B0604030504040204" pitchFamily="34" charset="-120"/>
              </a:rPr>
              <a:t>(</a:t>
            </a:r>
            <a:r>
              <a:rPr lang="zh-TW" altLang="en-US" sz="2667" dirty="0">
                <a:solidFill>
                  <a:srgbClr val="103154"/>
                </a:solidFill>
                <a:latin typeface="微軟正黑體" panose="020B0604030504040204" pitchFamily="34" charset="-120"/>
              </a:rPr>
              <a:t>網址另行公告</a:t>
            </a:r>
            <a:r>
              <a:rPr lang="en-US" altLang="zh-TW" sz="2667" dirty="0">
                <a:solidFill>
                  <a:srgbClr val="103154"/>
                </a:solidFill>
                <a:latin typeface="微軟正黑體" panose="020B0604030504040204" pitchFamily="34" charset="-120"/>
              </a:rPr>
              <a:t>)</a:t>
            </a:r>
            <a:r>
              <a:rPr lang="zh-TW" altLang="en-US" sz="2667" b="1" u="sng" dirty="0">
                <a:solidFill>
                  <a:srgbClr val="7030A0"/>
                </a:solidFill>
                <a:latin typeface="微軟正黑體" panose="020B0604030504040204" pitchFamily="34" charset="-120"/>
              </a:rPr>
              <a:t>並核章掃描上傳至</a:t>
            </a:r>
            <a:r>
              <a:rPr lang="en-US" altLang="zh-TW" sz="2667" b="1" u="sng" dirty="0">
                <a:solidFill>
                  <a:srgbClr val="7030A0"/>
                </a:solidFill>
                <a:latin typeface="微軟正黑體" panose="020B0604030504040204" pitchFamily="34" charset="-120"/>
              </a:rPr>
              <a:t>【</a:t>
            </a:r>
            <a:r>
              <a:rPr lang="zh-TW" altLang="en-US" sz="2667" b="1" u="sng" dirty="0">
                <a:solidFill>
                  <a:srgbClr val="7030A0"/>
                </a:solidFill>
                <a:latin typeface="微軟正黑體" panose="020B0604030504040204" pitchFamily="34" charset="-120"/>
              </a:rPr>
              <a:t>臺南市課程計畫備查資源網</a:t>
            </a:r>
            <a:r>
              <a:rPr lang="en-US" altLang="zh-TW" sz="2667" b="1" u="sng" dirty="0">
                <a:solidFill>
                  <a:srgbClr val="7030A0"/>
                </a:solidFill>
                <a:latin typeface="微軟正黑體" panose="020B0604030504040204" pitchFamily="34" charset="-120"/>
              </a:rPr>
              <a:t>】</a:t>
            </a:r>
            <a:r>
              <a:rPr lang="zh-TW" altLang="en-US" sz="2667" dirty="0">
                <a:solidFill>
                  <a:srgbClr val="103154"/>
                </a:solidFill>
                <a:latin typeface="微軟正黑體" panose="020B0604030504040204" pitchFamily="34" charset="-120"/>
              </a:rPr>
              <a:t>。</a:t>
            </a:r>
            <a:endParaRPr lang="en-US" altLang="zh-TW" sz="2667" dirty="0">
              <a:solidFill>
                <a:srgbClr val="103154"/>
              </a:solidFill>
              <a:latin typeface="微軟正黑體" panose="020B0604030504040204" pitchFamily="34" charset="-120"/>
            </a:endParaRPr>
          </a:p>
          <a:p>
            <a:pPr defTabSz="609585"/>
            <a:r>
              <a:rPr lang="en-US" altLang="zh-TW" sz="2667" b="1" dirty="0">
                <a:solidFill>
                  <a:srgbClr val="103154"/>
                </a:solidFill>
                <a:latin typeface="新細明體" panose="02020500000000000000" pitchFamily="18" charset="-120"/>
                <a:ea typeface="新細明體" panose="02020500000000000000" pitchFamily="18" charset="-120"/>
              </a:rPr>
              <a:t>◎</a:t>
            </a:r>
            <a:r>
              <a:rPr lang="en-US" altLang="zh-TW" sz="2667" b="1" dirty="0">
                <a:solidFill>
                  <a:srgbClr val="103154"/>
                </a:solidFill>
                <a:latin typeface="微軟正黑體" panose="020B0604030504040204" pitchFamily="34" charset="-120"/>
              </a:rPr>
              <a:t>C3-1-2</a:t>
            </a:r>
            <a:r>
              <a:rPr lang="zh-TW" altLang="en-US" sz="2667" b="1" dirty="0">
                <a:solidFill>
                  <a:srgbClr val="103154"/>
                </a:solidFill>
                <a:latin typeface="微軟正黑體" panose="020B0604030504040204" pitchFamily="34" charset="-120"/>
              </a:rPr>
              <a:t>學習節數調整分配表</a:t>
            </a:r>
            <a:r>
              <a:rPr lang="en-US" altLang="zh-TW" sz="2667" b="1" dirty="0">
                <a:solidFill>
                  <a:srgbClr val="103154"/>
                </a:solidFill>
                <a:latin typeface="微軟正黑體" panose="020B0604030504040204" pitchFamily="34" charset="-120"/>
              </a:rPr>
              <a:t>(</a:t>
            </a:r>
            <a:r>
              <a:rPr lang="zh-TW" altLang="en-US" sz="2667" b="1" dirty="0">
                <a:solidFill>
                  <a:srgbClr val="103154"/>
                </a:solidFill>
                <a:latin typeface="微軟正黑體" panose="020B0604030504040204" pitchFamily="34" charset="-120"/>
              </a:rPr>
              <a:t>藝才班與體育班</a:t>
            </a:r>
            <a:r>
              <a:rPr lang="en-US" altLang="zh-TW" sz="2667" b="1" dirty="0">
                <a:solidFill>
                  <a:srgbClr val="103154"/>
                </a:solidFill>
                <a:latin typeface="微軟正黑體" panose="020B0604030504040204" pitchFamily="34" charset="-120"/>
              </a:rPr>
              <a:t>)</a:t>
            </a:r>
          </a:p>
          <a:p>
            <a:pPr defTabSz="609585"/>
            <a:r>
              <a:rPr lang="zh-TW" altLang="en-US" sz="2667" b="1" dirty="0">
                <a:solidFill>
                  <a:srgbClr val="103154"/>
                </a:solidFill>
                <a:latin typeface="微軟正黑體" panose="020B0604030504040204" pitchFamily="34" charset="-120"/>
              </a:rPr>
              <a:t>    </a:t>
            </a:r>
            <a:r>
              <a:rPr lang="zh-TW" altLang="en-US" sz="2667" dirty="0">
                <a:solidFill>
                  <a:srgbClr val="103154"/>
                </a:solidFill>
                <a:latin typeface="微軟正黑體" panose="020B0604030504040204" pitchFamily="34" charset="-120"/>
              </a:rPr>
              <a:t>請於</a:t>
            </a:r>
            <a:r>
              <a:rPr lang="en-US" altLang="zh-TW" sz="2667" b="1" dirty="0">
                <a:solidFill>
                  <a:srgbClr val="FF0000"/>
                </a:solidFill>
                <a:latin typeface="微軟正黑體" panose="020B0604030504040204" pitchFamily="34" charset="-120"/>
              </a:rPr>
              <a:t>109</a:t>
            </a:r>
            <a:r>
              <a:rPr lang="zh-TW" altLang="en-US" sz="2667" b="1" dirty="0">
                <a:solidFill>
                  <a:srgbClr val="FF0000"/>
                </a:solidFill>
                <a:latin typeface="微軟正黑體" panose="020B0604030504040204" pitchFamily="34" charset="-120"/>
              </a:rPr>
              <a:t>年</a:t>
            </a:r>
            <a:r>
              <a:rPr lang="en-US" altLang="zh-TW" sz="2667" b="1" dirty="0">
                <a:solidFill>
                  <a:srgbClr val="FF0000"/>
                </a:solidFill>
                <a:latin typeface="微軟正黑體" panose="020B0604030504040204" pitchFamily="34" charset="-120"/>
              </a:rPr>
              <a:t>7</a:t>
            </a:r>
            <a:r>
              <a:rPr lang="zh-TW" altLang="en-US" sz="2667" b="1" dirty="0">
                <a:solidFill>
                  <a:srgbClr val="FF0000"/>
                </a:solidFill>
                <a:latin typeface="微軟正黑體" panose="020B0604030504040204" pitchFamily="34" charset="-120"/>
              </a:rPr>
              <a:t>月</a:t>
            </a:r>
            <a:r>
              <a:rPr lang="en-US" altLang="zh-TW" sz="2667" b="1" dirty="0">
                <a:solidFill>
                  <a:srgbClr val="FF0000"/>
                </a:solidFill>
                <a:latin typeface="微軟正黑體" panose="020B0604030504040204" pitchFamily="34" charset="-120"/>
              </a:rPr>
              <a:t>16</a:t>
            </a:r>
            <a:r>
              <a:rPr lang="zh-TW" altLang="en-US" sz="2667" b="1" dirty="0">
                <a:solidFill>
                  <a:srgbClr val="FF0000"/>
                </a:solidFill>
                <a:latin typeface="微軟正黑體" panose="020B0604030504040204" pitchFamily="34" charset="-120"/>
              </a:rPr>
              <a:t>日 </a:t>
            </a:r>
            <a:r>
              <a:rPr lang="en-US" altLang="zh-TW" sz="2667" b="1" dirty="0">
                <a:solidFill>
                  <a:srgbClr val="FF0000"/>
                </a:solidFill>
                <a:latin typeface="微軟正黑體" panose="020B0604030504040204" pitchFamily="34" charset="-120"/>
              </a:rPr>
              <a:t>(</a:t>
            </a:r>
            <a:r>
              <a:rPr lang="zh-TW" altLang="en-US" sz="2667" b="1" dirty="0">
                <a:solidFill>
                  <a:srgbClr val="FF0000"/>
                </a:solidFill>
                <a:latin typeface="微軟正黑體" panose="020B0604030504040204" pitchFamily="34" charset="-120"/>
              </a:rPr>
              <a:t>星期四</a:t>
            </a:r>
            <a:r>
              <a:rPr lang="en-US" altLang="zh-TW" sz="2667" b="1" dirty="0">
                <a:solidFill>
                  <a:srgbClr val="FF0000"/>
                </a:solidFill>
                <a:latin typeface="微軟正黑體" panose="020B0604030504040204" pitchFamily="34" charset="-120"/>
              </a:rPr>
              <a:t>)</a:t>
            </a:r>
            <a:r>
              <a:rPr lang="zh-TW" altLang="en-US" sz="2667" b="1" dirty="0">
                <a:solidFill>
                  <a:srgbClr val="FF0000"/>
                </a:solidFill>
                <a:latin typeface="微軟正黑體" panose="020B0604030504040204" pitchFamily="34" charset="-120"/>
              </a:rPr>
              <a:t>前</a:t>
            </a:r>
            <a:endParaRPr lang="en-US" altLang="zh-TW" sz="2667" b="1" dirty="0">
              <a:solidFill>
                <a:srgbClr val="FF0000"/>
              </a:solidFill>
              <a:latin typeface="微軟正黑體" panose="020B0604030504040204" pitchFamily="34" charset="-120"/>
            </a:endParaRPr>
          </a:p>
          <a:p>
            <a:pPr defTabSz="609585"/>
            <a:r>
              <a:rPr lang="zh-TW" altLang="en-US" sz="2667" b="1" dirty="0">
                <a:solidFill>
                  <a:srgbClr val="FF0000"/>
                </a:solidFill>
                <a:latin typeface="微軟正黑體" panose="020B0604030504040204" pitchFamily="34" charset="-120"/>
              </a:rPr>
              <a:t>    </a:t>
            </a:r>
            <a:r>
              <a:rPr lang="zh-TW" altLang="en-US" sz="2667" b="1" u="sng" dirty="0">
                <a:solidFill>
                  <a:srgbClr val="7030A0"/>
                </a:solidFill>
                <a:latin typeface="微軟正黑體" panose="020B0604030504040204" pitchFamily="34" charset="-120"/>
              </a:rPr>
              <a:t>並核章掃描上傳至</a:t>
            </a:r>
            <a:r>
              <a:rPr lang="en-US" altLang="zh-TW" sz="2667" b="1" u="sng" dirty="0">
                <a:solidFill>
                  <a:srgbClr val="7030A0"/>
                </a:solidFill>
                <a:latin typeface="微軟正黑體" panose="020B0604030504040204" pitchFamily="34" charset="-120"/>
              </a:rPr>
              <a:t>【</a:t>
            </a:r>
            <a:r>
              <a:rPr lang="zh-TW" altLang="en-US" sz="2667" b="1" u="sng" dirty="0">
                <a:solidFill>
                  <a:srgbClr val="7030A0"/>
                </a:solidFill>
                <a:latin typeface="微軟正黑體" panose="020B0604030504040204" pitchFamily="34" charset="-120"/>
              </a:rPr>
              <a:t>臺南市課程計畫備查資源網</a:t>
            </a:r>
            <a:r>
              <a:rPr lang="en-US" altLang="zh-TW" sz="2667" b="1" u="sng" dirty="0">
                <a:solidFill>
                  <a:srgbClr val="7030A0"/>
                </a:solidFill>
                <a:latin typeface="微軟正黑體" panose="020B0604030504040204" pitchFamily="34" charset="-120"/>
              </a:rPr>
              <a:t>】</a:t>
            </a:r>
            <a:endParaRPr lang="en-US" altLang="zh-TW" sz="2667" b="1" dirty="0">
              <a:solidFill>
                <a:srgbClr val="103154"/>
              </a:solidFill>
              <a:latin typeface="微軟正黑體" panose="020B0604030504040204" pitchFamily="34" charset="-120"/>
            </a:endParaRPr>
          </a:p>
          <a:p>
            <a:pPr defTabSz="609585"/>
            <a:endParaRPr lang="zh-TW" altLang="en-US" sz="2667" dirty="0">
              <a:solidFill>
                <a:srgbClr val="103154"/>
              </a:solidFill>
              <a:latin typeface="微軟正黑體" panose="020B0604030504040204" pitchFamily="34" charset="-120"/>
            </a:endParaRPr>
          </a:p>
        </p:txBody>
      </p:sp>
      <p:sp>
        <p:nvSpPr>
          <p:cNvPr id="6" name="矩形 5"/>
          <p:cNvSpPr/>
          <p:nvPr/>
        </p:nvSpPr>
        <p:spPr>
          <a:xfrm>
            <a:off x="530353" y="3426245"/>
            <a:ext cx="7961236" cy="2144177"/>
          </a:xfrm>
          <a:prstGeom prst="rect">
            <a:avLst/>
          </a:prstGeom>
        </p:spPr>
        <p:txBody>
          <a:bodyPr wrap="square">
            <a:spAutoFit/>
          </a:bodyPr>
          <a:lstStyle/>
          <a:p>
            <a:pPr defTabSz="609585">
              <a:lnSpc>
                <a:spcPts val="4000"/>
              </a:lnSpc>
            </a:pPr>
            <a:r>
              <a:rPr lang="en-US" altLang="zh-TW" sz="2667" b="1" dirty="0">
                <a:solidFill>
                  <a:srgbClr val="103154"/>
                </a:solidFill>
                <a:latin typeface="新細明體" panose="02020500000000000000" pitchFamily="18" charset="-120"/>
                <a:ea typeface="新細明體" panose="02020500000000000000" pitchFamily="18" charset="-120"/>
              </a:rPr>
              <a:t>◎</a:t>
            </a:r>
            <a:r>
              <a:rPr lang="zh-TW" altLang="en-US" sz="2400" b="1" dirty="0">
                <a:solidFill>
                  <a:srgbClr val="103154"/>
                </a:solidFill>
                <a:latin typeface="微軟正黑體" panose="020B0604030504040204" pitchFamily="34" charset="-120"/>
              </a:rPr>
              <a:t>務必於</a:t>
            </a:r>
            <a:r>
              <a:rPr lang="en-US" altLang="zh-TW" sz="4000" b="1" dirty="0">
                <a:solidFill>
                  <a:srgbClr val="FF0000"/>
                </a:solidFill>
                <a:latin typeface="微軟正黑體" panose="020B0604030504040204" pitchFamily="34" charset="-120"/>
              </a:rPr>
              <a:t>109</a:t>
            </a:r>
            <a:r>
              <a:rPr lang="zh-TW" altLang="en-US" sz="4000" b="1" dirty="0">
                <a:solidFill>
                  <a:srgbClr val="FF0000"/>
                </a:solidFill>
                <a:latin typeface="微軟正黑體" panose="020B0604030504040204" pitchFamily="34" charset="-120"/>
              </a:rPr>
              <a:t>年</a:t>
            </a:r>
            <a:r>
              <a:rPr lang="en-US" altLang="zh-TW" sz="4000" b="1" dirty="0">
                <a:solidFill>
                  <a:srgbClr val="FF0000"/>
                </a:solidFill>
                <a:latin typeface="微軟正黑體" panose="020B0604030504040204" pitchFamily="34" charset="-120"/>
              </a:rPr>
              <a:t>7</a:t>
            </a:r>
            <a:r>
              <a:rPr lang="zh-TW" altLang="en-US" sz="4000" b="1" dirty="0">
                <a:solidFill>
                  <a:srgbClr val="FF0000"/>
                </a:solidFill>
                <a:latin typeface="微軟正黑體" panose="020B0604030504040204" pitchFamily="34" charset="-120"/>
              </a:rPr>
              <a:t>月</a:t>
            </a:r>
            <a:r>
              <a:rPr lang="en-US" altLang="zh-TW" sz="4000" b="1" dirty="0">
                <a:solidFill>
                  <a:srgbClr val="FF0000"/>
                </a:solidFill>
                <a:latin typeface="微軟正黑體" panose="020B0604030504040204" pitchFamily="34" charset="-120"/>
              </a:rPr>
              <a:t>16</a:t>
            </a:r>
            <a:r>
              <a:rPr lang="zh-TW" altLang="en-US" sz="4000" b="1" dirty="0">
                <a:solidFill>
                  <a:srgbClr val="FF0000"/>
                </a:solidFill>
                <a:latin typeface="微軟正黑體" panose="020B0604030504040204" pitchFamily="34" charset="-120"/>
              </a:rPr>
              <a:t>日（星期四）前</a:t>
            </a:r>
            <a:endParaRPr lang="en-US" altLang="zh-TW" sz="2400" b="1" dirty="0">
              <a:solidFill>
                <a:srgbClr val="FF0000"/>
              </a:solidFill>
              <a:latin typeface="微軟正黑體" panose="020B0604030504040204" pitchFamily="34" charset="-120"/>
            </a:endParaRPr>
          </a:p>
          <a:p>
            <a:pPr defTabSz="609585">
              <a:lnSpc>
                <a:spcPts val="4000"/>
              </a:lnSpc>
            </a:pPr>
            <a:r>
              <a:rPr lang="zh-TW" altLang="en-US" sz="4000" b="1" dirty="0">
                <a:solidFill>
                  <a:srgbClr val="FF0000"/>
                </a:solidFill>
                <a:latin typeface="微軟正黑體" panose="020B0604030504040204" pitchFamily="34" charset="-120"/>
              </a:rPr>
              <a:t>   </a:t>
            </a:r>
            <a:r>
              <a:rPr lang="en-US" altLang="zh-TW" sz="2400" b="1" dirty="0">
                <a:solidFill>
                  <a:srgbClr val="103154"/>
                </a:solidFill>
                <a:latin typeface="微軟正黑體" panose="020B0604030504040204" pitchFamily="34" charset="-120"/>
              </a:rPr>
              <a:t>1.</a:t>
            </a:r>
            <a:r>
              <a:rPr lang="zh-TW" altLang="en-US" sz="2400" b="1" dirty="0">
                <a:solidFill>
                  <a:srgbClr val="103154"/>
                </a:solidFill>
                <a:latin typeface="微軟正黑體" panose="020B0604030504040204" pitchFamily="34" charset="-120"/>
              </a:rPr>
              <a:t>完成學校全部課程計畫表件</a:t>
            </a:r>
            <a:endParaRPr lang="en-US" altLang="zh-TW" sz="2400" b="1" dirty="0">
              <a:solidFill>
                <a:srgbClr val="103154"/>
              </a:solidFill>
              <a:latin typeface="微軟正黑體" panose="020B0604030504040204" pitchFamily="34" charset="-120"/>
            </a:endParaRPr>
          </a:p>
          <a:p>
            <a:pPr defTabSz="609585">
              <a:lnSpc>
                <a:spcPts val="4000"/>
              </a:lnSpc>
            </a:pPr>
            <a:r>
              <a:rPr lang="zh-TW" altLang="en-US" sz="2400" b="1" dirty="0">
                <a:solidFill>
                  <a:srgbClr val="103154"/>
                </a:solidFill>
                <a:latin typeface="微軟正黑體" panose="020B0604030504040204" pitchFamily="34" charset="-120"/>
              </a:rPr>
              <a:t>     </a:t>
            </a:r>
            <a:r>
              <a:rPr lang="en-US" altLang="zh-TW" sz="2400" b="1" dirty="0">
                <a:solidFill>
                  <a:srgbClr val="103154"/>
                </a:solidFill>
                <a:latin typeface="微軟正黑體" panose="020B0604030504040204" pitchFamily="34" charset="-120"/>
              </a:rPr>
              <a:t>2.</a:t>
            </a:r>
            <a:r>
              <a:rPr lang="zh-TW" altLang="en-US" sz="2400" b="1" dirty="0">
                <a:solidFill>
                  <a:srgbClr val="103154"/>
                </a:solidFill>
                <a:latin typeface="微軟正黑體" panose="020B0604030504040204" pitchFamily="34" charset="-120"/>
              </a:rPr>
              <a:t>上傳至</a:t>
            </a:r>
            <a:r>
              <a:rPr lang="en-US" altLang="zh-TW" sz="2400" b="1" dirty="0">
                <a:solidFill>
                  <a:srgbClr val="7030A0"/>
                </a:solidFill>
                <a:latin typeface="微軟正黑體" panose="020B0604030504040204" pitchFamily="34" charset="-120"/>
              </a:rPr>
              <a:t>【</a:t>
            </a:r>
            <a:r>
              <a:rPr lang="zh-TW" altLang="en-US" sz="2400" b="1" dirty="0">
                <a:solidFill>
                  <a:srgbClr val="7030A0"/>
                </a:solidFill>
                <a:latin typeface="微軟正黑體" panose="020B0604030504040204" pitchFamily="34" charset="-120"/>
              </a:rPr>
              <a:t>臺南市課程計畫備查資源網</a:t>
            </a:r>
            <a:r>
              <a:rPr lang="en-US" altLang="zh-TW" sz="2400" b="1" dirty="0">
                <a:solidFill>
                  <a:srgbClr val="7030A0"/>
                </a:solidFill>
                <a:latin typeface="微軟正黑體" panose="020B0604030504040204" pitchFamily="34" charset="-120"/>
              </a:rPr>
              <a:t>】</a:t>
            </a:r>
          </a:p>
          <a:p>
            <a:pPr defTabSz="609585">
              <a:lnSpc>
                <a:spcPts val="4000"/>
              </a:lnSpc>
            </a:pPr>
            <a:r>
              <a:rPr lang="en-US" altLang="zh-TW" sz="2400" dirty="0">
                <a:solidFill>
                  <a:srgbClr val="103154"/>
                </a:solidFill>
                <a:hlinkClick r:id="rId2"/>
              </a:rPr>
              <a:t>http://course.tn.edu.tw/</a:t>
            </a:r>
            <a:endParaRPr lang="en-US" altLang="zh-TW" sz="2400" b="1" dirty="0">
              <a:solidFill>
                <a:srgbClr val="103154"/>
              </a:solidFill>
              <a:latin typeface="微軟正黑體" panose="020B0604030504040204" pitchFamily="34" charset="-120"/>
            </a:endParaRPr>
          </a:p>
        </p:txBody>
      </p:sp>
      <p:sp>
        <p:nvSpPr>
          <p:cNvPr id="7" name="chenying0907 56"/>
          <p:cNvSpPr/>
          <p:nvPr/>
        </p:nvSpPr>
        <p:spPr bwMode="auto">
          <a:xfrm>
            <a:off x="8774809" y="3318591"/>
            <a:ext cx="2717523" cy="3403740"/>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005188"/>
          </a:solidFill>
          <a:ln>
            <a:noFill/>
          </a:ln>
        </p:spPr>
        <p:txBody>
          <a:bodyPr vert="horz" wrap="square" lIns="91440" tIns="45720" rIns="91440" bIns="45720" numCol="1" anchor="t" anchorCtr="0" compatLnSpc="1"/>
          <a:lstStyle/>
          <a:p>
            <a:pPr defTabSz="609585"/>
            <a:endParaRPr lang="id-ID">
              <a:solidFill>
                <a:srgbClr val="605448"/>
              </a:solidFill>
              <a:latin typeface="华文细黑" pitchFamily="2" charset="-122"/>
              <a:ea typeface="华文细黑" pitchFamily="2" charset="-122"/>
            </a:endParaRPr>
          </a:p>
        </p:txBody>
      </p:sp>
      <p:grpSp>
        <p:nvGrpSpPr>
          <p:cNvPr id="8" name="chenying0907 6"/>
          <p:cNvGrpSpPr/>
          <p:nvPr/>
        </p:nvGrpSpPr>
        <p:grpSpPr>
          <a:xfrm>
            <a:off x="8287294" y="4104388"/>
            <a:ext cx="1008188" cy="1224661"/>
            <a:chOff x="3616066" y="3890310"/>
            <a:chExt cx="1313209" cy="1326436"/>
          </a:xfrm>
        </p:grpSpPr>
        <p:sp>
          <p:nvSpPr>
            <p:cNvPr id="9"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09585"/>
              <a:endParaRPr lang="zh-CN" altLang="en-US">
                <a:solidFill>
                  <a:srgbClr val="605448"/>
                </a:solidFill>
              </a:endParaRPr>
            </a:p>
          </p:txBody>
        </p:sp>
        <p:grpSp>
          <p:nvGrpSpPr>
            <p:cNvPr id="10" name="chenying0907 219"/>
            <p:cNvGrpSpPr/>
            <p:nvPr/>
          </p:nvGrpSpPr>
          <p:grpSpPr>
            <a:xfrm>
              <a:off x="3903477" y="4174350"/>
              <a:ext cx="723795" cy="739644"/>
              <a:chOff x="5268913" y="4124325"/>
              <a:chExt cx="652463" cy="666751"/>
            </a:xfrm>
            <a:solidFill>
              <a:srgbClr val="005188"/>
            </a:solidFill>
          </p:grpSpPr>
          <p:sp>
            <p:nvSpPr>
              <p:cNvPr id="1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2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grpSp>
      </p:grpSp>
      <p:grpSp>
        <p:nvGrpSpPr>
          <p:cNvPr id="31" name="chenying0907 5"/>
          <p:cNvGrpSpPr/>
          <p:nvPr/>
        </p:nvGrpSpPr>
        <p:grpSpPr>
          <a:xfrm>
            <a:off x="8525680" y="2664576"/>
            <a:ext cx="1173053" cy="1137933"/>
            <a:chOff x="4572038" y="2317937"/>
            <a:chExt cx="1451315" cy="1465933"/>
          </a:xfrm>
        </p:grpSpPr>
        <p:sp>
          <p:nvSpPr>
            <p:cNvPr id="32"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09585"/>
              <a:endParaRPr lang="zh-CN" altLang="en-US">
                <a:solidFill>
                  <a:srgbClr val="605448"/>
                </a:solidFill>
              </a:endParaRPr>
            </a:p>
          </p:txBody>
        </p:sp>
        <p:grpSp>
          <p:nvGrpSpPr>
            <p:cNvPr id="33" name="chenying0907 279"/>
            <p:cNvGrpSpPr/>
            <p:nvPr/>
          </p:nvGrpSpPr>
          <p:grpSpPr>
            <a:xfrm>
              <a:off x="4928436" y="2645937"/>
              <a:ext cx="774866" cy="794236"/>
              <a:chOff x="3282950" y="1154113"/>
              <a:chExt cx="698501" cy="715963"/>
            </a:xfrm>
            <a:solidFill>
              <a:srgbClr val="005188"/>
            </a:solidFill>
          </p:grpSpPr>
          <p:sp>
            <p:nvSpPr>
              <p:cNvPr id="34"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5"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6"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7"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8"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39"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0"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1"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2"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3"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4"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5"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6"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7"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8"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49"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0"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1"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2"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3"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4"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5"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56"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grpSp>
      </p:grpSp>
      <p:grpSp>
        <p:nvGrpSpPr>
          <p:cNvPr id="57" name="chenying0907 4"/>
          <p:cNvGrpSpPr/>
          <p:nvPr/>
        </p:nvGrpSpPr>
        <p:grpSpPr>
          <a:xfrm>
            <a:off x="10034637" y="2837327"/>
            <a:ext cx="1127123" cy="991116"/>
            <a:chOff x="6306836" y="2492307"/>
            <a:chExt cx="1241703" cy="1254210"/>
          </a:xfrm>
        </p:grpSpPr>
        <p:sp>
          <p:nvSpPr>
            <p:cNvPr id="58"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09585"/>
              <a:endParaRPr lang="zh-CN" altLang="en-US">
                <a:solidFill>
                  <a:srgbClr val="605448"/>
                </a:solidFill>
              </a:endParaRPr>
            </a:p>
          </p:txBody>
        </p:sp>
        <p:grpSp>
          <p:nvGrpSpPr>
            <p:cNvPr id="59" name="chenying0907 240"/>
            <p:cNvGrpSpPr/>
            <p:nvPr/>
          </p:nvGrpSpPr>
          <p:grpSpPr>
            <a:xfrm>
              <a:off x="6679994" y="2888964"/>
              <a:ext cx="483459" cy="489186"/>
              <a:chOff x="4194175" y="1193800"/>
              <a:chExt cx="669926" cy="677863"/>
            </a:xfrm>
            <a:solidFill>
              <a:srgbClr val="005188"/>
            </a:solidFill>
          </p:grpSpPr>
          <p:sp>
            <p:nvSpPr>
              <p:cNvPr id="60"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1"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2"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3"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4"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5"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6"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7"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8"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69"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0"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1"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2"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3"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4"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5"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6"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7"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8"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79"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0"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1"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2"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3"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4"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5"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6"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7"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8"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89"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0"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1"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2"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3"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4"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5"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6"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97"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grpSp>
      </p:grpSp>
      <p:grpSp>
        <p:nvGrpSpPr>
          <p:cNvPr id="98" name="chenying0907 3"/>
          <p:cNvGrpSpPr/>
          <p:nvPr/>
        </p:nvGrpSpPr>
        <p:grpSpPr>
          <a:xfrm>
            <a:off x="10714077" y="3760694"/>
            <a:ext cx="1216803" cy="1240749"/>
            <a:chOff x="6557336" y="3969080"/>
            <a:chExt cx="1506414" cy="1521587"/>
          </a:xfrm>
        </p:grpSpPr>
        <p:sp>
          <p:nvSpPr>
            <p:cNvPr id="99"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609585"/>
              <a:endParaRPr lang="zh-CN" altLang="en-US">
                <a:solidFill>
                  <a:srgbClr val="605448"/>
                </a:solidFill>
              </a:endParaRPr>
            </a:p>
          </p:txBody>
        </p:sp>
        <p:grpSp>
          <p:nvGrpSpPr>
            <p:cNvPr id="100" name="chenying0907 172"/>
            <p:cNvGrpSpPr/>
            <p:nvPr/>
          </p:nvGrpSpPr>
          <p:grpSpPr>
            <a:xfrm>
              <a:off x="6945920" y="4376565"/>
              <a:ext cx="674484" cy="711466"/>
              <a:chOff x="4197350" y="2182813"/>
              <a:chExt cx="608013" cy="641350"/>
            </a:xfrm>
            <a:solidFill>
              <a:srgbClr val="005188"/>
            </a:solidFill>
          </p:grpSpPr>
          <p:sp>
            <p:nvSpPr>
              <p:cNvPr id="101"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2"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3"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4"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5"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6"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7"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8"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09"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0"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1"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2"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3"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4"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5"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6"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7"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8"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19"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0"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1"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2"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3"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4"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5"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6"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7"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8"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29"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0"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1"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2"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3"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4"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5"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6"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7"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8"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39"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0"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1"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2"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3"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4"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5"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sp>
            <p:nvSpPr>
              <p:cNvPr id="146"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609585"/>
                <a:endParaRPr lang="zh-CN" altLang="en-US" sz="2400">
                  <a:solidFill>
                    <a:srgbClr val="605448"/>
                  </a:solidFill>
                </a:endParaRPr>
              </a:p>
            </p:txBody>
          </p:sp>
        </p:grpSp>
      </p:grpSp>
    </p:spTree>
    <p:extLst>
      <p:ext uri="{BB962C8B-B14F-4D97-AF65-F5344CB8AC3E}">
        <p14:creationId xmlns:p14="http://schemas.microsoft.com/office/powerpoint/2010/main" val="7484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單箭頭接點 4">
            <a:extLst>
              <a:ext uri="{FF2B5EF4-FFF2-40B4-BE49-F238E27FC236}">
                <a16:creationId xmlns:a16="http://schemas.microsoft.com/office/drawing/2014/main" xmlns="" id="{9553D4F9-F0A6-488A-8190-C4CE5412F1C2}"/>
              </a:ext>
            </a:extLst>
          </p:cNvPr>
          <p:cNvCxnSpPr/>
          <p:nvPr/>
        </p:nvCxnSpPr>
        <p:spPr>
          <a:xfrm>
            <a:off x="1487488" y="3428995"/>
            <a:ext cx="9217024" cy="0"/>
          </a:xfrm>
          <a:prstGeom prst="straightConnector1">
            <a:avLst/>
          </a:prstGeom>
          <a:ln w="1016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a16="http://schemas.microsoft.com/office/drawing/2014/main" xmlns="" id="{19B640B6-4A4D-4827-B0B6-78619EBC12B3}"/>
              </a:ext>
            </a:extLst>
          </p:cNvPr>
          <p:cNvSpPr/>
          <p:nvPr/>
        </p:nvSpPr>
        <p:spPr>
          <a:xfrm>
            <a:off x="407368" y="260648"/>
            <a:ext cx="2736304" cy="864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3600" b="1" dirty="0">
                <a:solidFill>
                  <a:srgbClr val="3C4743"/>
                </a:solidFill>
                <a:latin typeface="微軟正黑體" panose="020B0604030504040204" pitchFamily="34" charset="-120"/>
                <a:ea typeface="微軟正黑體" panose="020B0604030504040204" pitchFamily="34" charset="-120"/>
              </a:rPr>
              <a:t>學校端流程</a:t>
            </a:r>
          </a:p>
        </p:txBody>
      </p:sp>
      <p:cxnSp>
        <p:nvCxnSpPr>
          <p:cNvPr id="8" name="直線接點 7">
            <a:extLst>
              <a:ext uri="{FF2B5EF4-FFF2-40B4-BE49-F238E27FC236}">
                <a16:creationId xmlns:a16="http://schemas.microsoft.com/office/drawing/2014/main" xmlns="" id="{F7742194-EFB2-4C41-BE2B-1BB5C333C2C8}"/>
              </a:ext>
            </a:extLst>
          </p:cNvPr>
          <p:cNvCxnSpPr>
            <a:cxnSpLocks/>
          </p:cNvCxnSpPr>
          <p:nvPr/>
        </p:nvCxnSpPr>
        <p:spPr>
          <a:xfrm flipV="1">
            <a:off x="4943872" y="2132851"/>
            <a:ext cx="0" cy="1296144"/>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a16="http://schemas.microsoft.com/office/drawing/2014/main" xmlns="" id="{E4E668CB-C781-4133-9A03-47571888F877}"/>
              </a:ext>
            </a:extLst>
          </p:cNvPr>
          <p:cNvSpPr/>
          <p:nvPr/>
        </p:nvSpPr>
        <p:spPr>
          <a:xfrm>
            <a:off x="3398553" y="1279301"/>
            <a:ext cx="3090639" cy="8640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3200" b="1" dirty="0">
                <a:solidFill>
                  <a:srgbClr val="FF0000"/>
                </a:solidFill>
                <a:latin typeface="微軟正黑體" panose="020B0604030504040204" pitchFamily="34" charset="-120"/>
                <a:ea typeface="微軟正黑體" panose="020B0604030504040204" pitchFamily="34" charset="-120"/>
              </a:rPr>
              <a:t>109</a:t>
            </a:r>
            <a:r>
              <a:rPr lang="zh-TW" altLang="en-US" sz="3200" b="1" dirty="0">
                <a:solidFill>
                  <a:srgbClr val="FF0000"/>
                </a:solidFill>
                <a:latin typeface="微軟正黑體" panose="020B0604030504040204" pitchFamily="34" charset="-120"/>
                <a:ea typeface="微軟正黑體" panose="020B0604030504040204" pitchFamily="34" charset="-120"/>
              </a:rPr>
              <a:t>年</a:t>
            </a:r>
            <a:r>
              <a:rPr lang="en-US" altLang="zh-TW" sz="3200" b="1" dirty="0">
                <a:solidFill>
                  <a:srgbClr val="FF0000"/>
                </a:solidFill>
                <a:latin typeface="微軟正黑體" panose="020B0604030504040204" pitchFamily="34" charset="-120"/>
                <a:ea typeface="微軟正黑體" panose="020B0604030504040204" pitchFamily="34" charset="-120"/>
              </a:rPr>
              <a:t>7</a:t>
            </a:r>
            <a:r>
              <a:rPr lang="zh-TW" altLang="en-US" sz="3200" b="1" dirty="0">
                <a:solidFill>
                  <a:srgbClr val="FF0000"/>
                </a:solidFill>
                <a:latin typeface="微軟正黑體" panose="020B0604030504040204" pitchFamily="34" charset="-120"/>
                <a:ea typeface="微軟正黑體" panose="020B0604030504040204" pitchFamily="34" charset="-120"/>
              </a:rPr>
              <a:t>月</a:t>
            </a:r>
            <a:r>
              <a:rPr lang="en-US" altLang="zh-TW" sz="3200" b="1" dirty="0">
                <a:solidFill>
                  <a:srgbClr val="FF0000"/>
                </a:solidFill>
                <a:latin typeface="微軟正黑體" panose="020B0604030504040204" pitchFamily="34" charset="-120"/>
                <a:ea typeface="微軟正黑體" panose="020B0604030504040204" pitchFamily="34" charset="-120"/>
              </a:rPr>
              <a:t>14</a:t>
            </a:r>
            <a:r>
              <a:rPr lang="zh-TW" altLang="en-US" sz="3200" b="1" dirty="0">
                <a:solidFill>
                  <a:srgbClr val="FF0000"/>
                </a:solidFill>
                <a:latin typeface="微軟正黑體" panose="020B0604030504040204" pitchFamily="34" charset="-120"/>
                <a:ea typeface="微軟正黑體" panose="020B0604030504040204" pitchFamily="34" charset="-120"/>
              </a:rPr>
              <a:t>日</a:t>
            </a:r>
          </a:p>
        </p:txBody>
      </p:sp>
      <p:cxnSp>
        <p:nvCxnSpPr>
          <p:cNvPr id="12" name="直線接點 11">
            <a:extLst>
              <a:ext uri="{FF2B5EF4-FFF2-40B4-BE49-F238E27FC236}">
                <a16:creationId xmlns:a16="http://schemas.microsoft.com/office/drawing/2014/main" xmlns="" id="{9C50A748-A367-4CE5-9673-E0CA82CBCABA}"/>
              </a:ext>
            </a:extLst>
          </p:cNvPr>
          <p:cNvCxnSpPr>
            <a:cxnSpLocks/>
          </p:cNvCxnSpPr>
          <p:nvPr/>
        </p:nvCxnSpPr>
        <p:spPr>
          <a:xfrm flipV="1">
            <a:off x="9192344" y="2132852"/>
            <a:ext cx="0" cy="129614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a16="http://schemas.microsoft.com/office/drawing/2014/main" xmlns="" id="{5529331C-6D8A-4E21-9BFA-604EE69A524F}"/>
              </a:ext>
            </a:extLst>
          </p:cNvPr>
          <p:cNvSpPr/>
          <p:nvPr/>
        </p:nvSpPr>
        <p:spPr>
          <a:xfrm>
            <a:off x="7688689" y="1268760"/>
            <a:ext cx="3015825" cy="8640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3200" b="1" dirty="0">
                <a:solidFill>
                  <a:srgbClr val="FF0000"/>
                </a:solidFill>
                <a:latin typeface="微軟正黑體" panose="020B0604030504040204" pitchFamily="34" charset="-120"/>
                <a:ea typeface="微軟正黑體" panose="020B0604030504040204" pitchFamily="34" charset="-120"/>
              </a:rPr>
              <a:t>109</a:t>
            </a:r>
            <a:r>
              <a:rPr lang="zh-TW" altLang="en-US" sz="3200" b="1" dirty="0">
                <a:solidFill>
                  <a:srgbClr val="FF0000"/>
                </a:solidFill>
                <a:latin typeface="微軟正黑體" panose="020B0604030504040204" pitchFamily="34" charset="-120"/>
                <a:ea typeface="微軟正黑體" panose="020B0604030504040204" pitchFamily="34" charset="-120"/>
              </a:rPr>
              <a:t>年</a:t>
            </a:r>
            <a:r>
              <a:rPr lang="en-US" altLang="zh-TW" sz="3200" b="1" dirty="0">
                <a:solidFill>
                  <a:srgbClr val="FF0000"/>
                </a:solidFill>
                <a:latin typeface="微軟正黑體" panose="020B0604030504040204" pitchFamily="34" charset="-120"/>
                <a:ea typeface="微軟正黑體" panose="020B0604030504040204" pitchFamily="34" charset="-120"/>
              </a:rPr>
              <a:t>7</a:t>
            </a:r>
            <a:r>
              <a:rPr lang="zh-TW" altLang="en-US" sz="3200" b="1" dirty="0">
                <a:solidFill>
                  <a:srgbClr val="FF0000"/>
                </a:solidFill>
                <a:latin typeface="微軟正黑體" panose="020B0604030504040204" pitchFamily="34" charset="-120"/>
                <a:ea typeface="微軟正黑體" panose="020B0604030504040204" pitchFamily="34" charset="-120"/>
              </a:rPr>
              <a:t>月</a:t>
            </a:r>
            <a:r>
              <a:rPr lang="en-US" altLang="zh-TW" sz="3200" b="1" dirty="0">
                <a:solidFill>
                  <a:srgbClr val="FF0000"/>
                </a:solidFill>
                <a:latin typeface="微軟正黑體" panose="020B0604030504040204" pitchFamily="34" charset="-120"/>
                <a:ea typeface="微軟正黑體" panose="020B0604030504040204" pitchFamily="34" charset="-120"/>
              </a:rPr>
              <a:t>16</a:t>
            </a:r>
            <a:r>
              <a:rPr lang="zh-TW" altLang="en-US" sz="32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a:ext uri="{FF2B5EF4-FFF2-40B4-BE49-F238E27FC236}">
                <a16:creationId xmlns:a16="http://schemas.microsoft.com/office/drawing/2014/main" xmlns="" id="{18258070-18D2-4DC6-8D9C-87DB070F8B5E}"/>
              </a:ext>
            </a:extLst>
          </p:cNvPr>
          <p:cNvSpPr/>
          <p:nvPr/>
        </p:nvSpPr>
        <p:spPr>
          <a:xfrm>
            <a:off x="2207572" y="2370940"/>
            <a:ext cx="2052224" cy="8640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77"/>
            <a:r>
              <a:rPr lang="zh-TW" altLang="en-US" sz="2800" b="1" dirty="0">
                <a:solidFill>
                  <a:srgbClr val="3C4743"/>
                </a:solidFill>
                <a:latin typeface="微軟正黑體" panose="020B0604030504040204" pitchFamily="34" charset="-120"/>
                <a:ea typeface="微軟正黑體" panose="020B0604030504040204" pitchFamily="34" charset="-120"/>
              </a:rPr>
              <a:t>各校課發會審議</a:t>
            </a:r>
          </a:p>
        </p:txBody>
      </p:sp>
      <p:sp>
        <p:nvSpPr>
          <p:cNvPr id="15" name="矩形: 圓角 14">
            <a:extLst>
              <a:ext uri="{FF2B5EF4-FFF2-40B4-BE49-F238E27FC236}">
                <a16:creationId xmlns:a16="http://schemas.microsoft.com/office/drawing/2014/main" xmlns="" id="{ECEC506B-2202-46A5-9499-27D6585A536B}"/>
              </a:ext>
            </a:extLst>
          </p:cNvPr>
          <p:cNvSpPr/>
          <p:nvPr/>
        </p:nvSpPr>
        <p:spPr>
          <a:xfrm>
            <a:off x="6240016" y="2370940"/>
            <a:ext cx="2736304" cy="864091"/>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800" b="1" dirty="0">
                <a:solidFill>
                  <a:srgbClr val="3C4743"/>
                </a:solidFill>
                <a:latin typeface="微軟正黑體" panose="020B0604030504040204" pitchFamily="34" charset="-120"/>
                <a:ea typeface="微軟正黑體" panose="020B0604030504040204" pitchFamily="34" charset="-120"/>
              </a:rPr>
              <a:t>課程計畫填報上傳</a:t>
            </a:r>
          </a:p>
        </p:txBody>
      </p:sp>
      <p:sp>
        <p:nvSpPr>
          <p:cNvPr id="18" name="矩形 17">
            <a:extLst>
              <a:ext uri="{FF2B5EF4-FFF2-40B4-BE49-F238E27FC236}">
                <a16:creationId xmlns:a16="http://schemas.microsoft.com/office/drawing/2014/main" xmlns="" id="{AAF31F13-018C-4250-96B3-F77E09292C05}"/>
              </a:ext>
            </a:extLst>
          </p:cNvPr>
          <p:cNvSpPr/>
          <p:nvPr/>
        </p:nvSpPr>
        <p:spPr>
          <a:xfrm>
            <a:off x="800101" y="3695945"/>
            <a:ext cx="4279900" cy="2160235"/>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defTabSz="914377"/>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請各校課程發展委員會完成</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學年度學校課程計畫</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含第</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審議之工作，並填寫</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課程計畫自我檢核表。</a:t>
            </a:r>
          </a:p>
          <a:p>
            <a:pPr defTabSz="914377"/>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☆課發會會議記錄</a:t>
            </a:r>
          </a:p>
        </p:txBody>
      </p:sp>
      <p:sp>
        <p:nvSpPr>
          <p:cNvPr id="19" name="矩形 18">
            <a:extLst>
              <a:ext uri="{FF2B5EF4-FFF2-40B4-BE49-F238E27FC236}">
                <a16:creationId xmlns:a16="http://schemas.microsoft.com/office/drawing/2014/main" xmlns="" id="{A6D69BE3-2A3C-44B1-8568-DE2C122A98EF}"/>
              </a:ext>
            </a:extLst>
          </p:cNvPr>
          <p:cNvSpPr/>
          <p:nvPr/>
        </p:nvSpPr>
        <p:spPr>
          <a:xfrm>
            <a:off x="7144371" y="3726727"/>
            <a:ext cx="4095948" cy="160889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課程計畫備查資源網</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上傳課程計畫</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類相關計畫表件及</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課程計畫檢核表以</a:t>
            </a:r>
            <a:r>
              <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格式</a:t>
            </a:r>
          </a:p>
        </p:txBody>
      </p:sp>
      <p:grpSp>
        <p:nvGrpSpPr>
          <p:cNvPr id="20" name="组合 106"/>
          <p:cNvGrpSpPr/>
          <p:nvPr/>
        </p:nvGrpSpPr>
        <p:grpSpPr>
          <a:xfrm>
            <a:off x="5484114" y="4946962"/>
            <a:ext cx="1483321" cy="1442332"/>
            <a:chOff x="4219575" y="3103563"/>
            <a:chExt cx="746125" cy="708025"/>
          </a:xfrm>
          <a:solidFill>
            <a:srgbClr val="333333"/>
          </a:solidFill>
        </p:grpSpPr>
        <p:sp>
          <p:nvSpPr>
            <p:cNvPr id="21"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2"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3"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4"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5"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6"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7"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8"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29"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0"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1"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2"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3"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4"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5"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6"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7"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8"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39"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0"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1"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2"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3"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4"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5"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6"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7"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8"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49"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0"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1"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2"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3"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4"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5"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6"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7"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8"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59"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0"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1"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2"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3"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4"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5"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6"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7"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8"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69"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70"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sp>
          <p:nvSpPr>
            <p:cNvPr id="71"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62560" tIns="81280" rIns="162560" bIns="8128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200">
                <a:solidFill>
                  <a:srgbClr val="3C4743"/>
                </a:solidFill>
              </a:endParaRPr>
            </a:p>
          </p:txBody>
        </p:sp>
      </p:grpSp>
    </p:spTree>
    <p:extLst>
      <p:ext uri="{BB962C8B-B14F-4D97-AF65-F5344CB8AC3E}">
        <p14:creationId xmlns:p14="http://schemas.microsoft.com/office/powerpoint/2010/main" val="301200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xmlns="" id="{19B640B6-4A4D-4827-B0B6-78619EBC12B3}"/>
              </a:ext>
            </a:extLst>
          </p:cNvPr>
          <p:cNvSpPr/>
          <p:nvPr/>
        </p:nvSpPr>
        <p:spPr>
          <a:xfrm>
            <a:off x="407368" y="260648"/>
            <a:ext cx="4176464" cy="864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3600" b="1" dirty="0">
                <a:solidFill>
                  <a:srgbClr val="3C4743"/>
                </a:solidFill>
                <a:latin typeface="微軟正黑體" panose="020B0604030504040204" pitchFamily="34" charset="-120"/>
                <a:ea typeface="微軟正黑體" panose="020B0604030504040204" pitchFamily="34" charset="-120"/>
              </a:rPr>
              <a:t>第一階段檢覈流程</a:t>
            </a:r>
          </a:p>
        </p:txBody>
      </p:sp>
      <p:sp>
        <p:nvSpPr>
          <p:cNvPr id="10" name="矩形: 圓角 9">
            <a:extLst>
              <a:ext uri="{FF2B5EF4-FFF2-40B4-BE49-F238E27FC236}">
                <a16:creationId xmlns:a16="http://schemas.microsoft.com/office/drawing/2014/main" xmlns="" id="{E4E668CB-C781-4133-9A03-47571888F877}"/>
              </a:ext>
            </a:extLst>
          </p:cNvPr>
          <p:cNvSpPr/>
          <p:nvPr/>
        </p:nvSpPr>
        <p:spPr>
          <a:xfrm>
            <a:off x="1574801" y="1609173"/>
            <a:ext cx="2645619"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22</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a:ext uri="{FF2B5EF4-FFF2-40B4-BE49-F238E27FC236}">
                <a16:creationId xmlns:a16="http://schemas.microsoft.com/office/drawing/2014/main" xmlns="" id="{18258070-18D2-4DC6-8D9C-87DB070F8B5E}"/>
              </a:ext>
            </a:extLst>
          </p:cNvPr>
          <p:cNvSpPr/>
          <p:nvPr/>
        </p:nvSpPr>
        <p:spPr>
          <a:xfrm>
            <a:off x="1772147" y="2110802"/>
            <a:ext cx="2448272" cy="958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77"/>
            <a:r>
              <a:rPr lang="zh-TW" altLang="en-US" sz="2400" b="1" dirty="0">
                <a:solidFill>
                  <a:srgbClr val="3C4743"/>
                </a:solidFill>
                <a:latin typeface="微軟正黑體" panose="020B0604030504040204" pitchFamily="34" charset="-120"/>
                <a:ea typeface="微軟正黑體" panose="020B0604030504040204" pitchFamily="34" charset="-120"/>
              </a:rPr>
              <a:t>策略聯盟工作圈學校互審</a:t>
            </a:r>
            <a:endParaRPr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 name="箭號: 向右 1">
            <a:extLst>
              <a:ext uri="{FF2B5EF4-FFF2-40B4-BE49-F238E27FC236}">
                <a16:creationId xmlns:a16="http://schemas.microsoft.com/office/drawing/2014/main" xmlns="" id="{0F5ED97B-22D2-4FF1-9209-B87E87E0EE25}"/>
              </a:ext>
            </a:extLst>
          </p:cNvPr>
          <p:cNvSpPr/>
          <p:nvPr/>
        </p:nvSpPr>
        <p:spPr>
          <a:xfrm>
            <a:off x="4435079"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17" name="矩形 16">
            <a:extLst>
              <a:ext uri="{FF2B5EF4-FFF2-40B4-BE49-F238E27FC236}">
                <a16:creationId xmlns:a16="http://schemas.microsoft.com/office/drawing/2014/main" xmlns="" id="{73E15765-33CF-4F66-8E9F-1E21E6D13232}"/>
              </a:ext>
            </a:extLst>
          </p:cNvPr>
          <p:cNvSpPr/>
          <p:nvPr/>
        </p:nvSpPr>
        <p:spPr>
          <a:xfrm>
            <a:off x="1366034" y="3155233"/>
            <a:ext cx="3217799" cy="160685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審查分配表</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如附件一、二</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互審方式：</a:t>
            </a:r>
            <a:endPar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，依此類推，</a:t>
            </a:r>
            <a:endPar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最後一個審</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p:txBody>
      </p:sp>
      <p:sp>
        <p:nvSpPr>
          <p:cNvPr id="20" name="矩形: 圓角 19">
            <a:extLst>
              <a:ext uri="{FF2B5EF4-FFF2-40B4-BE49-F238E27FC236}">
                <a16:creationId xmlns:a16="http://schemas.microsoft.com/office/drawing/2014/main" xmlns="" id="{1CC8DFBD-5654-49D9-B6C2-5CA1CCC74242}"/>
              </a:ext>
            </a:extLst>
          </p:cNvPr>
          <p:cNvSpPr/>
          <p:nvPr/>
        </p:nvSpPr>
        <p:spPr>
          <a:xfrm>
            <a:off x="4838700" y="2328626"/>
            <a:ext cx="3325459"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23-26</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a:ext uri="{FF2B5EF4-FFF2-40B4-BE49-F238E27FC236}">
                <a16:creationId xmlns:a16="http://schemas.microsoft.com/office/drawing/2014/main" xmlns="" id="{A46AC2B3-1E32-4FA8-A4B0-EFA025526C2E}"/>
              </a:ext>
            </a:extLst>
          </p:cNvPr>
          <p:cNvSpPr/>
          <p:nvPr/>
        </p:nvSpPr>
        <p:spPr>
          <a:xfrm>
            <a:off x="5177720" y="2830257"/>
            <a:ext cx="2448272" cy="958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b="1" dirty="0">
                <a:solidFill>
                  <a:srgbClr val="3C4743"/>
                </a:solidFill>
                <a:latin typeface="微軟正黑體" panose="020B0604030504040204" pitchFamily="34" charset="-120"/>
                <a:ea typeface="微軟正黑體" panose="020B0604030504040204" pitchFamily="34" charset="-120"/>
              </a:rPr>
              <a:t>諮詢輔導委員</a:t>
            </a:r>
            <a:endParaRPr lang="en-US" altLang="zh-TW" sz="2400" b="1" dirty="0">
              <a:solidFill>
                <a:srgbClr val="3C4743"/>
              </a:solidFill>
              <a:latin typeface="微軟正黑體" panose="020B0604030504040204" pitchFamily="34" charset="-120"/>
              <a:ea typeface="微軟正黑體" panose="020B0604030504040204" pitchFamily="34" charset="-120"/>
            </a:endParaRPr>
          </a:p>
          <a:p>
            <a:pPr algn="ctr" defTabSz="914377"/>
            <a:r>
              <a:rPr lang="zh-TW" altLang="en-US" sz="2400" b="1" dirty="0">
                <a:solidFill>
                  <a:srgbClr val="3C4743"/>
                </a:solidFill>
                <a:latin typeface="微軟正黑體" panose="020B0604030504040204" pitchFamily="34" charset="-120"/>
                <a:ea typeface="微軟正黑體" panose="020B0604030504040204" pitchFamily="34" charset="-120"/>
              </a:rPr>
              <a:t>線上審查</a:t>
            </a:r>
            <a:endParaRPr lang="en-US" altLang="zh-TW" sz="2400" b="1" dirty="0">
              <a:solidFill>
                <a:srgbClr val="3C4743"/>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a16="http://schemas.microsoft.com/office/drawing/2014/main" xmlns="" id="{1CA10655-3800-44FB-A9F0-859FEFBF2303}"/>
              </a:ext>
            </a:extLst>
          </p:cNvPr>
          <p:cNvPicPr>
            <a:picLocks noChangeAspect="1"/>
          </p:cNvPicPr>
          <p:nvPr/>
        </p:nvPicPr>
        <p:blipFill>
          <a:blip r:embed="rId2"/>
          <a:stretch>
            <a:fillRect/>
          </a:stretch>
        </p:blipFill>
        <p:spPr>
          <a:xfrm>
            <a:off x="1217280" y="4970479"/>
            <a:ext cx="9199200" cy="1479112"/>
          </a:xfrm>
          <a:prstGeom prst="rect">
            <a:avLst/>
          </a:prstGeom>
        </p:spPr>
      </p:pic>
      <p:sp>
        <p:nvSpPr>
          <p:cNvPr id="4" name="箭號: 向右 3">
            <a:extLst>
              <a:ext uri="{FF2B5EF4-FFF2-40B4-BE49-F238E27FC236}">
                <a16:creationId xmlns:a16="http://schemas.microsoft.com/office/drawing/2014/main" xmlns="" id="{4EEF6E80-E21E-4D82-A18E-FF913914FCE0}"/>
              </a:ext>
            </a:extLst>
          </p:cNvPr>
          <p:cNvSpPr/>
          <p:nvPr/>
        </p:nvSpPr>
        <p:spPr>
          <a:xfrm>
            <a:off x="2726076" y="5541375"/>
            <a:ext cx="669269" cy="157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23" name="箭號: 向右 22">
            <a:extLst>
              <a:ext uri="{FF2B5EF4-FFF2-40B4-BE49-F238E27FC236}">
                <a16:creationId xmlns:a16="http://schemas.microsoft.com/office/drawing/2014/main" xmlns="" id="{6FD91302-20F3-415E-9323-27F5D45E9C45}"/>
              </a:ext>
            </a:extLst>
          </p:cNvPr>
          <p:cNvSpPr/>
          <p:nvPr/>
        </p:nvSpPr>
        <p:spPr>
          <a:xfrm>
            <a:off x="4294038" y="5541375"/>
            <a:ext cx="669269" cy="157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25" name="箭號: 弧形下彎 24">
            <a:extLst>
              <a:ext uri="{FF2B5EF4-FFF2-40B4-BE49-F238E27FC236}">
                <a16:creationId xmlns:a16="http://schemas.microsoft.com/office/drawing/2014/main" xmlns="" id="{9EC486D7-AD50-4AB5-99C7-0593DFE87223}"/>
              </a:ext>
            </a:extLst>
          </p:cNvPr>
          <p:cNvSpPr/>
          <p:nvPr/>
        </p:nvSpPr>
        <p:spPr>
          <a:xfrm flipH="1">
            <a:off x="2676863" y="4882142"/>
            <a:ext cx="4176464" cy="590535"/>
          </a:xfrm>
          <a:prstGeom prst="curvedDownArrow">
            <a:avLst>
              <a:gd name="adj1" fmla="val 883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TW" altLang="en-US">
              <a:solidFill>
                <a:srgbClr val="3C4743"/>
              </a:solidFill>
            </a:endParaRPr>
          </a:p>
        </p:txBody>
      </p:sp>
      <p:sp>
        <p:nvSpPr>
          <p:cNvPr id="26" name="矩形: 圓角 25">
            <a:extLst>
              <a:ext uri="{FF2B5EF4-FFF2-40B4-BE49-F238E27FC236}">
                <a16:creationId xmlns:a16="http://schemas.microsoft.com/office/drawing/2014/main" xmlns="" id="{A9C4A3A3-53AA-48AD-9376-24CFDC28872A}"/>
              </a:ext>
            </a:extLst>
          </p:cNvPr>
          <p:cNvSpPr/>
          <p:nvPr/>
        </p:nvSpPr>
        <p:spPr>
          <a:xfrm>
            <a:off x="8337768" y="2328626"/>
            <a:ext cx="2730656"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27</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a:ext uri="{FF2B5EF4-FFF2-40B4-BE49-F238E27FC236}">
                <a16:creationId xmlns:a16="http://schemas.microsoft.com/office/drawing/2014/main" xmlns="" id="{42CC8999-C73A-451F-9480-50D8F699999D}"/>
              </a:ext>
            </a:extLst>
          </p:cNvPr>
          <p:cNvSpPr/>
          <p:nvPr/>
        </p:nvSpPr>
        <p:spPr>
          <a:xfrm>
            <a:off x="8415403" y="2817458"/>
            <a:ext cx="1954819" cy="9709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b="1" dirty="0">
                <a:solidFill>
                  <a:srgbClr val="3C4743"/>
                </a:solidFill>
                <a:latin typeface="微軟正黑體" panose="020B0604030504040204" pitchFamily="34" charset="-120"/>
                <a:ea typeface="微軟正黑體" panose="020B0604030504040204" pitchFamily="34" charset="-120"/>
              </a:rPr>
              <a:t>確認會議</a:t>
            </a:r>
            <a:endParaRPr lang="en-US" altLang="zh-TW" sz="2400" b="1" dirty="0">
              <a:solidFill>
                <a:srgbClr val="3C4743"/>
              </a:solidFill>
              <a:latin typeface="微軟正黑體" panose="020B0604030504040204" pitchFamily="34" charset="-120"/>
              <a:ea typeface="微軟正黑體" panose="020B0604030504040204" pitchFamily="34" charset="-120"/>
            </a:endParaRPr>
          </a:p>
          <a:p>
            <a:pPr algn="ctr" defTabSz="914377"/>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a16="http://schemas.microsoft.com/office/drawing/2014/main" xmlns="" id="{F0D7CA19-94AC-4975-82A7-559E18BE7BF3}"/>
              </a:ext>
            </a:extLst>
          </p:cNvPr>
          <p:cNvSpPr/>
          <p:nvPr/>
        </p:nvSpPr>
        <p:spPr>
          <a:xfrm>
            <a:off x="7677733"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16" name="矩形 15">
            <a:extLst>
              <a:ext uri="{FF2B5EF4-FFF2-40B4-BE49-F238E27FC236}">
                <a16:creationId xmlns:a16="http://schemas.microsoft.com/office/drawing/2014/main" xmlns="" id="{73E15765-33CF-4F66-8E9F-1E21E6D13232}"/>
              </a:ext>
            </a:extLst>
          </p:cNvPr>
          <p:cNvSpPr/>
          <p:nvPr/>
        </p:nvSpPr>
        <p:spPr>
          <a:xfrm>
            <a:off x="8415403" y="3850729"/>
            <a:ext cx="2504987" cy="96953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教育公告未通過第一階段檢覆學校</a:t>
            </a:r>
            <a:endPar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任意多边形 155"/>
          <p:cNvSpPr>
            <a:spLocks/>
          </p:cNvSpPr>
          <p:nvPr/>
        </p:nvSpPr>
        <p:spPr bwMode="auto">
          <a:xfrm>
            <a:off x="5471972" y="476454"/>
            <a:ext cx="2535779" cy="1635676"/>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rgbClr val="5F5F5F"/>
            </a:solidFill>
          </a:ln>
        </p:spPr>
        <p:txBody>
          <a:bodyPr vert="horz" wrap="square" lIns="121883" tIns="60941" rIns="121883" bIns="60941" numCol="1" anchor="t" anchorCtr="0" compatLnSpc="1">
            <a:prstTxWarp prst="textNoShape">
              <a:avLst/>
            </a:prstTxWarp>
            <a:noAutofit/>
          </a:bodyPr>
          <a:lstStyle/>
          <a:p>
            <a:pPr>
              <a:defRPr/>
            </a:pPr>
            <a:endParaRPr lang="zh-CN" altLang="en-US" sz="3199" kern="0">
              <a:solidFill>
                <a:prstClr val="black"/>
              </a:solidFill>
              <a:latin typeface="等线" panose="020F0502020204030204"/>
            </a:endParaRPr>
          </a:p>
        </p:txBody>
      </p:sp>
      <p:sp>
        <p:nvSpPr>
          <p:cNvPr id="7" name="矩形 6"/>
          <p:cNvSpPr/>
          <p:nvPr/>
        </p:nvSpPr>
        <p:spPr>
          <a:xfrm>
            <a:off x="8864165" y="732992"/>
            <a:ext cx="2141612" cy="830997"/>
          </a:xfrm>
          <a:prstGeom prst="rect">
            <a:avLst/>
          </a:prstGeom>
          <a:solidFill>
            <a:srgbClr val="E65B4F"/>
          </a:solidFill>
        </p:spPr>
        <p:txBody>
          <a:bodyPr wrap="square">
            <a:spAutoFit/>
          </a:bodyPr>
          <a:lstStyle/>
          <a:p>
            <a:pPr defTabSz="609585"/>
            <a:r>
              <a:rPr lang="zh-TW" altLang="en-US" sz="4800" b="1" dirty="0">
                <a:solidFill>
                  <a:srgbClr val="E5E6DA"/>
                </a:solidFill>
                <a:latin typeface="微軟正黑體" panose="020B0604030504040204" pitchFamily="34" charset="-120"/>
                <a:ea typeface="微軟正黑體" panose="020B0604030504040204" pitchFamily="34" charset="-120"/>
              </a:rPr>
              <a:t>普通班</a:t>
            </a:r>
            <a:endParaRPr lang="en-US" altLang="zh-TW" sz="4800" b="1" dirty="0">
              <a:solidFill>
                <a:srgbClr val="E5E6DA"/>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10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xmlns="" id="{19B640B6-4A4D-4827-B0B6-78619EBC12B3}"/>
              </a:ext>
            </a:extLst>
          </p:cNvPr>
          <p:cNvSpPr/>
          <p:nvPr/>
        </p:nvSpPr>
        <p:spPr>
          <a:xfrm>
            <a:off x="407368" y="260648"/>
            <a:ext cx="4176464" cy="864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3600" b="1" dirty="0">
                <a:solidFill>
                  <a:srgbClr val="3C4743"/>
                </a:solidFill>
                <a:latin typeface="微軟正黑體" panose="020B0604030504040204" pitchFamily="34" charset="-120"/>
                <a:ea typeface="微軟正黑體" panose="020B0604030504040204" pitchFamily="34" charset="-120"/>
              </a:rPr>
              <a:t>第二階段檢覈流程</a:t>
            </a:r>
          </a:p>
        </p:txBody>
      </p:sp>
      <p:sp>
        <p:nvSpPr>
          <p:cNvPr id="10" name="矩形: 圓角 9">
            <a:extLst>
              <a:ext uri="{FF2B5EF4-FFF2-40B4-BE49-F238E27FC236}">
                <a16:creationId xmlns:a16="http://schemas.microsoft.com/office/drawing/2014/main" xmlns="" id="{E4E668CB-C781-4133-9A03-47571888F877}"/>
              </a:ext>
            </a:extLst>
          </p:cNvPr>
          <p:cNvSpPr/>
          <p:nvPr/>
        </p:nvSpPr>
        <p:spPr>
          <a:xfrm>
            <a:off x="1664817" y="1583727"/>
            <a:ext cx="2662931"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31</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a:ext uri="{FF2B5EF4-FFF2-40B4-BE49-F238E27FC236}">
                <a16:creationId xmlns:a16="http://schemas.microsoft.com/office/drawing/2014/main" xmlns="" id="{18258070-18D2-4DC6-8D9C-87DB070F8B5E}"/>
              </a:ext>
            </a:extLst>
          </p:cNvPr>
          <p:cNvSpPr/>
          <p:nvPr/>
        </p:nvSpPr>
        <p:spPr>
          <a:xfrm>
            <a:off x="1772147" y="2110802"/>
            <a:ext cx="2448272" cy="958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77"/>
            <a:r>
              <a:rPr lang="zh-TW" altLang="en-US" sz="2400" b="1" dirty="0">
                <a:solidFill>
                  <a:srgbClr val="3C4743"/>
                </a:solidFill>
                <a:latin typeface="微軟正黑體" panose="020B0604030504040204" pitchFamily="34" charset="-120"/>
                <a:ea typeface="微軟正黑體" panose="020B0604030504040204" pitchFamily="34" charset="-120"/>
              </a:rPr>
              <a:t>實地檢覈</a:t>
            </a:r>
          </a:p>
        </p:txBody>
      </p:sp>
      <p:sp>
        <p:nvSpPr>
          <p:cNvPr id="2" name="箭號: 向右 1">
            <a:extLst>
              <a:ext uri="{FF2B5EF4-FFF2-40B4-BE49-F238E27FC236}">
                <a16:creationId xmlns:a16="http://schemas.microsoft.com/office/drawing/2014/main" xmlns="" id="{0F5ED97B-22D2-4FF1-9209-B87E87E0EE25}"/>
              </a:ext>
            </a:extLst>
          </p:cNvPr>
          <p:cNvSpPr/>
          <p:nvPr/>
        </p:nvSpPr>
        <p:spPr>
          <a:xfrm>
            <a:off x="4435079"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17" name="矩形 16">
            <a:extLst>
              <a:ext uri="{FF2B5EF4-FFF2-40B4-BE49-F238E27FC236}">
                <a16:creationId xmlns:a16="http://schemas.microsoft.com/office/drawing/2014/main" xmlns="" id="{73E15765-33CF-4F66-8E9F-1E21E6D13232}"/>
              </a:ext>
            </a:extLst>
          </p:cNvPr>
          <p:cNvSpPr/>
          <p:nvPr/>
        </p:nvSpPr>
        <p:spPr>
          <a:xfrm>
            <a:off x="1079501" y="3144073"/>
            <a:ext cx="3594100" cy="342182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地點：</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永康勝利國小</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en-US" altLang="zh-TW" sz="2400" dirty="0">
                <a:solidFill>
                  <a:srgbClr val="3C4743"/>
                </a:solidFill>
                <a:latin typeface="微軟正黑體" panose="020B0604030504040204" pitchFamily="34" charset="-120"/>
                <a:ea typeface="微軟正黑體" panose="020B0604030504040204" pitchFamily="34" charset="-120"/>
              </a:rPr>
              <a:t>(1)</a:t>
            </a:r>
            <a:r>
              <a:rPr lang="zh-TW" altLang="zh-TW" sz="2400" dirty="0">
                <a:solidFill>
                  <a:srgbClr val="3C4743"/>
                </a:solidFill>
                <a:latin typeface="微軟正黑體" panose="020B0604030504040204" pitchFamily="34" charset="-120"/>
                <a:ea typeface="微軟正黑體" panose="020B0604030504040204" pitchFamily="34" charset="-120"/>
              </a:rPr>
              <a:t>諮詢輔導委員</a:t>
            </a:r>
          </a:p>
          <a:p>
            <a:pPr defTabSz="914377"/>
            <a:r>
              <a:rPr lang="en-US" altLang="zh-TW" sz="2400" dirty="0">
                <a:solidFill>
                  <a:srgbClr val="3C4743"/>
                </a:solidFill>
                <a:latin typeface="微軟正黑體" panose="020B0604030504040204" pitchFamily="34" charset="-120"/>
                <a:ea typeface="微軟正黑體" panose="020B0604030504040204" pitchFamily="34" charset="-120"/>
              </a:rPr>
              <a:t>(2)</a:t>
            </a:r>
            <a:r>
              <a:rPr lang="zh-TW" altLang="zh-TW" sz="2400" dirty="0">
                <a:solidFill>
                  <a:srgbClr val="3C4743"/>
                </a:solidFill>
                <a:latin typeface="微軟正黑體" panose="020B0604030504040204" pitchFamily="34" charset="-120"/>
                <a:ea typeface="微軟正黑體" panose="020B0604030504040204" pitchFamily="34" charset="-120"/>
              </a:rPr>
              <a:t>未通過第一階段</a:t>
            </a:r>
            <a:r>
              <a:rPr lang="zh-TW" altLang="en-US" sz="2400" dirty="0">
                <a:solidFill>
                  <a:srgbClr val="3C4743"/>
                </a:solidFill>
                <a:latin typeface="微軟正黑體" panose="020B0604030504040204" pitchFamily="34" charset="-120"/>
                <a:ea typeface="微軟正黑體" panose="020B0604030504040204" pitchFamily="34" charset="-120"/>
              </a:rPr>
              <a:t>檢覆</a:t>
            </a:r>
            <a:endParaRPr lang="en-US" altLang="zh-TW" sz="2400" dirty="0">
              <a:solidFill>
                <a:srgbClr val="3C4743"/>
              </a:solidFill>
              <a:latin typeface="微軟正黑體" panose="020B0604030504040204" pitchFamily="34" charset="-120"/>
              <a:ea typeface="微軟正黑體" panose="020B0604030504040204" pitchFamily="34" charset="-120"/>
            </a:endParaRPr>
          </a:p>
          <a:p>
            <a:pPr defTabSz="914377"/>
            <a:r>
              <a:rPr lang="zh-TW" altLang="en-US" sz="2400" dirty="0">
                <a:solidFill>
                  <a:srgbClr val="3C4743"/>
                </a:solidFill>
                <a:latin typeface="微軟正黑體" panose="020B0604030504040204" pitchFamily="34" charset="-120"/>
                <a:ea typeface="微軟正黑體" panose="020B0604030504040204" pitchFamily="34" charset="-120"/>
              </a:rPr>
              <a:t>     </a:t>
            </a:r>
            <a:r>
              <a:rPr lang="zh-TW" altLang="zh-TW" sz="2400" dirty="0">
                <a:solidFill>
                  <a:srgbClr val="3C4743"/>
                </a:solidFill>
                <a:latin typeface="微軟正黑體" panose="020B0604030504040204" pitchFamily="34" charset="-120"/>
                <a:ea typeface="微軟正黑體" panose="020B0604030504040204" pitchFamily="34" charset="-120"/>
              </a:rPr>
              <a:t>學校之校長及主任，</a:t>
            </a:r>
            <a:endParaRPr lang="en-US" altLang="zh-TW" sz="2400" dirty="0">
              <a:solidFill>
                <a:srgbClr val="3C4743"/>
              </a:solidFill>
              <a:latin typeface="微軟正黑體" panose="020B0604030504040204" pitchFamily="34" charset="-120"/>
              <a:ea typeface="微軟正黑體" panose="020B0604030504040204" pitchFamily="34" charset="-120"/>
            </a:endParaRPr>
          </a:p>
          <a:p>
            <a:pPr defTabSz="914377"/>
            <a:r>
              <a:rPr lang="zh-TW" altLang="en-US" sz="2400" dirty="0">
                <a:solidFill>
                  <a:srgbClr val="3C4743"/>
                </a:solidFill>
                <a:latin typeface="微軟正黑體" panose="020B0604030504040204" pitchFamily="34" charset="-120"/>
                <a:ea typeface="微軟正黑體" panose="020B0604030504040204" pitchFamily="34" charset="-120"/>
              </a:rPr>
              <a:t>     </a:t>
            </a:r>
            <a:r>
              <a:rPr lang="zh-TW" altLang="zh-TW" sz="2400" dirty="0">
                <a:solidFill>
                  <a:srgbClr val="3C4743"/>
                </a:solidFill>
                <a:latin typeface="微軟正黑體" panose="020B0604030504040204" pitchFamily="34" charset="-120"/>
                <a:ea typeface="微軟正黑體" panose="020B0604030504040204" pitchFamily="34" charset="-120"/>
              </a:rPr>
              <a:t>請攜帶筆電及資料。</a:t>
            </a:r>
          </a:p>
          <a:p>
            <a:pPr defTabSz="914377"/>
            <a:r>
              <a:rPr lang="en-US" altLang="zh-TW" sz="2400" b="1" dirty="0">
                <a:solidFill>
                  <a:srgbClr val="FF0000"/>
                </a:solidFill>
                <a:latin typeface="微軟正黑體" panose="020B0604030504040204" pitchFamily="34" charset="-120"/>
                <a:ea typeface="微軟正黑體" panose="020B0604030504040204" pitchFamily="34" charset="-120"/>
              </a:rPr>
              <a:t>(3)</a:t>
            </a:r>
            <a:r>
              <a:rPr lang="zh-TW" altLang="zh-TW" sz="2400" b="1" dirty="0">
                <a:solidFill>
                  <a:srgbClr val="FF0000"/>
                </a:solidFill>
                <a:latin typeface="微軟正黑體" panose="020B0604030504040204" pitchFamily="34" charset="-120"/>
                <a:ea typeface="微軟正黑體" panose="020B0604030504040204" pitchFamily="34" charset="-120"/>
              </a:rPr>
              <a:t>該工作圈互審學校之</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defTabSz="914377"/>
            <a:r>
              <a:rPr lang="zh-TW" altLang="en-US" sz="2400" b="1" dirty="0">
                <a:solidFill>
                  <a:srgbClr val="FF0000"/>
                </a:solidFill>
                <a:latin typeface="微軟正黑體" panose="020B0604030504040204" pitchFamily="34" charset="-120"/>
                <a:ea typeface="微軟正黑體" panose="020B0604030504040204" pitchFamily="34" charset="-120"/>
              </a:rPr>
              <a:t>     </a:t>
            </a:r>
            <a:r>
              <a:rPr lang="zh-TW" altLang="zh-TW" sz="2400" b="1" dirty="0">
                <a:solidFill>
                  <a:srgbClr val="FF0000"/>
                </a:solidFill>
                <a:latin typeface="微軟正黑體" panose="020B0604030504040204" pitchFamily="34" charset="-120"/>
                <a:ea typeface="微軟正黑體" panose="020B0604030504040204" pitchFamily="34" charset="-120"/>
              </a:rPr>
              <a:t>審查人員</a:t>
            </a:r>
          </a:p>
          <a:p>
            <a:pPr defTabSz="914377"/>
            <a:endParaRPr lang="en-US" altLang="zh-TW"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當場修正至通過為止</a:t>
            </a:r>
          </a:p>
        </p:txBody>
      </p:sp>
      <p:sp>
        <p:nvSpPr>
          <p:cNvPr id="20" name="矩形: 圓角 19">
            <a:extLst>
              <a:ext uri="{FF2B5EF4-FFF2-40B4-BE49-F238E27FC236}">
                <a16:creationId xmlns:a16="http://schemas.microsoft.com/office/drawing/2014/main" xmlns="" id="{1CC8DFBD-5654-49D9-B6C2-5CA1CCC74242}"/>
              </a:ext>
            </a:extLst>
          </p:cNvPr>
          <p:cNvSpPr/>
          <p:nvPr/>
        </p:nvSpPr>
        <p:spPr>
          <a:xfrm>
            <a:off x="5095113" y="2328626"/>
            <a:ext cx="2722111"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31</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a:ext uri="{FF2B5EF4-FFF2-40B4-BE49-F238E27FC236}">
                <a16:creationId xmlns:a16="http://schemas.microsoft.com/office/drawing/2014/main" xmlns="" id="{A46AC2B3-1E32-4FA8-A4B0-EFA025526C2E}"/>
              </a:ext>
            </a:extLst>
          </p:cNvPr>
          <p:cNvSpPr/>
          <p:nvPr/>
        </p:nvSpPr>
        <p:spPr>
          <a:xfrm>
            <a:off x="5177720" y="2830257"/>
            <a:ext cx="2448272" cy="958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b="1" dirty="0">
                <a:solidFill>
                  <a:srgbClr val="3C4743"/>
                </a:solidFill>
                <a:latin typeface="微軟正黑體" panose="020B0604030504040204" pitchFamily="34" charset="-120"/>
                <a:ea typeface="微軟正黑體" panose="020B0604030504040204" pitchFamily="34" charset="-120"/>
              </a:rPr>
              <a:t>確認會議</a:t>
            </a:r>
            <a:endParaRPr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a16="http://schemas.microsoft.com/office/drawing/2014/main" xmlns="" id="{A9C4A3A3-53AA-48AD-9376-24CFDC28872A}"/>
              </a:ext>
            </a:extLst>
          </p:cNvPr>
          <p:cNvSpPr/>
          <p:nvPr/>
        </p:nvSpPr>
        <p:spPr>
          <a:xfrm>
            <a:off x="8232641" y="2326175"/>
            <a:ext cx="2687747"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31</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a:ext uri="{FF2B5EF4-FFF2-40B4-BE49-F238E27FC236}">
                <a16:creationId xmlns:a16="http://schemas.microsoft.com/office/drawing/2014/main" xmlns="" id="{42CC8999-C73A-451F-9480-50D8F699999D}"/>
              </a:ext>
            </a:extLst>
          </p:cNvPr>
          <p:cNvSpPr/>
          <p:nvPr/>
        </p:nvSpPr>
        <p:spPr>
          <a:xfrm>
            <a:off x="8415403" y="2817458"/>
            <a:ext cx="2217099" cy="9709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sz="24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a16="http://schemas.microsoft.com/office/drawing/2014/main" xmlns="" id="{F0D7CA19-94AC-4975-82A7-559E18BE7BF3}"/>
              </a:ext>
            </a:extLst>
          </p:cNvPr>
          <p:cNvSpPr/>
          <p:nvPr/>
        </p:nvSpPr>
        <p:spPr>
          <a:xfrm>
            <a:off x="7677733"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3" name="流程圖: 換頁接點 2">
            <a:extLst>
              <a:ext uri="{FF2B5EF4-FFF2-40B4-BE49-F238E27FC236}">
                <a16:creationId xmlns:a16="http://schemas.microsoft.com/office/drawing/2014/main" xmlns="" id="{2251B9C5-85FD-441D-AB3E-37F09DB44693}"/>
              </a:ext>
            </a:extLst>
          </p:cNvPr>
          <p:cNvSpPr/>
          <p:nvPr/>
        </p:nvSpPr>
        <p:spPr>
          <a:xfrm>
            <a:off x="3704400" y="2113341"/>
            <a:ext cx="504056" cy="641803"/>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zh-TW" altLang="en-US" b="1" dirty="0">
                <a:solidFill>
                  <a:srgbClr val="3C4743"/>
                </a:solidFill>
                <a:latin typeface="微軟正黑體" panose="020B0604030504040204" pitchFamily="34" charset="-120"/>
                <a:ea typeface="微軟正黑體" panose="020B0604030504040204" pitchFamily="34" charset="-120"/>
              </a:rPr>
              <a:t>上午</a:t>
            </a:r>
          </a:p>
        </p:txBody>
      </p:sp>
      <p:sp>
        <p:nvSpPr>
          <p:cNvPr id="13" name="流程圖: 換頁接點 12">
            <a:extLst>
              <a:ext uri="{FF2B5EF4-FFF2-40B4-BE49-F238E27FC236}">
                <a16:creationId xmlns:a16="http://schemas.microsoft.com/office/drawing/2014/main" xmlns="" id="{70FA131D-3339-499B-BC0C-2DEDCC0127A4}"/>
              </a:ext>
            </a:extLst>
          </p:cNvPr>
          <p:cNvSpPr/>
          <p:nvPr/>
        </p:nvSpPr>
        <p:spPr>
          <a:xfrm>
            <a:off x="7121936" y="2830257"/>
            <a:ext cx="504056" cy="641803"/>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zh-TW" altLang="en-US" b="1" dirty="0">
                <a:solidFill>
                  <a:srgbClr val="3C4743"/>
                </a:solidFill>
                <a:latin typeface="微軟正黑體" panose="020B0604030504040204" pitchFamily="34" charset="-120"/>
                <a:ea typeface="微軟正黑體" panose="020B0604030504040204" pitchFamily="34" charset="-120"/>
              </a:rPr>
              <a:t>下午</a:t>
            </a:r>
          </a:p>
        </p:txBody>
      </p:sp>
      <p:grpSp>
        <p:nvGrpSpPr>
          <p:cNvPr id="15" name="组合 38"/>
          <p:cNvGrpSpPr/>
          <p:nvPr/>
        </p:nvGrpSpPr>
        <p:grpSpPr>
          <a:xfrm>
            <a:off x="9308267" y="3992281"/>
            <a:ext cx="2026596" cy="2718059"/>
            <a:chOff x="4839855" y="2556820"/>
            <a:chExt cx="2512290" cy="3222180"/>
          </a:xfrm>
          <a:solidFill>
            <a:schemeClr val="accent4"/>
          </a:solidFill>
        </p:grpSpPr>
        <p:sp>
          <p:nvSpPr>
            <p:cNvPr id="16"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09" tIns="81255" rIns="162509" bIns="81255" numCol="1" anchor="t" anchorCtr="0" compatLnSpc="1">
              <a:prstTxWarp prst="textNoShape">
                <a:avLst/>
              </a:prstTxWarp>
            </a:bodyPr>
            <a:lstStyle/>
            <a:p>
              <a:pPr defTabSz="609585"/>
              <a:endParaRPr lang="zh-CN" altLang="en-US" sz="3199">
                <a:solidFill>
                  <a:srgbClr val="3C4743"/>
                </a:solidFill>
              </a:endParaRPr>
            </a:p>
          </p:txBody>
        </p:sp>
        <p:sp>
          <p:nvSpPr>
            <p:cNvPr id="18"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09" tIns="81255" rIns="162509" bIns="81255" numCol="1" anchor="t" anchorCtr="0" compatLnSpc="1">
              <a:prstTxWarp prst="textNoShape">
                <a:avLst/>
              </a:prstTxWarp>
            </a:bodyPr>
            <a:lstStyle/>
            <a:p>
              <a:pPr defTabSz="609585"/>
              <a:endParaRPr lang="zh-CN" altLang="en-US" sz="3199">
                <a:solidFill>
                  <a:srgbClr val="3C4743"/>
                </a:solidFill>
              </a:endParaRPr>
            </a:p>
          </p:txBody>
        </p:sp>
        <p:sp>
          <p:nvSpPr>
            <p:cNvPr id="19"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09" tIns="81255" rIns="162509" bIns="81255" numCol="1" anchor="t" anchorCtr="0" compatLnSpc="1">
              <a:prstTxWarp prst="textNoShape">
                <a:avLst/>
              </a:prstTxWarp>
            </a:bodyPr>
            <a:lstStyle/>
            <a:p>
              <a:pPr defTabSz="609585"/>
              <a:endParaRPr lang="zh-CN" altLang="en-US" sz="3199">
                <a:solidFill>
                  <a:srgbClr val="3C4743"/>
                </a:solidFill>
              </a:endParaRPr>
            </a:p>
          </p:txBody>
        </p:sp>
      </p:grpSp>
      <p:sp>
        <p:nvSpPr>
          <p:cNvPr id="22" name="矩形 21"/>
          <p:cNvSpPr/>
          <p:nvPr/>
        </p:nvSpPr>
        <p:spPr>
          <a:xfrm>
            <a:off x="8864165" y="732992"/>
            <a:ext cx="2141612" cy="830997"/>
          </a:xfrm>
          <a:prstGeom prst="rect">
            <a:avLst/>
          </a:prstGeom>
          <a:solidFill>
            <a:srgbClr val="E65B4F"/>
          </a:solidFill>
        </p:spPr>
        <p:txBody>
          <a:bodyPr wrap="square">
            <a:spAutoFit/>
          </a:bodyPr>
          <a:lstStyle/>
          <a:p>
            <a:pPr defTabSz="609585"/>
            <a:r>
              <a:rPr lang="zh-TW" altLang="en-US" sz="4800" b="1" dirty="0">
                <a:solidFill>
                  <a:srgbClr val="E5E6DA"/>
                </a:solidFill>
                <a:latin typeface="微軟正黑體" panose="020B0604030504040204" pitchFamily="34" charset="-120"/>
                <a:ea typeface="微軟正黑體" panose="020B0604030504040204" pitchFamily="34" charset="-120"/>
              </a:rPr>
              <a:t>普通班</a:t>
            </a:r>
            <a:endParaRPr lang="en-US" altLang="zh-TW" sz="4800" b="1" dirty="0">
              <a:solidFill>
                <a:srgbClr val="E5E6DA"/>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342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xmlns="" id="{19B640B6-4A4D-4827-B0B6-78619EBC12B3}"/>
              </a:ext>
            </a:extLst>
          </p:cNvPr>
          <p:cNvSpPr/>
          <p:nvPr/>
        </p:nvSpPr>
        <p:spPr>
          <a:xfrm>
            <a:off x="407368" y="260648"/>
            <a:ext cx="4176464" cy="864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3600" b="1" dirty="0">
                <a:solidFill>
                  <a:srgbClr val="3C4743"/>
                </a:solidFill>
                <a:latin typeface="微軟正黑體" panose="020B0604030504040204" pitchFamily="34" charset="-120"/>
                <a:ea typeface="微軟正黑體" panose="020B0604030504040204" pitchFamily="34" charset="-120"/>
              </a:rPr>
              <a:t>第一階段檢覈流程</a:t>
            </a:r>
          </a:p>
        </p:txBody>
      </p:sp>
      <p:sp>
        <p:nvSpPr>
          <p:cNvPr id="10" name="矩形: 圓角 9">
            <a:extLst>
              <a:ext uri="{FF2B5EF4-FFF2-40B4-BE49-F238E27FC236}">
                <a16:creationId xmlns:a16="http://schemas.microsoft.com/office/drawing/2014/main" xmlns="" id="{E4E668CB-C781-4133-9A03-47571888F877}"/>
              </a:ext>
            </a:extLst>
          </p:cNvPr>
          <p:cNvSpPr/>
          <p:nvPr/>
        </p:nvSpPr>
        <p:spPr>
          <a:xfrm>
            <a:off x="1104901" y="2229147"/>
            <a:ext cx="3247572"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22-26</a:t>
            </a:r>
            <a:r>
              <a:rPr lang="zh-TW" altLang="en-US" sz="2800" b="1" dirty="0" smtClean="0">
                <a:solidFill>
                  <a:srgbClr val="FF0000"/>
                </a:solidFill>
                <a:latin typeface="微軟正黑體" panose="020B0604030504040204" pitchFamily="34" charset="-120"/>
                <a:ea typeface="微軟正黑體" panose="020B0604030504040204" pitchFamily="34" charset="-120"/>
              </a:rPr>
              <a:t>日</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xmlns="" id="{18258070-18D2-4DC6-8D9C-87DB070F8B5E}"/>
              </a:ext>
            </a:extLst>
          </p:cNvPr>
          <p:cNvSpPr/>
          <p:nvPr/>
        </p:nvSpPr>
        <p:spPr>
          <a:xfrm>
            <a:off x="1673474" y="2830257"/>
            <a:ext cx="2448272" cy="958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77"/>
            <a:r>
              <a:rPr lang="zh-TW" altLang="en-US" sz="2400" b="1" dirty="0" smtClean="0">
                <a:solidFill>
                  <a:srgbClr val="3C4743"/>
                </a:solidFill>
                <a:latin typeface="微軟正黑體" panose="020B0604030504040204" pitchFamily="34" charset="-120"/>
                <a:ea typeface="微軟正黑體" panose="020B0604030504040204" pitchFamily="34" charset="-120"/>
              </a:rPr>
              <a:t>藝才體育班學校線上互</a:t>
            </a:r>
            <a:r>
              <a:rPr lang="zh-TW" altLang="en-US" sz="2400" b="1" dirty="0">
                <a:solidFill>
                  <a:srgbClr val="3C4743"/>
                </a:solidFill>
                <a:latin typeface="微軟正黑體" panose="020B0604030504040204" pitchFamily="34" charset="-120"/>
                <a:ea typeface="微軟正黑體" panose="020B0604030504040204" pitchFamily="34" charset="-120"/>
              </a:rPr>
              <a:t>審</a:t>
            </a:r>
            <a:endParaRPr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 name="箭號: 向右 1">
            <a:extLst>
              <a:ext uri="{FF2B5EF4-FFF2-40B4-BE49-F238E27FC236}">
                <a16:creationId xmlns:a16="http://schemas.microsoft.com/office/drawing/2014/main" xmlns="" id="{0F5ED97B-22D2-4FF1-9209-B87E87E0EE25}"/>
              </a:ext>
            </a:extLst>
          </p:cNvPr>
          <p:cNvSpPr/>
          <p:nvPr/>
        </p:nvSpPr>
        <p:spPr>
          <a:xfrm>
            <a:off x="4435079"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17" name="矩形 16">
            <a:extLst>
              <a:ext uri="{FF2B5EF4-FFF2-40B4-BE49-F238E27FC236}">
                <a16:creationId xmlns:a16="http://schemas.microsoft.com/office/drawing/2014/main" xmlns="" id="{73E15765-33CF-4F66-8E9F-1E21E6D13232}"/>
              </a:ext>
            </a:extLst>
          </p:cNvPr>
          <p:cNvSpPr/>
          <p:nvPr/>
        </p:nvSpPr>
        <p:spPr>
          <a:xfrm>
            <a:off x="524277" y="4158994"/>
            <a:ext cx="4408820" cy="204563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藝才體育班</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之學校推派</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位審查</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人員</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於</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日進行</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藝才體育</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班</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課程計畫線上互審作業</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依藝才班</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(A01</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特藝附件二</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P18)</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育</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班</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附錄六</a:t>
            </a:r>
            <a:r>
              <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P175-176</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備</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查</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學校列表進行互</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zh-TW" altLang="en-US" sz="2000" dirty="0" smtClean="0">
                <a:solidFill>
                  <a:srgbClr val="3C4743"/>
                </a:solidFill>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endPar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endPar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 name="矩形: 圓角 19">
            <a:extLst>
              <a:ext uri="{FF2B5EF4-FFF2-40B4-BE49-F238E27FC236}">
                <a16:creationId xmlns:a16="http://schemas.microsoft.com/office/drawing/2014/main" xmlns="" id="{1CC8DFBD-5654-49D9-B6C2-5CA1CCC74242}"/>
              </a:ext>
            </a:extLst>
          </p:cNvPr>
          <p:cNvSpPr/>
          <p:nvPr/>
        </p:nvSpPr>
        <p:spPr>
          <a:xfrm>
            <a:off x="4797713" y="2207474"/>
            <a:ext cx="3325459"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smtClean="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26</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a:ext uri="{FF2B5EF4-FFF2-40B4-BE49-F238E27FC236}">
                <a16:creationId xmlns:a16="http://schemas.microsoft.com/office/drawing/2014/main" xmlns="" id="{A46AC2B3-1E32-4FA8-A4B0-EFA025526C2E}"/>
              </a:ext>
            </a:extLst>
          </p:cNvPr>
          <p:cNvSpPr/>
          <p:nvPr/>
        </p:nvSpPr>
        <p:spPr>
          <a:xfrm>
            <a:off x="5177720" y="2830257"/>
            <a:ext cx="2448272" cy="958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b="1" dirty="0" smtClean="0">
                <a:solidFill>
                  <a:srgbClr val="3C4743"/>
                </a:solidFill>
                <a:latin typeface="微軟正黑體" panose="020B0604030504040204" pitchFamily="34" charset="-120"/>
                <a:ea typeface="微軟正黑體" panose="020B0604030504040204" pitchFamily="34" charset="-120"/>
              </a:rPr>
              <a:t>完成線上互審</a:t>
            </a:r>
            <a:endParaRPr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a16="http://schemas.microsoft.com/office/drawing/2014/main" xmlns="" id="{A9C4A3A3-53AA-48AD-9376-24CFDC28872A}"/>
              </a:ext>
            </a:extLst>
          </p:cNvPr>
          <p:cNvSpPr/>
          <p:nvPr/>
        </p:nvSpPr>
        <p:spPr>
          <a:xfrm>
            <a:off x="8667968" y="2207474"/>
            <a:ext cx="2730656"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27</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a:ext uri="{FF2B5EF4-FFF2-40B4-BE49-F238E27FC236}">
                <a16:creationId xmlns:a16="http://schemas.microsoft.com/office/drawing/2014/main" xmlns="" id="{42CC8999-C73A-451F-9480-50D8F699999D}"/>
              </a:ext>
            </a:extLst>
          </p:cNvPr>
          <p:cNvSpPr/>
          <p:nvPr/>
        </p:nvSpPr>
        <p:spPr>
          <a:xfrm>
            <a:off x="8791892" y="2814713"/>
            <a:ext cx="2239897" cy="9709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公告第一階段結果</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a16="http://schemas.microsoft.com/office/drawing/2014/main" xmlns="" id="{F0D7CA19-94AC-4975-82A7-559E18BE7BF3}"/>
              </a:ext>
            </a:extLst>
          </p:cNvPr>
          <p:cNvSpPr/>
          <p:nvPr/>
        </p:nvSpPr>
        <p:spPr>
          <a:xfrm>
            <a:off x="7677733"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16" name="矩形 15">
            <a:extLst>
              <a:ext uri="{FF2B5EF4-FFF2-40B4-BE49-F238E27FC236}">
                <a16:creationId xmlns:a16="http://schemas.microsoft.com/office/drawing/2014/main" xmlns="" id="{73E15765-33CF-4F66-8E9F-1E21E6D13232}"/>
              </a:ext>
            </a:extLst>
          </p:cNvPr>
          <p:cNvSpPr/>
          <p:nvPr/>
        </p:nvSpPr>
        <p:spPr>
          <a:xfrm>
            <a:off x="8559363" y="4158993"/>
            <a:ext cx="3327835" cy="187350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個別</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通知未通過學校</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線</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上修正再受</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藝</a:t>
            </a:r>
            <a:r>
              <a:rPr lang="zh-TW" altLang="en-US"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才班初檢結果確認</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會議</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en-US" sz="200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00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00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大橋國小</a:t>
            </a:r>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defTabSz="914377"/>
            <a:r>
              <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體育班由體育處確認</a:t>
            </a:r>
            <a:endParaRPr lang="en-US" altLang="zh-TW"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endPar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任意多边形 155"/>
          <p:cNvSpPr>
            <a:spLocks/>
          </p:cNvSpPr>
          <p:nvPr/>
        </p:nvSpPr>
        <p:spPr bwMode="auto">
          <a:xfrm>
            <a:off x="5471972" y="476454"/>
            <a:ext cx="2535779" cy="1635676"/>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rgbClr val="5F5F5F"/>
            </a:solidFill>
          </a:ln>
        </p:spPr>
        <p:txBody>
          <a:bodyPr vert="horz" wrap="square" lIns="121883" tIns="60941" rIns="121883" bIns="60941" numCol="1" anchor="t" anchorCtr="0" compatLnSpc="1">
            <a:prstTxWarp prst="textNoShape">
              <a:avLst/>
            </a:prstTxWarp>
            <a:noAutofit/>
          </a:bodyPr>
          <a:lstStyle/>
          <a:p>
            <a:pPr>
              <a:defRPr/>
            </a:pPr>
            <a:endParaRPr lang="zh-CN" altLang="en-US" sz="3199" kern="0">
              <a:solidFill>
                <a:prstClr val="black"/>
              </a:solidFill>
              <a:latin typeface="等线" panose="020F0502020204030204"/>
            </a:endParaRPr>
          </a:p>
        </p:txBody>
      </p:sp>
      <p:sp>
        <p:nvSpPr>
          <p:cNvPr id="7" name="矩形 6"/>
          <p:cNvSpPr/>
          <p:nvPr/>
        </p:nvSpPr>
        <p:spPr>
          <a:xfrm>
            <a:off x="8559364" y="1007024"/>
            <a:ext cx="3327835" cy="830997"/>
          </a:xfrm>
          <a:prstGeom prst="rect">
            <a:avLst/>
          </a:prstGeom>
          <a:solidFill>
            <a:srgbClr val="00B0F0"/>
          </a:solidFill>
        </p:spPr>
        <p:txBody>
          <a:bodyPr wrap="square">
            <a:spAutoFit/>
          </a:bodyPr>
          <a:lstStyle/>
          <a:p>
            <a:pPr defTabSz="609585"/>
            <a:r>
              <a:rPr lang="zh-TW" altLang="en-US" sz="4800" b="1" dirty="0" smtClean="0">
                <a:solidFill>
                  <a:srgbClr val="E5E6DA"/>
                </a:solidFill>
                <a:latin typeface="微軟正黑體" panose="020B0604030504040204" pitchFamily="34" charset="-120"/>
                <a:ea typeface="微軟正黑體" panose="020B0604030504040204" pitchFamily="34" charset="-120"/>
              </a:rPr>
              <a:t>藝才體育班</a:t>
            </a:r>
            <a:endParaRPr lang="en-US" altLang="zh-TW" sz="4800" b="1" dirty="0">
              <a:solidFill>
                <a:srgbClr val="E5E6DA"/>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xmlns="" id="{73E15765-33CF-4F66-8E9F-1E21E6D13232}"/>
              </a:ext>
            </a:extLst>
          </p:cNvPr>
          <p:cNvSpPr/>
          <p:nvPr/>
        </p:nvSpPr>
        <p:spPr>
          <a:xfrm>
            <a:off x="5207948" y="4158994"/>
            <a:ext cx="2504987" cy="969537"/>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zh-TW" altLang="en-US" sz="20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將互審表簽名或核章交給備查學校</a:t>
            </a:r>
            <a:endParaRPr lang="en-US" altLang="zh-TW" sz="20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4146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a16="http://schemas.microsoft.com/office/drawing/2014/main" xmlns="" id="{19B640B6-4A4D-4827-B0B6-78619EBC12B3}"/>
              </a:ext>
            </a:extLst>
          </p:cNvPr>
          <p:cNvSpPr/>
          <p:nvPr/>
        </p:nvSpPr>
        <p:spPr>
          <a:xfrm>
            <a:off x="407368" y="260648"/>
            <a:ext cx="4176464" cy="8640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3600" b="1" dirty="0">
                <a:solidFill>
                  <a:srgbClr val="3C4743"/>
                </a:solidFill>
                <a:latin typeface="微軟正黑體" panose="020B0604030504040204" pitchFamily="34" charset="-120"/>
                <a:ea typeface="微軟正黑體" panose="020B0604030504040204" pitchFamily="34" charset="-120"/>
              </a:rPr>
              <a:t>第二階段檢覈流程</a:t>
            </a:r>
          </a:p>
        </p:txBody>
      </p:sp>
      <p:sp>
        <p:nvSpPr>
          <p:cNvPr id="10" name="矩形: 圓角 9">
            <a:extLst>
              <a:ext uri="{FF2B5EF4-FFF2-40B4-BE49-F238E27FC236}">
                <a16:creationId xmlns:a16="http://schemas.microsoft.com/office/drawing/2014/main" xmlns="" id="{E4E668CB-C781-4133-9A03-47571888F877}"/>
              </a:ext>
            </a:extLst>
          </p:cNvPr>
          <p:cNvSpPr/>
          <p:nvPr/>
        </p:nvSpPr>
        <p:spPr>
          <a:xfrm>
            <a:off x="1564439" y="2264947"/>
            <a:ext cx="2662931"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30</a:t>
            </a:r>
            <a:r>
              <a:rPr lang="zh-TW" altLang="en-US" sz="2800" b="1" dirty="0" smtClean="0">
                <a:solidFill>
                  <a:srgbClr val="FF0000"/>
                </a:solidFill>
                <a:latin typeface="微軟正黑體" panose="020B0604030504040204" pitchFamily="34" charset="-120"/>
                <a:ea typeface="微軟正黑體" panose="020B0604030504040204" pitchFamily="34" charset="-120"/>
              </a:rPr>
              <a:t>日</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xmlns="" id="{18258070-18D2-4DC6-8D9C-87DB070F8B5E}"/>
              </a:ext>
            </a:extLst>
          </p:cNvPr>
          <p:cNvSpPr/>
          <p:nvPr/>
        </p:nvSpPr>
        <p:spPr>
          <a:xfrm>
            <a:off x="1757340" y="2757263"/>
            <a:ext cx="2448272" cy="9581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defTabSz="914377"/>
            <a:r>
              <a:rPr lang="zh-TW" altLang="en-US" sz="2400" b="1" dirty="0" smtClean="0">
                <a:solidFill>
                  <a:srgbClr val="3C4743"/>
                </a:solidFill>
                <a:latin typeface="微軟正黑體" panose="020B0604030504040204" pitchFamily="34" charset="-120"/>
                <a:ea typeface="微軟正黑體" panose="020B0604030504040204" pitchFamily="34" charset="-120"/>
              </a:rPr>
              <a:t>    複檢作業</a:t>
            </a:r>
            <a:endParaRPr lang="en-US" altLang="zh-TW" sz="2400" b="1" dirty="0" smtClean="0">
              <a:solidFill>
                <a:srgbClr val="3C4743"/>
              </a:solidFill>
              <a:latin typeface="微軟正黑體" panose="020B0604030504040204" pitchFamily="34" charset="-120"/>
              <a:ea typeface="微軟正黑體" panose="020B0604030504040204" pitchFamily="34" charset="-120"/>
            </a:endParaRPr>
          </a:p>
          <a:p>
            <a:pPr defTabSz="914377"/>
            <a:r>
              <a:rPr lang="zh-TW" altLang="en-US" sz="2400" b="1" dirty="0">
                <a:solidFill>
                  <a:srgbClr val="3C4743"/>
                </a:solidFill>
                <a:latin typeface="微軟正黑體" panose="020B0604030504040204" pitchFamily="34" charset="-120"/>
                <a:ea typeface="微軟正黑體" panose="020B0604030504040204" pitchFamily="34" charset="-120"/>
              </a:rPr>
              <a:t> </a:t>
            </a:r>
            <a:r>
              <a:rPr lang="zh-TW" altLang="en-US" sz="2400" b="1" dirty="0" smtClean="0">
                <a:solidFill>
                  <a:srgbClr val="3C4743"/>
                </a:solidFill>
                <a:latin typeface="微軟正黑體" panose="020B0604030504040204" pitchFamily="34" charset="-120"/>
                <a:ea typeface="微軟正黑體" panose="020B0604030504040204" pitchFamily="34" charset="-120"/>
              </a:rPr>
              <a:t>   實地</a:t>
            </a:r>
            <a:r>
              <a:rPr lang="zh-TW" altLang="en-US" sz="2400" b="1" dirty="0">
                <a:solidFill>
                  <a:srgbClr val="3C4743"/>
                </a:solidFill>
                <a:latin typeface="微軟正黑體" panose="020B0604030504040204" pitchFamily="34" charset="-120"/>
                <a:ea typeface="微軟正黑體" panose="020B0604030504040204" pitchFamily="34" charset="-120"/>
              </a:rPr>
              <a:t>檢覈</a:t>
            </a:r>
          </a:p>
        </p:txBody>
      </p:sp>
      <p:sp>
        <p:nvSpPr>
          <p:cNvPr id="2" name="箭號: 向右 1">
            <a:extLst>
              <a:ext uri="{FF2B5EF4-FFF2-40B4-BE49-F238E27FC236}">
                <a16:creationId xmlns:a16="http://schemas.microsoft.com/office/drawing/2014/main" xmlns="" id="{0F5ED97B-22D2-4FF1-9209-B87E87E0EE25}"/>
              </a:ext>
            </a:extLst>
          </p:cNvPr>
          <p:cNvSpPr/>
          <p:nvPr/>
        </p:nvSpPr>
        <p:spPr>
          <a:xfrm>
            <a:off x="4435079"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17" name="矩形 16">
            <a:extLst>
              <a:ext uri="{FF2B5EF4-FFF2-40B4-BE49-F238E27FC236}">
                <a16:creationId xmlns:a16="http://schemas.microsoft.com/office/drawing/2014/main" xmlns="" id="{73E15765-33CF-4F66-8E9F-1E21E6D13232}"/>
              </a:ext>
            </a:extLst>
          </p:cNvPr>
          <p:cNvSpPr/>
          <p:nvPr/>
        </p:nvSpPr>
        <p:spPr>
          <a:xfrm>
            <a:off x="989732" y="4264398"/>
            <a:ext cx="3785468" cy="203480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377"/>
            <a:r>
              <a:rPr lang="zh-TW" altLang="en-US" sz="24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地點</a:t>
            </a:r>
            <a:r>
              <a:rPr lang="zh-TW" altLang="en-US" sz="2400" dirty="0" smtClean="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大橋國小大辦公室</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914377"/>
            <a:r>
              <a:rPr lang="zh-TW" altLang="zh-TW" sz="2400" dirty="0" smtClean="0">
                <a:solidFill>
                  <a:srgbClr val="3C4743"/>
                </a:solidFill>
                <a:latin typeface="微軟正黑體" panose="020B0604030504040204" pitchFamily="34" charset="-120"/>
                <a:ea typeface="微軟正黑體" panose="020B0604030504040204" pitchFamily="34" charset="-120"/>
              </a:rPr>
              <a:t>未</a:t>
            </a:r>
            <a:r>
              <a:rPr lang="zh-TW" altLang="zh-TW" sz="2400" dirty="0">
                <a:solidFill>
                  <a:srgbClr val="3C4743"/>
                </a:solidFill>
                <a:latin typeface="微軟正黑體" panose="020B0604030504040204" pitchFamily="34" charset="-120"/>
                <a:ea typeface="微軟正黑體" panose="020B0604030504040204" pitchFamily="34" charset="-120"/>
              </a:rPr>
              <a:t>通過第一階段</a:t>
            </a:r>
            <a:r>
              <a:rPr lang="zh-TW" altLang="en-US" sz="2400" dirty="0">
                <a:solidFill>
                  <a:srgbClr val="3C4743"/>
                </a:solidFill>
                <a:latin typeface="微軟正黑體" panose="020B0604030504040204" pitchFamily="34" charset="-120"/>
                <a:ea typeface="微軟正黑體" panose="020B0604030504040204" pitchFamily="34" charset="-120"/>
              </a:rPr>
              <a:t>檢</a:t>
            </a:r>
            <a:r>
              <a:rPr lang="zh-TW" altLang="en-US" sz="2400" dirty="0" smtClean="0">
                <a:solidFill>
                  <a:srgbClr val="3C4743"/>
                </a:solidFill>
                <a:latin typeface="微軟正黑體" panose="020B0604030504040204" pitchFamily="34" charset="-120"/>
                <a:ea typeface="微軟正黑體" panose="020B0604030504040204" pitchFamily="34" charset="-120"/>
              </a:rPr>
              <a:t>覆</a:t>
            </a:r>
            <a:r>
              <a:rPr lang="zh-TW" altLang="zh-TW" sz="2400" dirty="0" smtClean="0">
                <a:solidFill>
                  <a:srgbClr val="3C4743"/>
                </a:solidFill>
                <a:latin typeface="微軟正黑體" panose="020B0604030504040204" pitchFamily="34" charset="-120"/>
                <a:ea typeface="微軟正黑體" panose="020B0604030504040204" pitchFamily="34" charset="-120"/>
              </a:rPr>
              <a:t>學校之</a:t>
            </a:r>
            <a:r>
              <a:rPr lang="zh-TW" altLang="en-US" sz="2400" dirty="0" smtClean="0">
                <a:solidFill>
                  <a:srgbClr val="3C4743"/>
                </a:solidFill>
                <a:latin typeface="微軟正黑體" panose="020B0604030504040204" pitchFamily="34" charset="-120"/>
                <a:ea typeface="微軟正黑體" panose="020B0604030504040204" pitchFamily="34" charset="-120"/>
              </a:rPr>
              <a:t>藝才班學校</a:t>
            </a:r>
            <a:r>
              <a:rPr lang="zh-TW" altLang="zh-TW" sz="2400" dirty="0" smtClean="0">
                <a:solidFill>
                  <a:srgbClr val="3C4743"/>
                </a:solidFill>
                <a:latin typeface="微軟正黑體" panose="020B0604030504040204" pitchFamily="34" charset="-120"/>
                <a:ea typeface="微軟正黑體" panose="020B0604030504040204" pitchFamily="34" charset="-120"/>
              </a:rPr>
              <a:t>，請</a:t>
            </a:r>
            <a:r>
              <a:rPr lang="zh-TW" altLang="zh-TW" sz="2400" dirty="0">
                <a:solidFill>
                  <a:srgbClr val="3C4743"/>
                </a:solidFill>
                <a:latin typeface="微軟正黑體" panose="020B0604030504040204" pitchFamily="34" charset="-120"/>
                <a:ea typeface="微軟正黑體" panose="020B0604030504040204" pitchFamily="34" charset="-120"/>
              </a:rPr>
              <a:t>攜帶筆電及資料。</a:t>
            </a:r>
          </a:p>
          <a:p>
            <a:pPr defTabSz="914377"/>
            <a:r>
              <a:rPr lang="zh-TW" altLang="en-US" sz="24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當場</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修正至通過為止</a:t>
            </a:r>
          </a:p>
        </p:txBody>
      </p:sp>
      <p:sp>
        <p:nvSpPr>
          <p:cNvPr id="20" name="矩形: 圓角 19">
            <a:extLst>
              <a:ext uri="{FF2B5EF4-FFF2-40B4-BE49-F238E27FC236}">
                <a16:creationId xmlns:a16="http://schemas.microsoft.com/office/drawing/2014/main" xmlns="" id="{1CC8DFBD-5654-49D9-B6C2-5CA1CCC74242}"/>
              </a:ext>
            </a:extLst>
          </p:cNvPr>
          <p:cNvSpPr/>
          <p:nvPr/>
        </p:nvSpPr>
        <p:spPr>
          <a:xfrm>
            <a:off x="5095113" y="2328626"/>
            <a:ext cx="2722111"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smtClean="0">
                <a:solidFill>
                  <a:srgbClr val="FF0000"/>
                </a:solidFill>
                <a:latin typeface="微軟正黑體" panose="020B0604030504040204" pitchFamily="34" charset="-120"/>
                <a:ea typeface="微軟正黑體" panose="020B0604030504040204" pitchFamily="34" charset="-120"/>
              </a:rPr>
              <a:t>30</a:t>
            </a:r>
            <a:r>
              <a:rPr lang="zh-TW" altLang="en-US" sz="2800" b="1" dirty="0" smtClean="0">
                <a:solidFill>
                  <a:srgbClr val="FF0000"/>
                </a:solidFill>
                <a:latin typeface="微軟正黑體" panose="020B0604030504040204" pitchFamily="34" charset="-120"/>
                <a:ea typeface="微軟正黑體" panose="020B0604030504040204" pitchFamily="34" charset="-120"/>
              </a:rPr>
              <a:t>日</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21" name="矩形: 圓角 20">
            <a:extLst>
              <a:ext uri="{FF2B5EF4-FFF2-40B4-BE49-F238E27FC236}">
                <a16:creationId xmlns:a16="http://schemas.microsoft.com/office/drawing/2014/main" xmlns="" id="{A46AC2B3-1E32-4FA8-A4B0-EFA025526C2E}"/>
              </a:ext>
            </a:extLst>
          </p:cNvPr>
          <p:cNvSpPr/>
          <p:nvPr/>
        </p:nvSpPr>
        <p:spPr>
          <a:xfrm>
            <a:off x="5177720" y="2830257"/>
            <a:ext cx="2448272" cy="9581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914377"/>
            <a:r>
              <a:rPr lang="zh-TW" altLang="en-US" sz="2400" b="1" dirty="0" smtClean="0">
                <a:solidFill>
                  <a:srgbClr val="3C4743"/>
                </a:solidFill>
                <a:latin typeface="微軟正黑體" panose="020B0604030504040204" pitchFamily="34" charset="-120"/>
                <a:ea typeface="微軟正黑體" panose="020B0604030504040204" pitchFamily="34" charset="-120"/>
              </a:rPr>
              <a:t>複檢確認</a:t>
            </a:r>
            <a:r>
              <a:rPr lang="zh-TW" altLang="en-US" sz="2400" b="1" dirty="0">
                <a:solidFill>
                  <a:srgbClr val="3C4743"/>
                </a:solidFill>
                <a:latin typeface="微軟正黑體" panose="020B0604030504040204" pitchFamily="34" charset="-120"/>
                <a:ea typeface="微軟正黑體" panose="020B0604030504040204" pitchFamily="34" charset="-120"/>
              </a:rPr>
              <a:t>會議</a:t>
            </a:r>
            <a:endParaRPr lang="en-US" altLang="zh-TW" sz="2400"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a16="http://schemas.microsoft.com/office/drawing/2014/main" xmlns="" id="{A9C4A3A3-53AA-48AD-9376-24CFDC28872A}"/>
              </a:ext>
            </a:extLst>
          </p:cNvPr>
          <p:cNvSpPr/>
          <p:nvPr/>
        </p:nvSpPr>
        <p:spPr>
          <a:xfrm>
            <a:off x="8232641" y="2326175"/>
            <a:ext cx="2687747" cy="4265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914377"/>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en-US"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en-US"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31</a:t>
            </a:r>
            <a:r>
              <a:rPr lang="zh-TW" altLang="en-US" sz="28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a:ext uri="{FF2B5EF4-FFF2-40B4-BE49-F238E27FC236}">
                <a16:creationId xmlns:a16="http://schemas.microsoft.com/office/drawing/2014/main" xmlns="" id="{42CC8999-C73A-451F-9480-50D8F699999D}"/>
              </a:ext>
            </a:extLst>
          </p:cNvPr>
          <p:cNvSpPr/>
          <p:nvPr/>
        </p:nvSpPr>
        <p:spPr>
          <a:xfrm>
            <a:off x="8415403" y="2817458"/>
            <a:ext cx="2217099" cy="97095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377"/>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a16="http://schemas.microsoft.com/office/drawing/2014/main" xmlns="" id="{F0D7CA19-94AC-4975-82A7-559E18BE7BF3}"/>
              </a:ext>
            </a:extLst>
          </p:cNvPr>
          <p:cNvSpPr/>
          <p:nvPr/>
        </p:nvSpPr>
        <p:spPr>
          <a:xfrm>
            <a:off x="7677733" y="2633993"/>
            <a:ext cx="660035" cy="670127"/>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914377"/>
            <a:endParaRPr lang="zh-TW" altLang="en-US">
              <a:solidFill>
                <a:srgbClr val="E5E6DA"/>
              </a:solidFill>
            </a:endParaRPr>
          </a:p>
        </p:txBody>
      </p:sp>
      <p:sp>
        <p:nvSpPr>
          <p:cNvPr id="3" name="流程圖: 換頁接點 2">
            <a:extLst>
              <a:ext uri="{FF2B5EF4-FFF2-40B4-BE49-F238E27FC236}">
                <a16:creationId xmlns:a16="http://schemas.microsoft.com/office/drawing/2014/main" xmlns="" id="{2251B9C5-85FD-441D-AB3E-37F09DB44693}"/>
              </a:ext>
            </a:extLst>
          </p:cNvPr>
          <p:cNvSpPr/>
          <p:nvPr/>
        </p:nvSpPr>
        <p:spPr>
          <a:xfrm>
            <a:off x="3849049" y="2752694"/>
            <a:ext cx="356563" cy="641803"/>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zh-TW" altLang="en-US" b="1" dirty="0">
                <a:solidFill>
                  <a:srgbClr val="3C4743"/>
                </a:solidFill>
                <a:latin typeface="微軟正黑體" panose="020B0604030504040204" pitchFamily="34" charset="-120"/>
                <a:ea typeface="微軟正黑體" panose="020B0604030504040204" pitchFamily="34" charset="-120"/>
              </a:rPr>
              <a:t>上午</a:t>
            </a:r>
          </a:p>
        </p:txBody>
      </p:sp>
      <p:sp>
        <p:nvSpPr>
          <p:cNvPr id="13" name="流程圖: 換頁接點 12">
            <a:extLst>
              <a:ext uri="{FF2B5EF4-FFF2-40B4-BE49-F238E27FC236}">
                <a16:creationId xmlns:a16="http://schemas.microsoft.com/office/drawing/2014/main" xmlns="" id="{70FA131D-3339-499B-BC0C-2DEDCC0127A4}"/>
              </a:ext>
            </a:extLst>
          </p:cNvPr>
          <p:cNvSpPr/>
          <p:nvPr/>
        </p:nvSpPr>
        <p:spPr>
          <a:xfrm>
            <a:off x="7251700" y="2830257"/>
            <a:ext cx="374292" cy="641803"/>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377"/>
            <a:r>
              <a:rPr lang="zh-TW" altLang="en-US" b="1" dirty="0" smtClean="0">
                <a:solidFill>
                  <a:srgbClr val="3C4743"/>
                </a:solidFill>
                <a:latin typeface="微軟正黑體" panose="020B0604030504040204" pitchFamily="34" charset="-120"/>
                <a:ea typeface="微軟正黑體" panose="020B0604030504040204" pitchFamily="34" charset="-120"/>
              </a:rPr>
              <a:t>中午</a:t>
            </a:r>
            <a:endParaRPr lang="zh-TW" altLang="en-US" b="1" dirty="0">
              <a:solidFill>
                <a:srgbClr val="3C4743"/>
              </a:solidFill>
              <a:latin typeface="微軟正黑體" panose="020B0604030504040204" pitchFamily="34" charset="-120"/>
              <a:ea typeface="微軟正黑體" panose="020B0604030504040204" pitchFamily="34" charset="-120"/>
            </a:endParaRPr>
          </a:p>
        </p:txBody>
      </p:sp>
      <p:grpSp>
        <p:nvGrpSpPr>
          <p:cNvPr id="15" name="组合 38"/>
          <p:cNvGrpSpPr/>
          <p:nvPr/>
        </p:nvGrpSpPr>
        <p:grpSpPr>
          <a:xfrm>
            <a:off x="9308267" y="3992281"/>
            <a:ext cx="2026596" cy="2718059"/>
            <a:chOff x="4839855" y="2556820"/>
            <a:chExt cx="2512290" cy="3222180"/>
          </a:xfrm>
          <a:solidFill>
            <a:schemeClr val="accent4"/>
          </a:solidFill>
        </p:grpSpPr>
        <p:sp>
          <p:nvSpPr>
            <p:cNvPr id="16"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09" tIns="81255" rIns="162509" bIns="81255" numCol="1" anchor="t" anchorCtr="0" compatLnSpc="1">
              <a:prstTxWarp prst="textNoShape">
                <a:avLst/>
              </a:prstTxWarp>
            </a:bodyPr>
            <a:lstStyle/>
            <a:p>
              <a:pPr defTabSz="609585"/>
              <a:endParaRPr lang="zh-CN" altLang="en-US" sz="3199">
                <a:solidFill>
                  <a:srgbClr val="3C4743"/>
                </a:solidFill>
              </a:endParaRPr>
            </a:p>
          </p:txBody>
        </p:sp>
        <p:sp>
          <p:nvSpPr>
            <p:cNvPr id="18"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09" tIns="81255" rIns="162509" bIns="81255" numCol="1" anchor="t" anchorCtr="0" compatLnSpc="1">
              <a:prstTxWarp prst="textNoShape">
                <a:avLst/>
              </a:prstTxWarp>
            </a:bodyPr>
            <a:lstStyle/>
            <a:p>
              <a:pPr defTabSz="609585"/>
              <a:endParaRPr lang="zh-CN" altLang="en-US" sz="3199">
                <a:solidFill>
                  <a:srgbClr val="3C4743"/>
                </a:solidFill>
              </a:endParaRPr>
            </a:p>
          </p:txBody>
        </p:sp>
        <p:sp>
          <p:nvSpPr>
            <p:cNvPr id="19"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09" tIns="81255" rIns="162509" bIns="81255" numCol="1" anchor="t" anchorCtr="0" compatLnSpc="1">
              <a:prstTxWarp prst="textNoShape">
                <a:avLst/>
              </a:prstTxWarp>
            </a:bodyPr>
            <a:lstStyle/>
            <a:p>
              <a:pPr defTabSz="609585"/>
              <a:endParaRPr lang="zh-CN" altLang="en-US" sz="3199">
                <a:solidFill>
                  <a:srgbClr val="3C4743"/>
                </a:solidFill>
              </a:endParaRPr>
            </a:p>
          </p:txBody>
        </p:sp>
      </p:grpSp>
      <p:sp>
        <p:nvSpPr>
          <p:cNvPr id="23" name="矩形 22"/>
          <p:cNvSpPr/>
          <p:nvPr/>
        </p:nvSpPr>
        <p:spPr>
          <a:xfrm>
            <a:off x="9308267" y="926810"/>
            <a:ext cx="2073138" cy="830997"/>
          </a:xfrm>
          <a:prstGeom prst="rect">
            <a:avLst/>
          </a:prstGeom>
          <a:solidFill>
            <a:srgbClr val="00B0F0"/>
          </a:solidFill>
        </p:spPr>
        <p:txBody>
          <a:bodyPr wrap="square">
            <a:spAutoFit/>
          </a:bodyPr>
          <a:lstStyle/>
          <a:p>
            <a:pPr defTabSz="609585"/>
            <a:r>
              <a:rPr lang="zh-TW" altLang="en-US" sz="4800" b="1" dirty="0" smtClean="0">
                <a:solidFill>
                  <a:srgbClr val="E5E6DA"/>
                </a:solidFill>
                <a:latin typeface="微軟正黑體" panose="020B0604030504040204" pitchFamily="34" charset="-120"/>
                <a:ea typeface="微軟正黑體" panose="020B0604030504040204" pitchFamily="34" charset="-120"/>
              </a:rPr>
              <a:t>藝才班</a:t>
            </a:r>
            <a:endParaRPr lang="en-US" altLang="zh-TW" sz="4800" b="1" dirty="0">
              <a:solidFill>
                <a:srgbClr val="E5E6DA"/>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170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a:xfrm>
            <a:off x="1192481" y="292683"/>
            <a:ext cx="5221969"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dirty="0">
                <a:solidFill>
                  <a:srgbClr val="005188"/>
                </a:solidFill>
                <a:latin typeface="微軟正黑體" panose="020B0604030504040204" pitchFamily="34" charset="-120"/>
                <a:ea typeface="微軟正黑體" panose="020B0604030504040204" pitchFamily="34" charset="-120"/>
              </a:rPr>
              <a:t>C3-1 </a:t>
            </a:r>
            <a:r>
              <a:rPr lang="zh-TW" altLang="en-US" sz="3200" dirty="0">
                <a:solidFill>
                  <a:srgbClr val="005188"/>
                </a:solidFill>
                <a:latin typeface="微軟正黑體" panose="020B0604030504040204" pitchFamily="34" charset="-120"/>
                <a:ea typeface="微軟正黑體" panose="020B0604030504040204" pitchFamily="34" charset="-120"/>
              </a:rPr>
              <a:t>學習節數分配表</a:t>
            </a:r>
            <a:r>
              <a:rPr lang="en-US" altLang="zh-TW" sz="3200" dirty="0">
                <a:solidFill>
                  <a:srgbClr val="005188"/>
                </a:solidFill>
                <a:latin typeface="微軟正黑體" panose="020B0604030504040204" pitchFamily="34" charset="-120"/>
                <a:ea typeface="微軟正黑體" panose="020B0604030504040204" pitchFamily="34" charset="-120"/>
              </a:rPr>
              <a:t>(</a:t>
            </a:r>
            <a:r>
              <a:rPr lang="zh-TW" altLang="en-US" sz="3200" dirty="0">
                <a:solidFill>
                  <a:srgbClr val="005188"/>
                </a:solidFill>
                <a:latin typeface="微軟正黑體" panose="020B0604030504040204" pitchFamily="34" charset="-120"/>
                <a:ea typeface="微軟正黑體" panose="020B0604030504040204" pitchFamily="34" charset="-120"/>
              </a:rPr>
              <a:t>國小</a:t>
            </a:r>
            <a:r>
              <a:rPr lang="en-US" altLang="zh-TW" sz="3200" dirty="0">
                <a:solidFill>
                  <a:srgbClr val="005188"/>
                </a:solidFill>
                <a:latin typeface="微軟正黑體" panose="020B0604030504040204" pitchFamily="34" charset="-120"/>
                <a:ea typeface="微軟正黑體" panose="020B0604030504040204" pitchFamily="34" charset="-120"/>
              </a:rPr>
              <a:t>)</a:t>
            </a:r>
            <a:r>
              <a:rPr lang="en-US" altLang="zh-CN" sz="3200" dirty="0">
                <a:solidFill>
                  <a:srgbClr val="005188"/>
                </a:solidFill>
                <a:latin typeface="微軟正黑體" panose="020B0604030504040204" pitchFamily="34" charset="-120"/>
                <a:ea typeface="微軟正黑體" panose="020B0604030504040204" pitchFamily="34" charset="-120"/>
              </a:rPr>
              <a:t> </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
        <p:nvSpPr>
          <p:cNvPr id="4" name="椭圆 31"/>
          <p:cNvSpPr/>
          <p:nvPr/>
        </p:nvSpPr>
        <p:spPr>
          <a:xfrm>
            <a:off x="1255633" y="1477153"/>
            <a:ext cx="1708151"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nvGrpSpPr>
          <p:cNvPr id="5" name="chenying0907 4"/>
          <p:cNvGrpSpPr/>
          <p:nvPr/>
        </p:nvGrpSpPr>
        <p:grpSpPr>
          <a:xfrm>
            <a:off x="322115" y="3671827"/>
            <a:ext cx="3383299" cy="2561716"/>
            <a:chOff x="1870801" y="3705699"/>
            <a:chExt cx="1693921" cy="966362"/>
          </a:xfrm>
        </p:grpSpPr>
        <p:sp>
          <p:nvSpPr>
            <p:cNvPr id="6" name="文本框 5"/>
            <p:cNvSpPr txBox="1"/>
            <p:nvPr/>
          </p:nvSpPr>
          <p:spPr>
            <a:xfrm>
              <a:off x="1870801" y="3705699"/>
              <a:ext cx="1693921" cy="476023"/>
            </a:xfrm>
            <a:prstGeom prst="rect">
              <a:avLst/>
            </a:prstGeom>
            <a:noFill/>
          </p:spPr>
          <p:txBody>
            <a:bodyPr wrap="square">
              <a:spAutoFit/>
            </a:bodyPr>
            <a:lstStyle/>
            <a:p>
              <a:pPr algn="ctr" defTabSz="914377"/>
              <a:r>
                <a:rPr lang="zh-TW" altLang="en-US" sz="2800" b="1" dirty="0">
                  <a:solidFill>
                    <a:srgbClr val="005188"/>
                  </a:solidFill>
                  <a:latin typeface="微軟正黑體" panose="020B0604030504040204" pitchFamily="34" charset="-120"/>
                  <a:ea typeface="微軟正黑體" panose="020B0604030504040204" pitchFamily="34" charset="-120"/>
                </a:rPr>
                <a:t>一到二年級</a:t>
              </a:r>
              <a:endParaRPr lang="en-US" altLang="zh-TW" sz="2800" b="1" dirty="0">
                <a:solidFill>
                  <a:srgbClr val="005188"/>
                </a:solidFill>
                <a:latin typeface="微軟正黑體" panose="020B0604030504040204" pitchFamily="34" charset="-120"/>
                <a:ea typeface="微軟正黑體" panose="020B0604030504040204" pitchFamily="34" charset="-120"/>
              </a:endParaRPr>
            </a:p>
            <a:p>
              <a:pPr algn="ctr" defTabSz="914377"/>
              <a:r>
                <a:rPr lang="en-US" altLang="zh-TW" sz="2400" b="1" dirty="0">
                  <a:solidFill>
                    <a:srgbClr val="005188"/>
                  </a:solidFill>
                  <a:latin typeface="微軟正黑體" panose="020B0604030504040204" pitchFamily="34" charset="-120"/>
                  <a:ea typeface="微軟正黑體" panose="020B0604030504040204" pitchFamily="34" charset="-120"/>
                </a:rPr>
                <a:t>109</a:t>
              </a:r>
              <a:r>
                <a:rPr lang="zh-TW" altLang="en-US" sz="2400" b="1" dirty="0">
                  <a:solidFill>
                    <a:srgbClr val="005188"/>
                  </a:solidFill>
                  <a:latin typeface="微軟正黑體" panose="020B0604030504040204" pitchFamily="34" charset="-120"/>
                  <a:ea typeface="微軟正黑體" panose="020B0604030504040204" pitchFamily="34" charset="-120"/>
                </a:rPr>
                <a:t>及</a:t>
              </a:r>
              <a:r>
                <a:rPr lang="en-US" altLang="zh-TW" sz="2400" b="1" dirty="0">
                  <a:solidFill>
                    <a:srgbClr val="005188"/>
                  </a:solidFill>
                  <a:latin typeface="微軟正黑體" panose="020B0604030504040204" pitchFamily="34" charset="-120"/>
                  <a:ea typeface="微軟正黑體" panose="020B0604030504040204" pitchFamily="34" charset="-120"/>
                </a:rPr>
                <a:t>108</a:t>
              </a:r>
              <a:r>
                <a:rPr lang="zh-TW" altLang="en-US" sz="2400" b="1" dirty="0">
                  <a:solidFill>
                    <a:srgbClr val="005188"/>
                  </a:solidFill>
                  <a:latin typeface="微軟正黑體" panose="020B0604030504040204" pitchFamily="34" charset="-120"/>
                  <a:ea typeface="微軟正黑體" panose="020B0604030504040204" pitchFamily="34" charset="-120"/>
                </a:rPr>
                <a:t>學年度入學</a:t>
              </a:r>
              <a:endParaRPr lang="en-US" altLang="zh-TW" sz="2400" b="1" dirty="0">
                <a:solidFill>
                  <a:srgbClr val="005188"/>
                </a:solidFill>
                <a:latin typeface="微軟正黑體" panose="020B0604030504040204" pitchFamily="34" charset="-120"/>
                <a:ea typeface="微軟正黑體" panose="020B0604030504040204" pitchFamily="34" charset="-120"/>
              </a:endParaRPr>
            </a:p>
            <a:p>
              <a:pPr algn="ctr" defTabSz="914377"/>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sp>
          <p:nvSpPr>
            <p:cNvPr id="7" name="文本框 86"/>
            <p:cNvSpPr txBox="1">
              <a:spLocks noChangeArrowheads="1"/>
            </p:cNvSpPr>
            <p:nvPr/>
          </p:nvSpPr>
          <p:spPr bwMode="auto">
            <a:xfrm>
              <a:off x="2022299" y="4114765"/>
              <a:ext cx="1497511" cy="55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377"/>
              <a:r>
                <a:rPr lang="zh-TW" altLang="zh-TW" dirty="0">
                  <a:solidFill>
                    <a:prstClr val="black"/>
                  </a:solidFill>
                  <a:latin typeface="微軟正黑體" panose="020B0604030504040204" pitchFamily="34" charset="-120"/>
                  <a:ea typeface="微軟正黑體" panose="020B0604030504040204" pitchFamily="34" charset="-120"/>
                </a:rPr>
                <a:t>以</a:t>
              </a:r>
              <a:r>
                <a:rPr lang="en-US" altLang="zh-TW" dirty="0">
                  <a:solidFill>
                    <a:prstClr val="black"/>
                  </a:solidFill>
                  <a:latin typeface="微軟正黑體" panose="020B0604030504040204" pitchFamily="34" charset="-120"/>
                  <a:ea typeface="微軟正黑體" panose="020B0604030504040204" pitchFamily="34" charset="-120"/>
                </a:rPr>
                <a:t>109</a:t>
              </a:r>
              <a:r>
                <a:rPr lang="zh-TW" altLang="en-US" dirty="0">
                  <a:solidFill>
                    <a:prstClr val="black"/>
                  </a:solidFill>
                  <a:latin typeface="微軟正黑體" panose="020B0604030504040204" pitchFamily="34" charset="-120"/>
                  <a:ea typeface="微軟正黑體" panose="020B0604030504040204" pitchFamily="34" charset="-120"/>
                </a:rPr>
                <a:t>或</a:t>
              </a:r>
              <a:r>
                <a:rPr lang="en-US" altLang="zh-TW" dirty="0">
                  <a:solidFill>
                    <a:prstClr val="black"/>
                  </a:solidFill>
                  <a:latin typeface="微軟正黑體" panose="020B0604030504040204" pitchFamily="34" charset="-120"/>
                  <a:ea typeface="微軟正黑體" panose="020B0604030504040204" pitchFamily="34" charset="-120"/>
                </a:rPr>
                <a:t>108</a:t>
              </a:r>
              <a:r>
                <a:rPr lang="zh-TW" altLang="zh-TW" dirty="0">
                  <a:solidFill>
                    <a:prstClr val="black"/>
                  </a:solidFill>
                  <a:latin typeface="微軟正黑體" panose="020B0604030504040204" pitchFamily="34" charset="-120"/>
                  <a:ea typeface="微軟正黑體" panose="020B0604030504040204" pitchFamily="34" charset="-120"/>
                </a:rPr>
                <a:t>學年度起始往後填寫該年級至六年級畢業前未來規劃的學習節數分配。</a:t>
              </a:r>
            </a:p>
            <a:p>
              <a:pPr defTabSz="914377"/>
              <a:r>
                <a:rPr lang="zh-TW" altLang="zh-TW" dirty="0">
                  <a:solidFill>
                    <a:prstClr val="black"/>
                  </a:solidFill>
                  <a:latin typeface="微軟正黑體" panose="020B0604030504040204" pitchFamily="34" charset="-120"/>
                  <a:ea typeface="微軟正黑體" panose="020B0604030504040204" pitchFamily="34" charset="-120"/>
                </a:rPr>
                <a:t>故</a:t>
              </a:r>
              <a:r>
                <a:rPr lang="en-US" altLang="zh-TW" b="1" dirty="0">
                  <a:solidFill>
                    <a:prstClr val="black"/>
                  </a:solidFill>
                  <a:latin typeface="微軟正黑體" panose="020B0604030504040204" pitchFamily="34" charset="-120"/>
                  <a:ea typeface="微軟正黑體" panose="020B0604030504040204" pitchFamily="34" charset="-120"/>
                </a:rPr>
                <a:t>108</a:t>
              </a:r>
              <a:r>
                <a:rPr lang="zh-TW" altLang="zh-TW" b="1" dirty="0">
                  <a:solidFill>
                    <a:prstClr val="black"/>
                  </a:solidFill>
                  <a:latin typeface="微軟正黑體" panose="020B0604030504040204" pitchFamily="34" charset="-120"/>
                  <a:ea typeface="微軟正黑體" panose="020B0604030504040204" pitchFamily="34" charset="-120"/>
                </a:rPr>
                <a:t>學年度</a:t>
              </a:r>
              <a:r>
                <a:rPr lang="zh-TW" altLang="en-US" b="1" dirty="0">
                  <a:solidFill>
                    <a:prstClr val="black"/>
                  </a:solidFill>
                  <a:latin typeface="微軟正黑體" panose="020B0604030504040204" pitchFamily="34" charset="-120"/>
                  <a:ea typeface="微軟正黑體" panose="020B0604030504040204" pitchFamily="34" charset="-120"/>
                </a:rPr>
                <a:t>起</a:t>
              </a:r>
              <a:r>
                <a:rPr lang="zh-TW" altLang="zh-TW" b="1" dirty="0">
                  <a:solidFill>
                    <a:prstClr val="black"/>
                  </a:solidFill>
                  <a:latin typeface="微軟正黑體" panose="020B0604030504040204" pitchFamily="34" charset="-120"/>
                  <a:ea typeface="微軟正黑體" panose="020B0604030504040204" pitchFamily="34" charset="-120"/>
                </a:rPr>
                <a:t>入學</a:t>
              </a:r>
              <a:r>
                <a:rPr lang="zh-TW" altLang="en-US" b="1" dirty="0">
                  <a:solidFill>
                    <a:prstClr val="black"/>
                  </a:solidFill>
                  <a:latin typeface="微軟正黑體" panose="020B0604030504040204" pitchFamily="34" charset="-120"/>
                  <a:ea typeface="微軟正黑體" panose="020B0604030504040204" pitchFamily="34" charset="-120"/>
                </a:rPr>
                <a:t>皆</a:t>
              </a:r>
              <a:r>
                <a:rPr lang="zh-TW" altLang="zh-TW" b="1" dirty="0">
                  <a:solidFill>
                    <a:prstClr val="black"/>
                  </a:solidFill>
                  <a:latin typeface="微軟正黑體" panose="020B0604030504040204" pitchFamily="34" charset="-120"/>
                  <a:ea typeface="微軟正黑體" panose="020B0604030504040204" pitchFamily="34" charset="-120"/>
                </a:rPr>
                <a:t>需填寫一到六年級</a:t>
              </a:r>
              <a:r>
                <a:rPr lang="zh-TW" altLang="zh-TW" dirty="0">
                  <a:solidFill>
                    <a:prstClr val="black"/>
                  </a:solidFill>
                  <a:latin typeface="微軟正黑體" panose="020B0604030504040204" pitchFamily="34" charset="-120"/>
                  <a:ea typeface="微軟正黑體" panose="020B0604030504040204" pitchFamily="34" charset="-120"/>
                </a:rPr>
                <a:t>。</a:t>
              </a:r>
            </a:p>
          </p:txBody>
        </p:sp>
      </p:grpSp>
      <p:sp>
        <p:nvSpPr>
          <p:cNvPr id="8" name="任意多边形 7"/>
          <p:cNvSpPr/>
          <p:nvPr/>
        </p:nvSpPr>
        <p:spPr>
          <a:xfrm>
            <a:off x="1562281" y="2304114"/>
            <a:ext cx="1079500"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9" name="文本框 88"/>
          <p:cNvSpPr txBox="1">
            <a:spLocks noChangeArrowheads="1"/>
          </p:cNvSpPr>
          <p:nvPr/>
        </p:nvSpPr>
        <p:spPr bwMode="auto">
          <a:xfrm>
            <a:off x="1426749" y="2407268"/>
            <a:ext cx="1382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77"/>
            <a:r>
              <a:rPr lang="en-US" altLang="zh-CN" sz="32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32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a:grpSpLocks/>
          </p:cNvGrpSpPr>
          <p:nvPr/>
        </p:nvGrpSpPr>
        <p:grpSpPr bwMode="auto">
          <a:xfrm>
            <a:off x="1902887" y="1634577"/>
            <a:ext cx="385763" cy="611187"/>
            <a:chOff x="5844088" y="2600655"/>
            <a:chExt cx="385904" cy="611158"/>
          </a:xfrm>
        </p:grpSpPr>
        <p:grpSp>
          <p:nvGrpSpPr>
            <p:cNvPr id="11"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16" name="chenying0907 98"/>
          <p:cNvGrpSpPr>
            <a:grpSpLocks/>
          </p:cNvGrpSpPr>
          <p:nvPr/>
        </p:nvGrpSpPr>
        <p:grpSpPr bwMode="auto">
          <a:xfrm>
            <a:off x="9684521" y="1565668"/>
            <a:ext cx="474663" cy="431800"/>
            <a:chOff x="7002966" y="4415883"/>
            <a:chExt cx="507443" cy="461687"/>
          </a:xfrm>
        </p:grpSpPr>
        <p:grpSp>
          <p:nvGrpSpPr>
            <p:cNvPr id="17"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24" name="chenying0907 110"/>
          <p:cNvGrpSpPr>
            <a:grpSpLocks/>
          </p:cNvGrpSpPr>
          <p:nvPr/>
        </p:nvGrpSpPr>
        <p:grpSpPr bwMode="auto">
          <a:xfrm>
            <a:off x="5728363" y="1633092"/>
            <a:ext cx="557212" cy="498475"/>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sp>
        <p:nvSpPr>
          <p:cNvPr id="27" name="椭圆 31"/>
          <p:cNvSpPr/>
          <p:nvPr/>
        </p:nvSpPr>
        <p:spPr>
          <a:xfrm>
            <a:off x="5127398" y="1457977"/>
            <a:ext cx="1708151"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8" name="任意多边形 27"/>
          <p:cNvSpPr/>
          <p:nvPr/>
        </p:nvSpPr>
        <p:spPr>
          <a:xfrm>
            <a:off x="5440930" y="2347802"/>
            <a:ext cx="1081087"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29" name="文本框 145"/>
          <p:cNvSpPr txBox="1">
            <a:spLocks noChangeArrowheads="1"/>
          </p:cNvSpPr>
          <p:nvPr/>
        </p:nvSpPr>
        <p:spPr bwMode="auto">
          <a:xfrm>
            <a:off x="5327520" y="2456064"/>
            <a:ext cx="1382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77"/>
            <a:r>
              <a:rPr lang="en-US" altLang="zh-CN"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2</a:t>
            </a:r>
            <a:endParaRPr lang="zh-CN" altLang="en-US"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9068569" y="1417189"/>
            <a:ext cx="1706563" cy="169227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1" name="任意多边形 30"/>
          <p:cNvSpPr/>
          <p:nvPr/>
        </p:nvSpPr>
        <p:spPr>
          <a:xfrm>
            <a:off x="9447188" y="2321529"/>
            <a:ext cx="1081088" cy="1746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2" name="文本框 157"/>
          <p:cNvSpPr txBox="1">
            <a:spLocks noChangeArrowheads="1"/>
          </p:cNvSpPr>
          <p:nvPr/>
        </p:nvSpPr>
        <p:spPr bwMode="auto">
          <a:xfrm>
            <a:off x="9302727" y="2447576"/>
            <a:ext cx="1382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77"/>
            <a:r>
              <a:rPr lang="en-US" altLang="zh-CN"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3</a:t>
            </a:r>
            <a:endParaRPr lang="zh-CN" altLang="en-US" sz="28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a:grpSpLocks/>
          </p:cNvGrpSpPr>
          <p:nvPr/>
        </p:nvGrpSpPr>
        <p:grpSpPr bwMode="auto">
          <a:xfrm>
            <a:off x="3797718" y="2123963"/>
            <a:ext cx="565151" cy="48260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37" name="chenying0907 166"/>
          <p:cNvGrpSpPr>
            <a:grpSpLocks/>
          </p:cNvGrpSpPr>
          <p:nvPr/>
        </p:nvGrpSpPr>
        <p:grpSpPr bwMode="auto">
          <a:xfrm>
            <a:off x="7801303" y="2065169"/>
            <a:ext cx="565151" cy="600187"/>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noProof="1">
                <a:solidFill>
                  <a:prstClr val="black">
                    <a:lumMod val="65000"/>
                    <a:lumOff val="35000"/>
                  </a:prstClr>
                </a:solidFill>
              </a:endParaRPr>
            </a:p>
          </p:txBody>
        </p:sp>
      </p:grpSp>
      <p:grpSp>
        <p:nvGrpSpPr>
          <p:cNvPr id="41" name="chenying0907 40"/>
          <p:cNvGrpSpPr/>
          <p:nvPr/>
        </p:nvGrpSpPr>
        <p:grpSpPr>
          <a:xfrm>
            <a:off x="3797715" y="3558527"/>
            <a:ext cx="4274727" cy="2808896"/>
            <a:chOff x="5195502" y="3808089"/>
            <a:chExt cx="2207744" cy="2107980"/>
          </a:xfrm>
        </p:grpSpPr>
        <p:sp>
          <p:nvSpPr>
            <p:cNvPr id="42" name="文本框 41"/>
            <p:cNvSpPr txBox="1"/>
            <p:nvPr/>
          </p:nvSpPr>
          <p:spPr>
            <a:xfrm>
              <a:off x="5427936" y="3808089"/>
              <a:ext cx="1827212" cy="669830"/>
            </a:xfrm>
            <a:prstGeom prst="rect">
              <a:avLst/>
            </a:prstGeom>
            <a:noFill/>
          </p:spPr>
          <p:txBody>
            <a:bodyPr>
              <a:spAutoFit/>
            </a:bodyPr>
            <a:lstStyle/>
            <a:p>
              <a:pPr algn="ctr" defTabSz="914377"/>
              <a:r>
                <a:rPr lang="zh-TW" altLang="en-US" sz="2800" b="1" dirty="0">
                  <a:solidFill>
                    <a:srgbClr val="005188"/>
                  </a:solidFill>
                  <a:latin typeface="微軟正黑體" panose="020B0604030504040204" pitchFamily="34" charset="-120"/>
                  <a:ea typeface="微軟正黑體" panose="020B0604030504040204" pitchFamily="34" charset="-120"/>
                </a:rPr>
                <a:t>三到四年級</a:t>
              </a:r>
              <a:endParaRPr lang="en-US" altLang="zh-TW" sz="2800" b="1" dirty="0">
                <a:solidFill>
                  <a:srgbClr val="005188"/>
                </a:solidFill>
                <a:latin typeface="微軟正黑體" panose="020B0604030504040204" pitchFamily="34" charset="-120"/>
                <a:ea typeface="微軟正黑體" panose="020B0604030504040204" pitchFamily="34" charset="-120"/>
              </a:endParaRPr>
            </a:p>
            <a:p>
              <a:pPr algn="ctr" defTabSz="914377"/>
              <a:r>
                <a:rPr lang="en-US" altLang="zh-TW" sz="2400" b="1" dirty="0">
                  <a:solidFill>
                    <a:srgbClr val="005188"/>
                  </a:solidFill>
                  <a:latin typeface="微軟正黑體" panose="020B0604030504040204" pitchFamily="34" charset="-120"/>
                  <a:ea typeface="微軟正黑體" panose="020B0604030504040204" pitchFamily="34" charset="-120"/>
                </a:rPr>
                <a:t>107</a:t>
              </a:r>
              <a:r>
                <a:rPr lang="zh-TW" altLang="en-US" sz="2400" b="1" dirty="0">
                  <a:solidFill>
                    <a:srgbClr val="005188"/>
                  </a:solidFill>
                  <a:latin typeface="微軟正黑體" panose="020B0604030504040204" pitchFamily="34" charset="-120"/>
                  <a:ea typeface="微軟正黑體" panose="020B0604030504040204" pitchFamily="34" charset="-120"/>
                </a:rPr>
                <a:t>及</a:t>
              </a:r>
              <a:r>
                <a:rPr lang="en-US" altLang="zh-TW" sz="2400" b="1" dirty="0">
                  <a:solidFill>
                    <a:srgbClr val="005188"/>
                  </a:solidFill>
                  <a:latin typeface="微軟正黑體" panose="020B0604030504040204" pitchFamily="34" charset="-120"/>
                  <a:ea typeface="微軟正黑體" panose="020B0604030504040204" pitchFamily="34" charset="-120"/>
                </a:rPr>
                <a:t>106</a:t>
              </a:r>
              <a:r>
                <a:rPr lang="zh-TW" altLang="en-US" sz="2400" b="1" dirty="0">
                  <a:solidFill>
                    <a:srgbClr val="005188"/>
                  </a:solidFill>
                  <a:latin typeface="微軟正黑體" panose="020B0604030504040204" pitchFamily="34" charset="-120"/>
                  <a:ea typeface="微軟正黑體" panose="020B0604030504040204" pitchFamily="34" charset="-120"/>
                </a:rPr>
                <a:t>學年度入學</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sp>
          <p:nvSpPr>
            <p:cNvPr id="43" name="文本框 86"/>
            <p:cNvSpPr txBox="1">
              <a:spLocks noChangeArrowheads="1"/>
            </p:cNvSpPr>
            <p:nvPr/>
          </p:nvSpPr>
          <p:spPr bwMode="auto">
            <a:xfrm>
              <a:off x="5195502" y="4599508"/>
              <a:ext cx="2207744" cy="131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377"/>
              <a:r>
                <a:rPr lang="en-US" altLang="zh-TW" dirty="0">
                  <a:solidFill>
                    <a:prstClr val="black"/>
                  </a:solidFill>
                  <a:latin typeface="微軟正黑體" panose="020B0604030504040204" pitchFamily="34" charset="-120"/>
                  <a:ea typeface="微軟正黑體" panose="020B0604030504040204" pitchFamily="34" charset="-120"/>
                </a:rPr>
                <a:t>1.</a:t>
              </a:r>
              <a:r>
                <a:rPr lang="zh-TW" altLang="en-US" dirty="0">
                  <a:solidFill>
                    <a:prstClr val="black"/>
                  </a:solidFill>
                  <a:latin typeface="微軟正黑體" panose="020B0604030504040204" pitchFamily="34" charset="-120"/>
                  <a:ea typeface="微軟正黑體" panose="020B0604030504040204" pitchFamily="34" charset="-120"/>
                </a:rPr>
                <a:t>三級四</a:t>
              </a:r>
              <a:r>
                <a:rPr lang="zh-TW" altLang="zh-TW" dirty="0">
                  <a:solidFill>
                    <a:prstClr val="black"/>
                  </a:solidFill>
                  <a:latin typeface="微軟正黑體" panose="020B0604030504040204" pitchFamily="34" charset="-120"/>
                  <a:ea typeface="微軟正黑體" panose="020B0604030504040204" pitchFamily="34" charset="-120"/>
                </a:rPr>
                <a:t>年級</a:t>
              </a:r>
              <a:r>
                <a:rPr lang="zh-TW" altLang="zh-TW" b="1" dirty="0">
                  <a:solidFill>
                    <a:prstClr val="black"/>
                  </a:solidFill>
                  <a:latin typeface="微軟正黑體" panose="020B0604030504040204" pitchFamily="34" charset="-120"/>
                  <a:ea typeface="微軟正黑體" panose="020B0604030504040204" pitchFamily="34" charset="-120"/>
                </a:rPr>
                <a:t>領域學習節數</a:t>
              </a:r>
              <a:r>
                <a:rPr lang="zh-TW" altLang="zh-TW" dirty="0">
                  <a:solidFill>
                    <a:prstClr val="black"/>
                  </a:solidFill>
                  <a:latin typeface="微軟正黑體" panose="020B0604030504040204" pitchFamily="34" charset="-120"/>
                  <a:ea typeface="微軟正黑體" panose="020B0604030504040204" pitchFamily="34" charset="-120"/>
                </a:rPr>
                <a:t>須為九年</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一貫領域與節數，</a:t>
              </a:r>
              <a:r>
                <a:rPr lang="zh-TW" altLang="zh-TW" b="1" dirty="0">
                  <a:solidFill>
                    <a:prstClr val="black"/>
                  </a:solidFill>
                  <a:latin typeface="微軟正黑體" panose="020B0604030504040204" pitchFamily="34" charset="-120"/>
                  <a:ea typeface="微軟正黑體" panose="020B0604030504040204" pitchFamily="34" charset="-120"/>
                </a:rPr>
                <a:t>彈性學習節數為</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377"/>
              <a:r>
                <a:rPr lang="zh-TW" altLang="en-US" b="1" dirty="0">
                  <a:solidFill>
                    <a:prstClr val="black"/>
                  </a:solidFill>
                  <a:latin typeface="微軟正黑體" panose="020B0604030504040204" pitchFamily="34" charset="-120"/>
                  <a:ea typeface="微軟正黑體" panose="020B0604030504040204" pitchFamily="34" charset="-120"/>
                </a:rPr>
                <a:t>   </a:t>
              </a:r>
              <a:r>
                <a:rPr lang="zh-TW" altLang="zh-TW" b="1" dirty="0">
                  <a:solidFill>
                    <a:prstClr val="black"/>
                  </a:solidFill>
                  <a:latin typeface="微軟正黑體" panose="020B0604030504040204" pitchFamily="34" charset="-120"/>
                  <a:ea typeface="微軟正黑體" panose="020B0604030504040204" pitchFamily="34" charset="-120"/>
                </a:rPr>
                <a:t>九</a:t>
              </a:r>
              <a:r>
                <a:rPr lang="zh-TW" altLang="en-US" b="1" dirty="0">
                  <a:solidFill>
                    <a:prstClr val="black"/>
                  </a:solidFill>
                  <a:latin typeface="微軟正黑體" panose="020B0604030504040204" pitchFamily="34" charset="-120"/>
                  <a:ea typeface="微軟正黑體" panose="020B0604030504040204" pitchFamily="34" charset="-120"/>
                </a:rPr>
                <a:t>年一</a:t>
              </a:r>
              <a:r>
                <a:rPr lang="zh-TW" altLang="zh-TW" b="1" dirty="0">
                  <a:solidFill>
                    <a:prstClr val="black"/>
                  </a:solidFill>
                  <a:latin typeface="微軟正黑體" panose="020B0604030504040204" pitchFamily="34" charset="-120"/>
                  <a:ea typeface="微軟正黑體" panose="020B0604030504040204" pitchFamily="34" charset="-120"/>
                </a:rPr>
                <a:t>貫節數</a:t>
              </a:r>
              <a:r>
                <a:rPr lang="zh-TW" altLang="en-US" b="1" dirty="0">
                  <a:solidFill>
                    <a:prstClr val="black"/>
                  </a:solidFill>
                  <a:latin typeface="微軟正黑體" panose="020B0604030504040204" pitchFamily="34" charset="-120"/>
                  <a:ea typeface="微軟正黑體" panose="020B0604030504040204" pitchFamily="34" charset="-120"/>
                </a:rPr>
                <a:t>下</a:t>
              </a:r>
              <a:r>
                <a:rPr lang="zh-TW" altLang="zh-TW" b="1" dirty="0">
                  <a:solidFill>
                    <a:prstClr val="black"/>
                  </a:solidFill>
                  <a:latin typeface="微軟正黑體" panose="020B0604030504040204" pitchFamily="34" charset="-120"/>
                  <a:ea typeface="微軟正黑體" panose="020B0604030504040204" pitchFamily="34" charset="-120"/>
                </a:rPr>
                <a:t>採用新課綱四類規範</a:t>
              </a:r>
              <a:r>
                <a:rPr lang="zh-TW" altLang="zh-TW" dirty="0">
                  <a:solidFill>
                    <a:prstClr val="black"/>
                  </a:solidFill>
                  <a:latin typeface="微軟正黑體" panose="020B0604030504040204" pitchFamily="34" charset="-120"/>
                  <a:ea typeface="微軟正黑體" panose="020B0604030504040204" pitchFamily="34" charset="-120"/>
                </a:rPr>
                <a:t>。</a:t>
              </a:r>
            </a:p>
            <a:p>
              <a:pPr defTabSz="914377"/>
              <a:r>
                <a:rPr lang="en-US" altLang="zh-TW" dirty="0">
                  <a:solidFill>
                    <a:prstClr val="black"/>
                  </a:solidFill>
                  <a:latin typeface="微軟正黑體" panose="020B0604030504040204" pitchFamily="34" charset="-120"/>
                  <a:ea typeface="微軟正黑體" panose="020B0604030504040204" pitchFamily="34" charset="-120"/>
                </a:rPr>
                <a:t>2.</a:t>
              </a:r>
              <a:r>
                <a:rPr lang="zh-TW" altLang="zh-TW" b="1" dirty="0">
                  <a:solidFill>
                    <a:prstClr val="black"/>
                  </a:solidFill>
                  <a:latin typeface="微軟正黑體" panose="020B0604030504040204" pitchFamily="34" charset="-120"/>
                  <a:ea typeface="微軟正黑體" panose="020B0604030504040204" pitchFamily="34" charset="-120"/>
                </a:rPr>
                <a:t>以</a:t>
              </a:r>
              <a:r>
                <a:rPr lang="en-US" altLang="zh-TW" b="1" dirty="0">
                  <a:solidFill>
                    <a:prstClr val="black"/>
                  </a:solidFill>
                  <a:latin typeface="微軟正黑體" panose="020B0604030504040204" pitchFamily="34" charset="-120"/>
                  <a:ea typeface="微軟正黑體" panose="020B0604030504040204" pitchFamily="34" charset="-120"/>
                </a:rPr>
                <a:t>109</a:t>
              </a:r>
              <a:r>
                <a:rPr lang="zh-TW" altLang="zh-TW" b="1" dirty="0">
                  <a:solidFill>
                    <a:prstClr val="black"/>
                  </a:solidFill>
                  <a:latin typeface="微軟正黑體" panose="020B0604030504040204" pitchFamily="34" charset="-120"/>
                  <a:ea typeface="微軟正黑體" panose="020B0604030504040204" pitchFamily="34" charset="-120"/>
                </a:rPr>
                <a:t>學年度起始</a:t>
              </a:r>
              <a:r>
                <a:rPr lang="zh-TW" altLang="zh-TW" dirty="0">
                  <a:solidFill>
                    <a:prstClr val="black"/>
                  </a:solidFill>
                  <a:latin typeface="微軟正黑體" panose="020B0604030504040204" pitchFamily="34" charset="-120"/>
                  <a:ea typeface="微軟正黑體" panose="020B0604030504040204" pitchFamily="34" charset="-120"/>
                </a:rPr>
                <a:t>往後填寫該年級至</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六年級畢業前未來規劃的學習節數</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分配。</a:t>
              </a:r>
              <a:endParaRPr lang="en-US" altLang="zh-CN" dirty="0">
                <a:solidFill>
                  <a:srgbClr val="595959"/>
                </a:solidFill>
                <a:latin typeface="微軟正黑體" panose="020B0604030504040204" pitchFamily="34" charset="-120"/>
                <a:ea typeface="微軟正黑體" panose="020B0604030504040204" pitchFamily="34" charset="-120"/>
              </a:endParaRPr>
            </a:p>
          </p:txBody>
        </p:sp>
      </p:grpSp>
      <p:grpSp>
        <p:nvGrpSpPr>
          <p:cNvPr id="44" name="chenying0907 43"/>
          <p:cNvGrpSpPr/>
          <p:nvPr/>
        </p:nvGrpSpPr>
        <p:grpSpPr>
          <a:xfrm>
            <a:off x="7827490" y="3492797"/>
            <a:ext cx="4203652" cy="3309277"/>
            <a:chOff x="7909880" y="3787955"/>
            <a:chExt cx="2252834" cy="2743648"/>
          </a:xfrm>
        </p:grpSpPr>
        <p:sp>
          <p:nvSpPr>
            <p:cNvPr id="45" name="文本框 44"/>
            <p:cNvSpPr txBox="1"/>
            <p:nvPr/>
          </p:nvSpPr>
          <p:spPr>
            <a:xfrm>
              <a:off x="8041157" y="3787955"/>
              <a:ext cx="2021929" cy="739995"/>
            </a:xfrm>
            <a:prstGeom prst="rect">
              <a:avLst/>
            </a:prstGeom>
            <a:noFill/>
          </p:spPr>
          <p:txBody>
            <a:bodyPr wrap="square">
              <a:spAutoFit/>
            </a:bodyPr>
            <a:lstStyle/>
            <a:p>
              <a:pPr algn="ctr" defTabSz="914377"/>
              <a:r>
                <a:rPr lang="zh-TW" altLang="en-US" sz="2800" b="1" dirty="0">
                  <a:solidFill>
                    <a:srgbClr val="005188"/>
                  </a:solidFill>
                  <a:latin typeface="方正清刻本悦宋简体" panose="02000000000000000000" pitchFamily="2" charset="-122"/>
                  <a:ea typeface="方正清刻本悦宋简体" panose="02000000000000000000" pitchFamily="2" charset="-122"/>
                </a:rPr>
                <a:t>五到六年級</a:t>
              </a:r>
              <a:endParaRPr lang="en-US" altLang="zh-TW" sz="2800" b="1" dirty="0">
                <a:solidFill>
                  <a:srgbClr val="005188"/>
                </a:solidFill>
                <a:latin typeface="方正清刻本悦宋简体" panose="02000000000000000000" pitchFamily="2" charset="-122"/>
                <a:ea typeface="方正清刻本悦宋简体" panose="02000000000000000000" pitchFamily="2" charset="-122"/>
              </a:endParaRPr>
            </a:p>
            <a:p>
              <a:pPr algn="ctr" defTabSz="914377"/>
              <a:r>
                <a:rPr lang="en-US" altLang="zh-TW" sz="2400" b="1" dirty="0">
                  <a:solidFill>
                    <a:srgbClr val="005188"/>
                  </a:solidFill>
                  <a:latin typeface="微軟正黑體" panose="020B0604030504040204" pitchFamily="34" charset="-120"/>
                  <a:ea typeface="微軟正黑體" panose="020B0604030504040204" pitchFamily="34" charset="-120"/>
                </a:rPr>
                <a:t>105</a:t>
              </a:r>
              <a:r>
                <a:rPr lang="zh-TW" altLang="en-US" sz="2400" b="1" dirty="0">
                  <a:solidFill>
                    <a:srgbClr val="005188"/>
                  </a:solidFill>
                  <a:latin typeface="微軟正黑體" panose="020B0604030504040204" pitchFamily="34" charset="-120"/>
                  <a:ea typeface="微軟正黑體" panose="020B0604030504040204" pitchFamily="34" charset="-120"/>
                </a:rPr>
                <a:t>及</a:t>
              </a:r>
              <a:r>
                <a:rPr lang="en-US" altLang="zh-TW" sz="2400" b="1" dirty="0">
                  <a:solidFill>
                    <a:srgbClr val="005188"/>
                  </a:solidFill>
                  <a:latin typeface="微軟正黑體" panose="020B0604030504040204" pitchFamily="34" charset="-120"/>
                  <a:ea typeface="微軟正黑體" panose="020B0604030504040204" pitchFamily="34" charset="-120"/>
                </a:rPr>
                <a:t>104</a:t>
              </a:r>
              <a:r>
                <a:rPr lang="zh-TW" altLang="en-US" sz="2400" b="1" dirty="0">
                  <a:solidFill>
                    <a:srgbClr val="005188"/>
                  </a:solidFill>
                  <a:latin typeface="微軟正黑體" panose="020B0604030504040204" pitchFamily="34" charset="-120"/>
                  <a:ea typeface="微軟正黑體" panose="020B0604030504040204" pitchFamily="34" charset="-120"/>
                </a:rPr>
                <a:t>學年度入學</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sp>
          <p:nvSpPr>
            <p:cNvPr id="46" name="文本框 86"/>
            <p:cNvSpPr txBox="1">
              <a:spLocks noChangeArrowheads="1"/>
            </p:cNvSpPr>
            <p:nvPr/>
          </p:nvSpPr>
          <p:spPr bwMode="auto">
            <a:xfrm>
              <a:off x="7909880" y="4643340"/>
              <a:ext cx="2252834" cy="188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377"/>
              <a:r>
                <a:rPr lang="en-US" altLang="zh-TW" dirty="0">
                  <a:solidFill>
                    <a:prstClr val="black"/>
                  </a:solidFill>
                  <a:latin typeface="微軟正黑體" panose="020B0604030504040204" pitchFamily="34" charset="-120"/>
                  <a:ea typeface="微軟正黑體" panose="020B0604030504040204" pitchFamily="34" charset="-120"/>
                </a:rPr>
                <a:t>1.</a:t>
              </a:r>
              <a:r>
                <a:rPr lang="zh-TW" altLang="en-US" dirty="0">
                  <a:solidFill>
                    <a:prstClr val="black"/>
                  </a:solidFill>
                  <a:latin typeface="微軟正黑體" panose="020B0604030504040204" pitchFamily="34" charset="-120"/>
                  <a:ea typeface="微軟正黑體" panose="020B0604030504040204" pitchFamily="34" charset="-120"/>
                </a:rPr>
                <a:t>五</a:t>
              </a:r>
              <a:r>
                <a:rPr lang="zh-TW" altLang="zh-TW" dirty="0">
                  <a:solidFill>
                    <a:prstClr val="black"/>
                  </a:solidFill>
                  <a:latin typeface="微軟正黑體" panose="020B0604030504040204" pitchFamily="34" charset="-120"/>
                  <a:ea typeface="微軟正黑體" panose="020B0604030504040204" pitchFamily="34" charset="-120"/>
                </a:rPr>
                <a:t>到六年級領域學習節數須為九年一</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en-US" altLang="zh-TW"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貫規範領域與節數，彈性學習節數在</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en-US" altLang="zh-TW"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九年一貫節數下，</a:t>
              </a:r>
              <a:r>
                <a:rPr lang="zh-TW" altLang="zh-TW" b="1" dirty="0">
                  <a:solidFill>
                    <a:prstClr val="black"/>
                  </a:solidFill>
                  <a:latin typeface="微軟正黑體" panose="020B0604030504040204" pitchFamily="34" charset="-120"/>
                  <a:ea typeface="微軟正黑體" panose="020B0604030504040204" pitchFamily="34" charset="-120"/>
                </a:rPr>
                <a:t>採用九年一貫或新</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377"/>
              <a:r>
                <a:rPr lang="en-US" altLang="zh-TW" b="1" dirty="0">
                  <a:solidFill>
                    <a:prstClr val="black"/>
                  </a:solidFill>
                  <a:latin typeface="微軟正黑體" panose="020B0604030504040204" pitchFamily="34" charset="-120"/>
                  <a:ea typeface="微軟正黑體" panose="020B0604030504040204" pitchFamily="34" charset="-120"/>
                </a:rPr>
                <a:t>   </a:t>
              </a:r>
              <a:r>
                <a:rPr lang="zh-TW" altLang="zh-TW" b="1" dirty="0">
                  <a:solidFill>
                    <a:prstClr val="black"/>
                  </a:solidFill>
                  <a:latin typeface="微軟正黑體" panose="020B0604030504040204" pitchFamily="34" charset="-120"/>
                  <a:ea typeface="微軟正黑體" panose="020B0604030504040204" pitchFamily="34" charset="-120"/>
                </a:rPr>
                <a:t>課綱規範皆可。</a:t>
              </a:r>
              <a:endParaRPr lang="en-US" altLang="zh-TW" b="1" dirty="0">
                <a:solidFill>
                  <a:prstClr val="black"/>
                </a:solidFill>
                <a:latin typeface="微軟正黑體" panose="020B0604030504040204" pitchFamily="34" charset="-120"/>
                <a:ea typeface="微軟正黑體" panose="020B0604030504040204" pitchFamily="34" charset="-120"/>
              </a:endParaRPr>
            </a:p>
            <a:p>
              <a:pPr defTabSz="914377"/>
              <a:r>
                <a:rPr lang="en-US" altLang="zh-TW" dirty="0">
                  <a:solidFill>
                    <a:prstClr val="black"/>
                  </a:solidFill>
                  <a:latin typeface="微軟正黑體" panose="020B0604030504040204" pitchFamily="34" charset="-120"/>
                  <a:ea typeface="微軟正黑體" panose="020B0604030504040204" pitchFamily="34" charset="-120"/>
                </a:rPr>
                <a:t>2.</a:t>
              </a:r>
              <a:r>
                <a:rPr lang="zh-TW" altLang="en-US" dirty="0">
                  <a:solidFill>
                    <a:prstClr val="black"/>
                  </a:solidFill>
                  <a:latin typeface="微軟正黑體" panose="020B0604030504040204" pitchFamily="34" charset="-120"/>
                  <a:ea typeface="微軟正黑體" panose="020B0604030504040204" pitchFamily="34" charset="-120"/>
                </a:rPr>
                <a:t>五</a:t>
              </a:r>
              <a:r>
                <a:rPr lang="zh-TW" altLang="zh-TW" dirty="0">
                  <a:solidFill>
                    <a:prstClr val="black"/>
                  </a:solidFill>
                  <a:latin typeface="微軟正黑體" panose="020B0604030504040204" pitchFamily="34" charset="-120"/>
                  <a:ea typeface="微軟正黑體" panose="020B0604030504040204" pitchFamily="34" charset="-120"/>
                </a:rPr>
                <a:t>到六年級</a:t>
              </a:r>
              <a:r>
                <a:rPr lang="zh-TW" altLang="zh-TW" b="1" dirty="0">
                  <a:solidFill>
                    <a:prstClr val="black"/>
                  </a:solidFill>
                  <a:latin typeface="微軟正黑體" panose="020B0604030504040204" pitchFamily="34" charset="-120"/>
                  <a:ea typeface="微軟正黑體" panose="020B0604030504040204" pitchFamily="34" charset="-120"/>
                </a:rPr>
                <a:t>以</a:t>
              </a:r>
              <a:r>
                <a:rPr lang="en-US" altLang="zh-TW" b="1" dirty="0">
                  <a:solidFill>
                    <a:prstClr val="black"/>
                  </a:solidFill>
                  <a:latin typeface="微軟正黑體" panose="020B0604030504040204" pitchFamily="34" charset="-120"/>
                  <a:ea typeface="微軟正黑體" panose="020B0604030504040204" pitchFamily="34" charset="-120"/>
                </a:rPr>
                <a:t>109</a:t>
              </a:r>
              <a:r>
                <a:rPr lang="zh-TW" altLang="zh-TW" b="1" dirty="0">
                  <a:solidFill>
                    <a:prstClr val="black"/>
                  </a:solidFill>
                  <a:latin typeface="微軟正黑體" panose="020B0604030504040204" pitchFamily="34" charset="-120"/>
                  <a:ea typeface="微軟正黑體" panose="020B0604030504040204" pitchFamily="34" charset="-120"/>
                </a:rPr>
                <a:t>學年度起始</a:t>
              </a:r>
              <a:r>
                <a:rPr lang="zh-TW" altLang="zh-TW" dirty="0">
                  <a:solidFill>
                    <a:prstClr val="black"/>
                  </a:solidFill>
                  <a:latin typeface="微軟正黑體" panose="020B0604030504040204" pitchFamily="34" charset="-120"/>
                  <a:ea typeface="微軟正黑體" panose="020B0604030504040204" pitchFamily="34" charset="-120"/>
                </a:rPr>
                <a:t>往後填</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寫該年級至六年級畢業前未來規劃的</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r>
                <a:rPr lang="zh-TW" altLang="en-US" dirty="0">
                  <a:solidFill>
                    <a:prstClr val="black"/>
                  </a:solidFill>
                  <a:latin typeface="微軟正黑體" panose="020B0604030504040204" pitchFamily="34" charset="-120"/>
                  <a:ea typeface="微軟正黑體" panose="020B0604030504040204" pitchFamily="34" charset="-120"/>
                </a:rPr>
                <a:t>   </a:t>
              </a:r>
              <a:r>
                <a:rPr lang="zh-TW" altLang="zh-TW" dirty="0">
                  <a:solidFill>
                    <a:prstClr val="black"/>
                  </a:solidFill>
                  <a:latin typeface="微軟正黑體" panose="020B0604030504040204" pitchFamily="34" charset="-120"/>
                  <a:ea typeface="微軟正黑體" panose="020B0604030504040204" pitchFamily="34" charset="-120"/>
                </a:rPr>
                <a:t>學習節數分配。</a:t>
              </a:r>
              <a:endParaRPr lang="en-US" altLang="zh-TW" dirty="0">
                <a:solidFill>
                  <a:prstClr val="black"/>
                </a:solidFill>
                <a:latin typeface="微軟正黑體" panose="020B0604030504040204" pitchFamily="34" charset="-120"/>
                <a:ea typeface="微軟正黑體" panose="020B0604030504040204" pitchFamily="34" charset="-120"/>
              </a:endParaRPr>
            </a:p>
            <a:p>
              <a:pPr defTabSz="914377"/>
              <a:endParaRPr lang="en-US" altLang="zh-CN" sz="1600" dirty="0">
                <a:solidFill>
                  <a:srgbClr val="595959"/>
                </a:solidFill>
                <a:latin typeface="方正清刻本悦宋简体" panose="02000000000000000000" pitchFamily="2" charset="-122"/>
                <a:ea typeface="方正清刻本悦宋简体" panose="02000000000000000000" pitchFamily="2" charset="-122"/>
              </a:endParaRPr>
            </a:p>
          </p:txBody>
        </p:sp>
      </p:grpSp>
      <p:sp>
        <p:nvSpPr>
          <p:cNvPr id="47" name="矩形 46"/>
          <p:cNvSpPr/>
          <p:nvPr/>
        </p:nvSpPr>
        <p:spPr>
          <a:xfrm>
            <a:off x="643864" y="893234"/>
            <a:ext cx="11379813" cy="523220"/>
          </a:xfrm>
          <a:prstGeom prst="rect">
            <a:avLst/>
          </a:prstGeom>
        </p:spPr>
        <p:txBody>
          <a:bodyPr wrap="square">
            <a:spAutoFit/>
          </a:bodyPr>
          <a:lstStyle/>
          <a:p>
            <a:pPr defTabSz="914377"/>
            <a:r>
              <a:rPr lang="zh-TW" altLang="en-US" sz="2800" b="1" dirty="0">
                <a:solidFill>
                  <a:prstClr val="black"/>
                </a:solidFill>
                <a:latin typeface="微軟正黑體" panose="020B0604030504040204" pitchFamily="34" charset="-120"/>
                <a:ea typeface="微軟正黑體" panose="020B0604030504040204" pitchFamily="34" charset="-120"/>
              </a:rPr>
              <a:t>●依照其入學之學年度提供各年級歷年的學習節數分配表，每年級一張。</a:t>
            </a:r>
          </a:p>
        </p:txBody>
      </p:sp>
      <p:sp>
        <p:nvSpPr>
          <p:cNvPr id="48" name="文本占位符 2"/>
          <p:cNvSpPr txBox="1">
            <a:spLocks/>
          </p:cNvSpPr>
          <p:nvPr/>
        </p:nvSpPr>
        <p:spPr>
          <a:xfrm>
            <a:off x="6918735" y="363831"/>
            <a:ext cx="1579807"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667" dirty="0">
                <a:solidFill>
                  <a:srgbClr val="FF0000"/>
                </a:solidFill>
                <a:latin typeface="微軟正黑體" panose="020B0604030504040204" pitchFamily="34" charset="-120"/>
                <a:ea typeface="微軟正黑體" panose="020B0604030504040204" pitchFamily="34" charset="-120"/>
              </a:rPr>
              <a:t>P44-49</a:t>
            </a:r>
            <a:endParaRPr lang="zh-CN" altLang="en-US" sz="2667"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989388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grpId="1" nodeType="withEffect">
                                  <p:stCondLst>
                                    <p:cond delay="0"/>
                                  </p:stCondLst>
                                  <p:childTnLst>
                                    <p:animRot by="21600000">
                                      <p:cBhvr>
                                        <p:cTn id="13" dur="1000" fill="hold"/>
                                        <p:tgtEl>
                                          <p:spTgt spid="4"/>
                                        </p:tgtEl>
                                        <p:attrNameLst>
                                          <p:attrName>r</p:attrName>
                                        </p:attrNameLst>
                                      </p:cBhvr>
                                    </p:animRo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8" presetClass="emph" presetSubtype="0" fill="hold" grpId="1" nodeType="withEffect">
                                  <p:stCondLst>
                                    <p:cond delay="0"/>
                                  </p:stCondLst>
                                  <p:childTnLst>
                                    <p:animRot by="21600000">
                                      <p:cBhvr>
                                        <p:cTn id="22" dur="1000" fill="hold"/>
                                        <p:tgtEl>
                                          <p:spTgt spid="27"/>
                                        </p:tgtEl>
                                        <p:attrNameLst>
                                          <p:attrName>r</p:attrName>
                                        </p:attrNameLst>
                                      </p:cBhvr>
                                    </p:animRot>
                                  </p:childTnLst>
                                </p:cTn>
                              </p:par>
                            </p:childTnLst>
                          </p:cTn>
                        </p:par>
                        <p:par>
                          <p:cTn id="23" fill="hold">
                            <p:stCondLst>
                              <p:cond delay="22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fill="hold" grpId="1" nodeType="withEffect">
                                  <p:stCondLst>
                                    <p:cond delay="0"/>
                                  </p:stCondLst>
                                  <p:childTnLst>
                                    <p:animRot by="21600000">
                                      <p:cBhvr>
                                        <p:cTn id="31" dur="1000" fill="hold"/>
                                        <p:tgtEl>
                                          <p:spTgt spid="30"/>
                                        </p:tgtEl>
                                        <p:attrNameLst>
                                          <p:attrName>r</p:attrName>
                                        </p:attrNameLst>
                                      </p:cBhvr>
                                    </p:animRot>
                                  </p:childTnLst>
                                </p:cTn>
                              </p:par>
                            </p:childTnLst>
                          </p:cTn>
                        </p:par>
                        <p:par>
                          <p:cTn id="32" fill="hold">
                            <p:stCondLst>
                              <p:cond delay="3200"/>
                            </p:stCondLst>
                            <p:childTnLst>
                              <p:par>
                                <p:cTn id="33" presetID="16" presetClass="entr" presetSubtype="37"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10"/>
                                        <p:tgtEl>
                                          <p:spTgt spid="8"/>
                                        </p:tgtEl>
                                      </p:cBhvr>
                                    </p:animEffect>
                                  </p:childTnLst>
                                </p:cTn>
                              </p:par>
                            </p:childTnLst>
                          </p:cTn>
                        </p:par>
                        <p:par>
                          <p:cTn id="36" fill="hold">
                            <p:stCondLst>
                              <p:cond delay="321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anim calcmode="lin" valueType="num">
                                      <p:cBhvr>
                                        <p:cTn id="40" dur="10" fill="hold"/>
                                        <p:tgtEl>
                                          <p:spTgt spid="10"/>
                                        </p:tgtEl>
                                        <p:attrNameLst>
                                          <p:attrName>ppt_x</p:attrName>
                                        </p:attrNameLst>
                                      </p:cBhvr>
                                      <p:tavLst>
                                        <p:tav tm="0">
                                          <p:val>
                                            <p:strVal val="#ppt_x"/>
                                          </p:val>
                                        </p:tav>
                                        <p:tav tm="100000">
                                          <p:val>
                                            <p:strVal val="#ppt_x"/>
                                          </p:val>
                                        </p:tav>
                                      </p:tavLst>
                                    </p:anim>
                                    <p:anim calcmode="lin" valueType="num">
                                      <p:cBhvr>
                                        <p:cTn id="41" dur="1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22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
                                        <p:tgtEl>
                                          <p:spTgt spid="9"/>
                                        </p:tgtEl>
                                      </p:cBhvr>
                                    </p:animEffect>
                                    <p:anim calcmode="lin" valueType="num">
                                      <p:cBhvr>
                                        <p:cTn id="46" dur="10" fill="hold"/>
                                        <p:tgtEl>
                                          <p:spTgt spid="9"/>
                                        </p:tgtEl>
                                        <p:attrNameLst>
                                          <p:attrName>ppt_x</p:attrName>
                                        </p:attrNameLst>
                                      </p:cBhvr>
                                      <p:tavLst>
                                        <p:tav tm="0">
                                          <p:val>
                                            <p:strVal val="#ppt_x"/>
                                          </p:val>
                                        </p:tav>
                                        <p:tav tm="100000">
                                          <p:val>
                                            <p:strVal val="#ppt_x"/>
                                          </p:val>
                                        </p:tav>
                                      </p:tavLst>
                                    </p:anim>
                                    <p:anim calcmode="lin" valueType="num">
                                      <p:cBhvr>
                                        <p:cTn id="47" dur="1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323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
                                        <p:tgtEl>
                                          <p:spTgt spid="24"/>
                                        </p:tgtEl>
                                      </p:cBhvr>
                                    </p:animEffect>
                                    <p:anim calcmode="lin" valueType="num">
                                      <p:cBhvr>
                                        <p:cTn id="52" dur="10" fill="hold"/>
                                        <p:tgtEl>
                                          <p:spTgt spid="24"/>
                                        </p:tgtEl>
                                        <p:attrNameLst>
                                          <p:attrName>ppt_x</p:attrName>
                                        </p:attrNameLst>
                                      </p:cBhvr>
                                      <p:tavLst>
                                        <p:tav tm="0">
                                          <p:val>
                                            <p:strVal val="#ppt_x"/>
                                          </p:val>
                                        </p:tav>
                                        <p:tav tm="100000">
                                          <p:val>
                                            <p:strVal val="#ppt_x"/>
                                          </p:val>
                                        </p:tav>
                                      </p:tavLst>
                                    </p:anim>
                                    <p:anim calcmode="lin" valueType="num">
                                      <p:cBhvr>
                                        <p:cTn id="53" dur="1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240"/>
                            </p:stCondLst>
                            <p:childTnLst>
                              <p:par>
                                <p:cTn id="55" presetID="16" presetClass="entr" presetSubtype="37"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outVertical)">
                                      <p:cBhvr>
                                        <p:cTn id="57" dur="10"/>
                                        <p:tgtEl>
                                          <p:spTgt spid="28"/>
                                        </p:tgtEl>
                                      </p:cBhvr>
                                    </p:animEffect>
                                  </p:childTnLst>
                                </p:cTn>
                              </p:par>
                            </p:childTnLst>
                          </p:cTn>
                        </p:par>
                        <p:par>
                          <p:cTn id="58" fill="hold">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
                                        <p:tgtEl>
                                          <p:spTgt spid="29"/>
                                        </p:tgtEl>
                                      </p:cBhvr>
                                    </p:animEffect>
                                    <p:anim calcmode="lin" valueType="num">
                                      <p:cBhvr>
                                        <p:cTn id="62" dur="10" fill="hold"/>
                                        <p:tgtEl>
                                          <p:spTgt spid="29"/>
                                        </p:tgtEl>
                                        <p:attrNameLst>
                                          <p:attrName>ppt_x</p:attrName>
                                        </p:attrNameLst>
                                      </p:cBhvr>
                                      <p:tavLst>
                                        <p:tav tm="0">
                                          <p:val>
                                            <p:strVal val="#ppt_x"/>
                                          </p:val>
                                        </p:tav>
                                        <p:tav tm="100000">
                                          <p:val>
                                            <p:strVal val="#ppt_x"/>
                                          </p:val>
                                        </p:tav>
                                      </p:tavLst>
                                    </p:anim>
                                    <p:anim calcmode="lin" valueType="num">
                                      <p:cBhvr>
                                        <p:cTn id="63" dur="1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260"/>
                            </p:stCondLst>
                            <p:childTnLst>
                              <p:par>
                                <p:cTn id="65" presetID="47"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
                                        <p:tgtEl>
                                          <p:spTgt spid="16"/>
                                        </p:tgtEl>
                                      </p:cBhvr>
                                    </p:animEffect>
                                    <p:anim calcmode="lin" valueType="num">
                                      <p:cBhvr>
                                        <p:cTn id="68" dur="10" fill="hold"/>
                                        <p:tgtEl>
                                          <p:spTgt spid="16"/>
                                        </p:tgtEl>
                                        <p:attrNameLst>
                                          <p:attrName>ppt_x</p:attrName>
                                        </p:attrNameLst>
                                      </p:cBhvr>
                                      <p:tavLst>
                                        <p:tav tm="0">
                                          <p:val>
                                            <p:strVal val="#ppt_x"/>
                                          </p:val>
                                        </p:tav>
                                        <p:tav tm="100000">
                                          <p:val>
                                            <p:strVal val="#ppt_x"/>
                                          </p:val>
                                        </p:tav>
                                      </p:tavLst>
                                    </p:anim>
                                    <p:anim calcmode="lin" valueType="num">
                                      <p:cBhvr>
                                        <p:cTn id="69" dur="1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27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
                                        <p:tgtEl>
                                          <p:spTgt spid="32"/>
                                        </p:tgtEl>
                                      </p:cBhvr>
                                    </p:animEffect>
                                    <p:anim calcmode="lin" valueType="num">
                                      <p:cBhvr>
                                        <p:cTn id="74" dur="10" fill="hold"/>
                                        <p:tgtEl>
                                          <p:spTgt spid="32"/>
                                        </p:tgtEl>
                                        <p:attrNameLst>
                                          <p:attrName>ppt_x</p:attrName>
                                        </p:attrNameLst>
                                      </p:cBhvr>
                                      <p:tavLst>
                                        <p:tav tm="0">
                                          <p:val>
                                            <p:strVal val="#ppt_x"/>
                                          </p:val>
                                        </p:tav>
                                        <p:tav tm="100000">
                                          <p:val>
                                            <p:strVal val="#ppt_x"/>
                                          </p:val>
                                        </p:tav>
                                      </p:tavLst>
                                    </p:anim>
                                    <p:anim calcmode="lin" valueType="num">
                                      <p:cBhvr>
                                        <p:cTn id="75" dur="1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280"/>
                            </p:stCondLst>
                            <p:childTnLst>
                              <p:par>
                                <p:cTn id="77" presetID="16" presetClass="entr" presetSubtype="37"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outVertical)">
                                      <p:cBhvr>
                                        <p:cTn id="79" dur="1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750"/>
                                        <p:tgtEl>
                                          <p:spTgt spid="5"/>
                                        </p:tgtEl>
                                      </p:cBhvr>
                                    </p:animEffect>
                                    <p:anim calcmode="lin" valueType="num">
                                      <p:cBhvr>
                                        <p:cTn id="91" dur="750" fill="hold"/>
                                        <p:tgtEl>
                                          <p:spTgt spid="5"/>
                                        </p:tgtEl>
                                        <p:attrNameLst>
                                          <p:attrName>ppt_x</p:attrName>
                                        </p:attrNameLst>
                                      </p:cBhvr>
                                      <p:tavLst>
                                        <p:tav tm="0">
                                          <p:val>
                                            <p:strVal val="#ppt_x"/>
                                          </p:val>
                                        </p:tav>
                                        <p:tav tm="100000">
                                          <p:val>
                                            <p:strVal val="#ppt_x"/>
                                          </p:val>
                                        </p:tav>
                                      </p:tavLst>
                                    </p:anim>
                                    <p:anim calcmode="lin" valueType="num">
                                      <p:cBhvr>
                                        <p:cTn id="92"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750"/>
                                        <p:tgtEl>
                                          <p:spTgt spid="41"/>
                                        </p:tgtEl>
                                      </p:cBhvr>
                                    </p:animEffect>
                                    <p:anim calcmode="lin" valueType="num">
                                      <p:cBhvr>
                                        <p:cTn id="98" dur="750" fill="hold"/>
                                        <p:tgtEl>
                                          <p:spTgt spid="41"/>
                                        </p:tgtEl>
                                        <p:attrNameLst>
                                          <p:attrName>ppt_x</p:attrName>
                                        </p:attrNameLst>
                                      </p:cBhvr>
                                      <p:tavLst>
                                        <p:tav tm="0">
                                          <p:val>
                                            <p:strVal val="#ppt_x"/>
                                          </p:val>
                                        </p:tav>
                                        <p:tav tm="100000">
                                          <p:val>
                                            <p:strVal val="#ppt_x"/>
                                          </p:val>
                                        </p:tav>
                                      </p:tavLst>
                                    </p:anim>
                                    <p:anim calcmode="lin" valueType="num">
                                      <p:cBhvr>
                                        <p:cTn id="99"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750"/>
                                        <p:tgtEl>
                                          <p:spTgt spid="44"/>
                                        </p:tgtEl>
                                      </p:cBhvr>
                                    </p:animEffect>
                                    <p:anim calcmode="lin" valueType="num">
                                      <p:cBhvr>
                                        <p:cTn id="105" dur="750" fill="hold"/>
                                        <p:tgtEl>
                                          <p:spTgt spid="44"/>
                                        </p:tgtEl>
                                        <p:attrNameLst>
                                          <p:attrName>ppt_x</p:attrName>
                                        </p:attrNameLst>
                                      </p:cBhvr>
                                      <p:tavLst>
                                        <p:tav tm="0">
                                          <p:val>
                                            <p:strVal val="#ppt_x"/>
                                          </p:val>
                                        </p:tav>
                                        <p:tav tm="100000">
                                          <p:val>
                                            <p:strVal val="#ppt_x"/>
                                          </p:val>
                                        </p:tav>
                                      </p:tavLst>
                                    </p:anim>
                                    <p:anim calcmode="lin" valueType="num">
                                      <p:cBhvr>
                                        <p:cTn id="106" dur="750" fill="hold"/>
                                        <p:tgtEl>
                                          <p:spTgt spid="44"/>
                                        </p:tgtEl>
                                        <p:attrNameLst>
                                          <p:attrName>ppt_y</p:attrName>
                                        </p:attrNameLst>
                                      </p:cBhvr>
                                      <p:tavLst>
                                        <p:tav tm="0">
                                          <p:val>
                                            <p:strVal val="#ppt_y+.1"/>
                                          </p:val>
                                        </p:tav>
                                        <p:tav tm="100000">
                                          <p:val>
                                            <p:strVal val="#ppt_y"/>
                                          </p:val>
                                        </p:tav>
                                      </p:tavLst>
                                    </p:anim>
                                  </p:childTnLst>
                                </p:cTn>
                              </p:par>
                            </p:childTnLst>
                          </p:cTn>
                        </p:par>
                        <p:par>
                          <p:cTn id="107" fill="hold">
                            <p:stCondLst>
                              <p:cond delay="750"/>
                            </p:stCondLst>
                            <p:childTnLst>
                              <p:par>
                                <p:cTn id="108" presetID="2" presetClass="entr" presetSubtype="2" decel="100000" fill="hold" grpId="0" nodeType="afterEffect">
                                  <p:stCondLst>
                                    <p:cond delay="0"/>
                                  </p:stCondLst>
                                  <p:iterate type="lt">
                                    <p:tmPct val="10000"/>
                                  </p:iterate>
                                  <p:childTnLst>
                                    <p:set>
                                      <p:cBhvr>
                                        <p:cTn id="109" dur="1" fill="hold">
                                          <p:stCondLst>
                                            <p:cond delay="0"/>
                                          </p:stCondLst>
                                        </p:cTn>
                                        <p:tgtEl>
                                          <p:spTgt spid="48">
                                            <p:txEl>
                                              <p:pRg st="0" end="0"/>
                                            </p:txEl>
                                          </p:spTgt>
                                        </p:tgtEl>
                                        <p:attrNameLst>
                                          <p:attrName>style.visibility</p:attrName>
                                        </p:attrNameLst>
                                      </p:cBhvr>
                                      <p:to>
                                        <p:strVal val="visible"/>
                                      </p:to>
                                    </p:set>
                                    <p:anim calcmode="lin" valueType="num">
                                      <p:cBhvr additive="base">
                                        <p:cTn id="110"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P spid="47" grpId="0"/>
      <p:bldP spid="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713701"/>
              <a:ext cx="12192000" cy="3519054"/>
            </a:xfrm>
            <a:prstGeom prst="rect">
              <a:avLst/>
            </a:prstGeom>
            <a:blipFill dpi="0" rotWithShape="1">
              <a:blip r:embed="rId3" cstate="print">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542" y="516401"/>
            <a:ext cx="3069952" cy="3029557"/>
          </a:xfrm>
          <a:prstGeom prst="rect">
            <a:avLst/>
          </a:prstGeom>
        </p:spPr>
      </p:pic>
      <p:sp>
        <p:nvSpPr>
          <p:cNvPr id="5" name="TextBox 37"/>
          <p:cNvSpPr txBox="1"/>
          <p:nvPr/>
        </p:nvSpPr>
        <p:spPr>
          <a:xfrm>
            <a:off x="4523542" y="3734097"/>
            <a:ext cx="3226211" cy="769441"/>
          </a:xfrm>
          <a:prstGeom prst="rect">
            <a:avLst/>
          </a:prstGeom>
          <a:noFill/>
        </p:spPr>
        <p:txBody>
          <a:bodyPr wrap="square" lIns="0" rIns="0" rtlCol="0">
            <a:spAutoFit/>
          </a:bodyPr>
          <a:lstStyle/>
          <a:p>
            <a:pPr algn="ctr"/>
            <a:r>
              <a:rPr lang="zh-CN" altLang="en-US" sz="4400" b="1" dirty="0">
                <a:solidFill>
                  <a:schemeClr val="bg1"/>
                </a:solidFill>
                <a:effectLst>
                  <a:reflection blurRad="6350" stA="55000" endA="300" endPos="45500" dir="5400000" sy="-100000" algn="bl" rotWithShape="0"/>
                </a:effectLst>
                <a:latin typeface="方正清刻本悦宋简体" panose="02000000000000000000" pitchFamily="2" charset="-122"/>
                <a:ea typeface="方正清刻本悦宋简体" panose="02000000000000000000" pitchFamily="2" charset="-122"/>
                <a:cs typeface="方正静蕾简体" panose="03000509000000000000" pitchFamily="65" charset="-122"/>
              </a:rPr>
              <a:t>提問與釋疑</a:t>
            </a:r>
          </a:p>
        </p:txBody>
      </p:sp>
    </p:spTree>
    <p:extLst>
      <p:ext uri="{BB962C8B-B14F-4D97-AF65-F5344CB8AC3E}">
        <p14:creationId xmlns:p14="http://schemas.microsoft.com/office/powerpoint/2010/main" val="954010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14:presetBounceEnd="67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7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1" accel="2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75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57157"/>
          <a:stretch/>
        </p:blipFill>
        <p:spPr>
          <a:xfrm>
            <a:off x="0" y="0"/>
            <a:ext cx="12192000" cy="4899390"/>
          </a:xfrm>
          <a:prstGeom prst="rect">
            <a:avLst/>
          </a:prstGeom>
        </p:spPr>
      </p:pic>
      <p:sp>
        <p:nvSpPr>
          <p:cNvPr id="3" name="文本框 2"/>
          <p:cNvSpPr txBox="1"/>
          <p:nvPr/>
        </p:nvSpPr>
        <p:spPr>
          <a:xfrm>
            <a:off x="3894241" y="4391558"/>
            <a:ext cx="5570756" cy="1015663"/>
          </a:xfrm>
          <a:prstGeom prst="rect">
            <a:avLst/>
          </a:prstGeom>
          <a:noFill/>
        </p:spPr>
        <p:txBody>
          <a:bodyPr wrap="none" rtlCol="0">
            <a:spAutoFit/>
          </a:bodyPr>
          <a:lstStyle/>
          <a:p>
            <a:r>
              <a:rPr lang="zh-TW" altLang="en-US" sz="60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感謝大家的聆聽</a:t>
            </a:r>
          </a:p>
        </p:txBody>
      </p:sp>
      <p:sp>
        <p:nvSpPr>
          <p:cNvPr id="4" name="文本框 3"/>
          <p:cNvSpPr txBox="1">
            <a:spLocks noChangeArrowheads="1"/>
          </p:cNvSpPr>
          <p:nvPr/>
        </p:nvSpPr>
        <p:spPr bwMode="auto">
          <a:xfrm>
            <a:off x="2340244" y="5639695"/>
            <a:ext cx="83690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itchFamily="50" charset="0"/>
                <a:ea typeface="华康少女文字W5(P)" panose="040F0500000000000000" pitchFamily="82" charset="-122"/>
              </a:defRPr>
            </a:lvl1pPr>
            <a:lvl2pPr marL="742950" indent="-285750">
              <a:defRPr sz="1300">
                <a:solidFill>
                  <a:schemeClr val="tx1"/>
                </a:solidFill>
                <a:latin typeface="Nexa Light" pitchFamily="50" charset="0"/>
                <a:ea typeface="华康少女文字W5(P)" panose="040F0500000000000000" pitchFamily="82" charset="-122"/>
              </a:defRPr>
            </a:lvl2pPr>
            <a:lvl3pPr marL="1143000" indent="-228600">
              <a:defRPr sz="1300">
                <a:solidFill>
                  <a:schemeClr val="tx1"/>
                </a:solidFill>
                <a:latin typeface="Nexa Light" pitchFamily="50" charset="0"/>
                <a:ea typeface="华康少女文字W5(P)" panose="040F0500000000000000" pitchFamily="82" charset="-122"/>
              </a:defRPr>
            </a:lvl3pPr>
            <a:lvl4pPr marL="1600200" indent="-228600">
              <a:defRPr sz="1300">
                <a:solidFill>
                  <a:schemeClr val="tx1"/>
                </a:solidFill>
                <a:latin typeface="Nexa Light" pitchFamily="50" charset="0"/>
                <a:ea typeface="华康少女文字W5(P)" panose="040F0500000000000000" pitchFamily="82" charset="-122"/>
              </a:defRPr>
            </a:lvl4pPr>
            <a:lvl5pPr marL="2057400" indent="-228600">
              <a:defRPr sz="1300">
                <a:solidFill>
                  <a:schemeClr val="tx1"/>
                </a:solidFill>
                <a:latin typeface="Nexa Light"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itchFamily="50" charset="0"/>
                <a:ea typeface="华康少女文字W5(P)" panose="040F0500000000000000" pitchFamily="82" charset="-122"/>
              </a:defRPr>
            </a:lvl9pPr>
          </a:lstStyle>
          <a:p>
            <a:pPr algn="ctr"/>
            <a:r>
              <a:rPr lang="zh-TW" altLang="en-US" sz="24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白河</a:t>
            </a:r>
            <a:r>
              <a:rPr lang="zh-TW" altLang="en-US"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國小教務</a:t>
            </a:r>
            <a:r>
              <a:rPr lang="zh-TW" altLang="en-US" sz="24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處</a:t>
            </a:r>
            <a:r>
              <a:rPr lang="zh-TW" altLang="en-US"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網路</a:t>
            </a:r>
            <a:r>
              <a:rPr lang="zh-TW" altLang="en-US" sz="24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電話：</a:t>
            </a:r>
            <a:r>
              <a:rPr lang="en-US" altLang="zh-TW"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162010</a:t>
            </a:r>
            <a:r>
              <a:rPr lang="zh-TW" altLang="en-US"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  </a:t>
            </a:r>
            <a:r>
              <a:rPr lang="zh-CN" altLang="en-US"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電話</a:t>
            </a:r>
            <a:r>
              <a:rPr lang="zh-CN" altLang="en-US" sz="24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en-US" altLang="zh-CN"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6852177-2012</a:t>
            </a:r>
          </a:p>
          <a:p>
            <a:pPr algn="ctr"/>
            <a:r>
              <a:rPr lang="en-US" altLang="zh-TW"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E-mail</a:t>
            </a:r>
            <a:r>
              <a:rPr lang="zh-TW" altLang="en-US" sz="2400" b="1" dirty="0" smtClean="0">
                <a:solidFill>
                  <a:srgbClr val="005188"/>
                </a:solidFill>
                <a:latin typeface="新細明體" panose="02020500000000000000" pitchFamily="18" charset="-120"/>
                <a:ea typeface="新細明體" panose="02020500000000000000" pitchFamily="18" charset="-120"/>
                <a:cs typeface="方正静蕾简体" panose="03000509000000000000" pitchFamily="65" charset="-122"/>
              </a:rPr>
              <a:t>：</a:t>
            </a:r>
            <a:r>
              <a:rPr lang="en-US" altLang="zh-TW" sz="2400" b="1"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chein0324@gmail.com</a:t>
            </a:r>
            <a:endParaRPr lang="en-US" altLang="zh-CN" sz="2400" b="1"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18847444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14:presetBounceEnd="5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9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59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iterate type="lt">
                                        <p:tmPct val="15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635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2" presetClass="entr" presetSubtype="4" fill="hold" grpId="0" nodeType="afterEffect">
                                      <p:stCondLst>
                                        <p:cond delay="0"/>
                                      </p:stCondLst>
                                      <p:iterate type="lt">
                                        <p:tmPct val="15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par>
                              <p:cTn id="14" fill="hold">
                                <p:stCondLst>
                                  <p:cond delay="635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807986" y="3284464"/>
            <a:ext cx="9933703" cy="1928713"/>
            <a:chOff x="806609" y="3509755"/>
            <a:chExt cx="10343040" cy="2008187"/>
          </a:xfrm>
        </p:grpSpPr>
        <p:grpSp>
          <p:nvGrpSpPr>
            <p:cNvPr id="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endParaRPr>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ndParaRPr>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grpSp>
      <p:sp>
        <p:nvSpPr>
          <p:cNvPr id="70" name="矩形 69"/>
          <p:cNvSpPr/>
          <p:nvPr/>
        </p:nvSpPr>
        <p:spPr>
          <a:xfrm>
            <a:off x="636298" y="1357726"/>
            <a:ext cx="4451165" cy="1754326"/>
          </a:xfrm>
          <a:prstGeom prst="rect">
            <a:avLst/>
          </a:prstGeom>
        </p:spPr>
        <p:txBody>
          <a:bodyPr wrap="square">
            <a:spAutoFit/>
          </a:bodyPr>
          <a:lstStyle/>
          <a:p>
            <a:pPr defTabSz="914377">
              <a:spcBef>
                <a:spcPct val="0"/>
              </a:spcBef>
            </a:pP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針對彈性學習節數部分，</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五到六年級</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依據所勾選九年一貫規範或新課綱規範來安排彈性學習節數的分配，如該年級選擇新課綱規範，則依四類規範規畫分配學習節數，</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如為九年一貫規範，則依原九年一貫彈性節數與方式安排</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71" name="矩形 70"/>
          <p:cNvSpPr/>
          <p:nvPr/>
        </p:nvSpPr>
        <p:spPr>
          <a:xfrm>
            <a:off x="3186869" y="5217958"/>
            <a:ext cx="3609207" cy="923330"/>
          </a:xfrm>
          <a:prstGeom prst="rect">
            <a:avLst/>
          </a:prstGeom>
        </p:spPr>
        <p:txBody>
          <a:bodyPr wrap="square">
            <a:spAutoFit/>
          </a:bodyPr>
          <a:lstStyle/>
          <a:p>
            <a:pPr defTabSz="914377">
              <a:spcBef>
                <a:spcPct val="0"/>
              </a:spcBef>
            </a:pP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關於三到六年級高年級九年一貫</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領域</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總節數</a:t>
            </a:r>
            <a:r>
              <a:rPr lang="en-US" altLang="zh-TW" dirty="0">
                <a:solidFill>
                  <a:prstClr val="black">
                    <a:lumMod val="85000"/>
                    <a:lumOff val="15000"/>
                  </a:prstClr>
                </a:solidFill>
                <a:latin typeface="微軟正黑體" panose="020B0604030504040204" pitchFamily="34" charset="-120"/>
                <a:ea typeface="微軟正黑體" panose="020B0604030504040204" pitchFamily="34" charset="-120"/>
              </a:rPr>
              <a:t>(27</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節</a:t>
            </a:r>
            <a:r>
              <a:rPr lang="en-US" altLang="zh-TW"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較新課綱部定</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領域</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總節數</a:t>
            </a:r>
            <a:r>
              <a:rPr lang="en-US" altLang="zh-TW" dirty="0">
                <a:solidFill>
                  <a:prstClr val="black">
                    <a:lumMod val="85000"/>
                    <a:lumOff val="15000"/>
                  </a:prstClr>
                </a:solidFill>
                <a:latin typeface="微軟正黑體" panose="020B0604030504040204" pitchFamily="34" charset="-120"/>
                <a:ea typeface="微軟正黑體" panose="020B0604030504040204" pitchFamily="34" charset="-120"/>
              </a:rPr>
              <a:t>(26</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節</a:t>
            </a:r>
            <a:r>
              <a:rPr lang="en-US" altLang="zh-TW"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多一節</a:t>
            </a:r>
            <a:r>
              <a:rPr lang="zh-TW" altLang="en-US" b="1" dirty="0">
                <a:solidFill>
                  <a:srgbClr val="FF0000"/>
                </a:solidFill>
                <a:latin typeface="新細明體" panose="02020500000000000000" pitchFamily="18" charset="-120"/>
              </a:rPr>
              <a:t>。</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5489407" y="1381234"/>
            <a:ext cx="3094887" cy="1200329"/>
          </a:xfrm>
          <a:prstGeom prst="rect">
            <a:avLst/>
          </a:prstGeom>
        </p:spPr>
        <p:txBody>
          <a:bodyPr wrap="square">
            <a:spAutoFit/>
          </a:bodyPr>
          <a:lstStyle/>
          <a:p>
            <a:pPr defTabSz="914377">
              <a:spcBef>
                <a:spcPct val="0"/>
              </a:spcBef>
            </a:pP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五到六年級</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(105-104</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學年度入學</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如彈性選擇新課綱規範，其</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彈性的規劃總節數需比新課綱的規劃</a:t>
            </a:r>
            <a:r>
              <a:rPr lang="zh-TW" altLang="en-US" b="1" dirty="0">
                <a:solidFill>
                  <a:srgbClr val="FF0000"/>
                </a:solidFill>
                <a:latin typeface="微軟正黑體" panose="020B0604030504040204" pitchFamily="34" charset="-120"/>
                <a:ea typeface="微軟正黑體" panose="020B0604030504040204" pitchFamily="34" charset="-120"/>
              </a:rPr>
              <a:t>少一節</a:t>
            </a:r>
            <a:r>
              <a:rPr lang="zh-TW" altLang="en-US" b="1" dirty="0">
                <a:solidFill>
                  <a:srgbClr val="FF0000"/>
                </a:solidFill>
                <a:latin typeface="新細明體" panose="02020500000000000000" pitchFamily="18" charset="-120"/>
              </a:rPr>
              <a:t>。</a:t>
            </a:r>
            <a:endParaRPr lang="zh-CN" altLang="en-US" b="1"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73" name="矩形 72">
            <a:hlinkClick r:id="rId2" action="ppaction://hlinkfile"/>
          </p:cNvPr>
          <p:cNvSpPr/>
          <p:nvPr/>
        </p:nvSpPr>
        <p:spPr>
          <a:xfrm>
            <a:off x="7470652" y="5253920"/>
            <a:ext cx="3803931" cy="1200329"/>
          </a:xfrm>
          <a:prstGeom prst="rect">
            <a:avLst/>
          </a:prstGeom>
        </p:spPr>
        <p:txBody>
          <a:bodyPr wrap="square">
            <a:spAutoFit/>
          </a:bodyPr>
          <a:lstStyle/>
          <a:p>
            <a:pPr defTabSz="914377">
              <a:spcBef>
                <a:spcPct val="0"/>
              </a:spcBef>
            </a:pP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因</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彈性節數的規劃需</a:t>
            </a:r>
            <a:r>
              <a:rPr lang="zh-TW" altLang="en-US" b="1" dirty="0">
                <a:solidFill>
                  <a:srgbClr val="FF0000"/>
                </a:solidFill>
                <a:latin typeface="微軟正黑體" panose="020B0604030504040204" pitchFamily="34" charset="-120"/>
                <a:ea typeface="微軟正黑體" panose="020B0604030504040204" pitchFamily="34" charset="-120"/>
              </a:rPr>
              <a:t>少一節</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，故建議回到大系統的整體規劃中調整拿掉某個統整性探究課程的</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dirty="0">
                <a:solidFill>
                  <a:prstClr val="black">
                    <a:lumMod val="85000"/>
                    <a:lumOff val="15000"/>
                  </a:prstClr>
                </a:solidFill>
                <a:latin typeface="微軟正黑體" panose="020B0604030504040204" pitchFamily="34" charset="-120"/>
                <a:ea typeface="微軟正黑體" panose="020B0604030504040204" pitchFamily="34" charset="-120"/>
              </a:rPr>
              <a:t>規劃節數</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b="1" dirty="0">
                <a:solidFill>
                  <a:prstClr val="black">
                    <a:lumMod val="85000"/>
                    <a:lumOff val="15000"/>
                  </a:prstClr>
                </a:solidFill>
                <a:latin typeface="微軟正黑體" panose="020B0604030504040204" pitchFamily="34" charset="-120"/>
                <a:ea typeface="微軟正黑體" panose="020B0604030504040204" pitchFamily="34" charset="-120"/>
              </a:rPr>
              <a:t>例如英語融入</a:t>
            </a:r>
            <a:r>
              <a:rPr lang="en-US" altLang="zh-TW" b="1" dirty="0">
                <a:solidFill>
                  <a:prstClr val="black">
                    <a:lumMod val="85000"/>
                    <a:lumOff val="15000"/>
                  </a:prstClr>
                </a:solidFill>
                <a:latin typeface="微軟正黑體" panose="020B0604030504040204" pitchFamily="34" charset="-120"/>
                <a:ea typeface="微軟正黑體" panose="020B0604030504040204" pitchFamily="34" charset="-120"/>
              </a:rPr>
              <a:t>)</a:t>
            </a:r>
            <a:endParaRPr lang="zh-CN" altLang="en-US" sz="1600" b="1"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grpSp>
        <p:nvGrpSpPr>
          <p:cNvPr id="22" name="chenying0907 21"/>
          <p:cNvGrpSpPr/>
          <p:nvPr/>
        </p:nvGrpSpPr>
        <p:grpSpPr>
          <a:xfrm>
            <a:off x="2296560" y="3461816"/>
            <a:ext cx="1323664" cy="1323665"/>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sz="4800" dirty="0">
                <a:solidFill>
                  <a:prstClr val="white"/>
                </a:solidFill>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grpSp>
        <p:nvGrpSpPr>
          <p:cNvPr id="24" name="chenying0907 23"/>
          <p:cNvGrpSpPr/>
          <p:nvPr/>
        </p:nvGrpSpPr>
        <p:grpSpPr>
          <a:xfrm>
            <a:off x="4177350" y="3706146"/>
            <a:ext cx="1323665" cy="1323665"/>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grpSp>
        <p:nvGrpSpPr>
          <p:cNvPr id="25" name="chenying0907 24"/>
          <p:cNvGrpSpPr/>
          <p:nvPr/>
        </p:nvGrpSpPr>
        <p:grpSpPr>
          <a:xfrm>
            <a:off x="6063659" y="3496206"/>
            <a:ext cx="1323664" cy="1323665"/>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grpSp>
      <p:grpSp>
        <p:nvGrpSpPr>
          <p:cNvPr id="26" name="chenying0907 25"/>
          <p:cNvGrpSpPr/>
          <p:nvPr/>
        </p:nvGrpSpPr>
        <p:grpSpPr>
          <a:xfrm>
            <a:off x="7984459" y="3777466"/>
            <a:ext cx="1323664" cy="1323665"/>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pPr defTabSz="914377"/>
                <a:endParaRPr lang="zh-CN" altLang="en-US" sz="2400">
                  <a:solidFill>
                    <a:prstClr val="black"/>
                  </a:solidFill>
                </a:endParaRPr>
              </a:p>
            </p:txBody>
          </p:sp>
        </p:grpSp>
      </p:grpSp>
      <p:sp>
        <p:nvSpPr>
          <p:cNvPr id="368" name="文本占位符 2"/>
          <p:cNvSpPr txBox="1">
            <a:spLocks/>
          </p:cNvSpPr>
          <p:nvPr/>
        </p:nvSpPr>
        <p:spPr>
          <a:xfrm>
            <a:off x="325189" y="316906"/>
            <a:ext cx="11065964"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solidFill>
                  <a:srgbClr val="005188"/>
                </a:solidFill>
                <a:latin typeface="微軟正黑體" panose="020B0604030504040204" pitchFamily="34" charset="-120"/>
                <a:ea typeface="微軟正黑體" panose="020B0604030504040204" pitchFamily="34" charset="-120"/>
              </a:rPr>
              <a:t>關於國小五到六年級</a:t>
            </a:r>
            <a:r>
              <a:rPr lang="en-US" altLang="zh-CN" sz="3200" dirty="0">
                <a:solidFill>
                  <a:srgbClr val="005188"/>
                </a:solidFill>
                <a:latin typeface="微軟正黑體" panose="020B0604030504040204" pitchFamily="34" charset="-120"/>
                <a:ea typeface="微軟正黑體" panose="020B0604030504040204" pitchFamily="34" charset="-120"/>
              </a:rPr>
              <a:t>C3-1</a:t>
            </a:r>
            <a:r>
              <a:rPr lang="zh-TW" altLang="en-US" sz="3200" dirty="0">
                <a:solidFill>
                  <a:srgbClr val="005188"/>
                </a:solidFill>
                <a:latin typeface="微軟正黑體" panose="020B0604030504040204" pitchFamily="34" charset="-120"/>
                <a:ea typeface="微軟正黑體" panose="020B0604030504040204" pitchFamily="34" charset="-120"/>
              </a:rPr>
              <a:t>如彈性選擇新課綱規範所延伸問題</a:t>
            </a:r>
            <a:r>
              <a:rPr lang="en-US" altLang="zh-CN" sz="3200" dirty="0">
                <a:solidFill>
                  <a:srgbClr val="005188"/>
                </a:solidFill>
                <a:latin typeface="微軟正黑體" panose="020B0604030504040204" pitchFamily="34" charset="-120"/>
                <a:ea typeface="微軟正黑體" panose="020B0604030504040204" pitchFamily="34" charset="-120"/>
              </a:rPr>
              <a:t> </a:t>
            </a:r>
            <a:endParaRPr lang="zh-CN" altLang="en-US" sz="3200" dirty="0">
              <a:solidFill>
                <a:srgbClr val="00518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63252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5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85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86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87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88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14:presetBounceEnd="56667">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14:bounceEnd="56667">
                                          <p:cBhvr additive="base">
                                            <p:cTn id="47" dur="500" fill="hold"/>
                                            <p:tgtEl>
                                              <p:spTgt spid="71"/>
                                            </p:tgtEl>
                                            <p:attrNameLst>
                                              <p:attrName>ppt_x</p:attrName>
                                            </p:attrNameLst>
                                          </p:cBhvr>
                                          <p:tavLst>
                                            <p:tav tm="0">
                                              <p:val>
                                                <p:strVal val="#ppt_x"/>
                                              </p:val>
                                            </p:tav>
                                            <p:tav tm="100000">
                                              <p:val>
                                                <p:strVal val="#ppt_x"/>
                                              </p:val>
                                            </p:tav>
                                          </p:tavLst>
                                        </p:anim>
                                        <p:anim calcmode="lin" valueType="num" p14:bounceEnd="56667">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14:presetBounceEnd="56667">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56667">
                                          <p:cBhvr additive="base">
                                            <p:cTn id="59" dur="500" fill="hold"/>
                                            <p:tgtEl>
                                              <p:spTgt spid="73"/>
                                            </p:tgtEl>
                                            <p:attrNameLst>
                                              <p:attrName>ppt_x</p:attrName>
                                            </p:attrNameLst>
                                          </p:cBhvr>
                                          <p:tavLst>
                                            <p:tav tm="0">
                                              <p:val>
                                                <p:strVal val="#ppt_x"/>
                                              </p:val>
                                            </p:tav>
                                            <p:tav tm="100000">
                                              <p:val>
                                                <p:strVal val="#ppt_x"/>
                                              </p:val>
                                            </p:tav>
                                          </p:tavLst>
                                        </p:anim>
                                        <p:anim calcmode="lin" valueType="num" p14:bounceEnd="56667">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5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85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86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87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88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7225" y="224265"/>
            <a:ext cx="10154497" cy="1293028"/>
          </a:xfrm>
        </p:spPr>
        <p:txBody>
          <a:bodyPr/>
          <a:lstStyle/>
          <a:p>
            <a:r>
              <a:rPr lang="en-US" altLang="zh-TW" b="1" dirty="0" smtClean="0">
                <a:latin typeface="Microsoft JhengHei UI" panose="020B0604030504040204" pitchFamily="34" charset="-120"/>
                <a:ea typeface="Microsoft JhengHei UI" panose="020B0604030504040204" pitchFamily="34" charset="-120"/>
              </a:rPr>
              <a:t>C3-1</a:t>
            </a:r>
            <a:r>
              <a:rPr lang="zh-TW" altLang="en-US" b="1" dirty="0" smtClean="0">
                <a:latin typeface="Microsoft JhengHei UI" panose="020B0604030504040204" pitchFamily="34" charset="-120"/>
                <a:ea typeface="Microsoft JhengHei UI" panose="020B0604030504040204" pitchFamily="34" charset="-120"/>
              </a:rPr>
              <a:t>學習節數分配表</a:t>
            </a:r>
            <a:r>
              <a:rPr lang="en-US" altLang="zh-TW" b="1" dirty="0" smtClean="0">
                <a:latin typeface="Microsoft JhengHei UI" panose="020B0604030504040204" pitchFamily="34" charset="-120"/>
                <a:ea typeface="Microsoft JhengHei UI" panose="020B0604030504040204" pitchFamily="34" charset="-120"/>
              </a:rPr>
              <a:t>(</a:t>
            </a:r>
            <a:r>
              <a:rPr lang="zh-TW" altLang="en-US" b="1" dirty="0" smtClean="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109</a:t>
            </a:r>
            <a:r>
              <a:rPr lang="zh-TW" altLang="en-US" b="1" dirty="0" smtClean="0">
                <a:latin typeface="Microsoft JhengHei UI" panose="020B0604030504040204" pitchFamily="34" charset="-120"/>
                <a:ea typeface="Microsoft JhengHei UI" panose="020B0604030504040204" pitchFamily="34" charset="-120"/>
              </a:rPr>
              <a:t>學年度入學</a:t>
            </a:r>
            <a:r>
              <a:rPr lang="en-US" altLang="zh-TW" b="1" dirty="0" smtClean="0">
                <a:latin typeface="Microsoft JhengHei UI" panose="020B0604030504040204" pitchFamily="34" charset="-120"/>
                <a:ea typeface="Microsoft JhengHei UI" panose="020B0604030504040204" pitchFamily="34" charset="-120"/>
              </a:rPr>
              <a:t>)</a:t>
            </a:r>
            <a:endParaRPr lang="zh-TW" altLang="en-US" b="1" dirty="0">
              <a:latin typeface="Microsoft JhengHei UI" panose="020B0604030504040204" pitchFamily="34" charset="-120"/>
              <a:ea typeface="Microsoft JhengHei UI" panose="020B0604030504040204" pitchFamily="34" charset="-120"/>
            </a:endParaRPr>
          </a:p>
        </p:txBody>
      </p:sp>
      <p:pic>
        <p:nvPicPr>
          <p:cNvPr id="11" name="內容版面配置區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8048" y="1479655"/>
            <a:ext cx="5492851" cy="4738584"/>
          </a:xfrm>
        </p:spPr>
      </p:pic>
      <p:pic>
        <p:nvPicPr>
          <p:cNvPr id="12" name="內容版面配置區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4300" y="1504593"/>
            <a:ext cx="5283201" cy="4713645"/>
          </a:xfrm>
        </p:spPr>
      </p:pic>
      <p:sp>
        <p:nvSpPr>
          <p:cNvPr id="8" name="矩形 7"/>
          <p:cNvSpPr/>
          <p:nvPr/>
        </p:nvSpPr>
        <p:spPr>
          <a:xfrm>
            <a:off x="2787021" y="4305300"/>
            <a:ext cx="3143878" cy="1638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8724900" y="4305300"/>
            <a:ext cx="3022600" cy="172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806949" y="3957987"/>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0712450" y="3957987"/>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1"/>
          <p:cNvSpPr txBox="1">
            <a:spLocks/>
          </p:cNvSpPr>
          <p:nvPr/>
        </p:nvSpPr>
        <p:spPr>
          <a:xfrm>
            <a:off x="10236200" y="444500"/>
            <a:ext cx="18542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zh-TW" altLang="en-US" b="1" dirty="0" smtClean="0">
                <a:latin typeface="Microsoft JhengHei UI" panose="020B0604030504040204" pitchFamily="34" charset="-120"/>
                <a:ea typeface="Microsoft JhengHei UI" panose="020B0604030504040204" pitchFamily="34" charset="-120"/>
              </a:rPr>
              <a:t>新</a:t>
            </a:r>
            <a:r>
              <a:rPr lang="zh-TW" altLang="en-US" b="1" dirty="0">
                <a:latin typeface="Microsoft JhengHei UI" panose="020B0604030504040204" pitchFamily="34" charset="-120"/>
                <a:ea typeface="Microsoft JhengHei UI" panose="020B0604030504040204" pitchFamily="34" charset="-120"/>
              </a:rPr>
              <a:t>課綱</a:t>
            </a:r>
          </a:p>
        </p:txBody>
      </p:sp>
    </p:spTree>
    <p:extLst>
      <p:ext uri="{BB962C8B-B14F-4D97-AF65-F5344CB8AC3E}">
        <p14:creationId xmlns:p14="http://schemas.microsoft.com/office/powerpoint/2010/main" val="14869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2600" y="0"/>
            <a:ext cx="10820400" cy="1293028"/>
          </a:xfrm>
        </p:spPr>
        <p:txBody>
          <a:bodyPr/>
          <a:lstStyle/>
          <a:p>
            <a:pPr algn="l"/>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108</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pic>
        <p:nvPicPr>
          <p:cNvPr id="5" name="內容版面配置區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9100" y="1374911"/>
            <a:ext cx="5473700" cy="4843328"/>
          </a:xfrm>
        </p:spPr>
      </p:pic>
      <p:pic>
        <p:nvPicPr>
          <p:cNvPr id="6" name="內容版面配置區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5400" y="1374911"/>
            <a:ext cx="5461000" cy="4843328"/>
          </a:xfrm>
        </p:spPr>
      </p:pic>
      <p:sp>
        <p:nvSpPr>
          <p:cNvPr id="7" name="矩形 6"/>
          <p:cNvSpPr/>
          <p:nvPr/>
        </p:nvSpPr>
        <p:spPr>
          <a:xfrm>
            <a:off x="2748922" y="4191000"/>
            <a:ext cx="3054978" cy="172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692522" y="4191000"/>
            <a:ext cx="3054978" cy="181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768850" y="3855117"/>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712450" y="3855117"/>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標題 1"/>
          <p:cNvSpPr txBox="1">
            <a:spLocks/>
          </p:cNvSpPr>
          <p:nvPr/>
        </p:nvSpPr>
        <p:spPr>
          <a:xfrm>
            <a:off x="10121900" y="279400"/>
            <a:ext cx="18542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zh-TW" altLang="en-US" b="1" dirty="0" smtClean="0">
                <a:latin typeface="Microsoft JhengHei UI" panose="020B0604030504040204" pitchFamily="34" charset="-120"/>
                <a:ea typeface="Microsoft JhengHei UI" panose="020B0604030504040204" pitchFamily="34" charset="-120"/>
              </a:rPr>
              <a:t>新</a:t>
            </a:r>
            <a:r>
              <a:rPr lang="zh-TW" altLang="en-US" b="1" dirty="0">
                <a:latin typeface="Microsoft JhengHei UI" panose="020B0604030504040204" pitchFamily="34" charset="-120"/>
                <a:ea typeface="Microsoft JhengHei UI" panose="020B0604030504040204" pitchFamily="34" charset="-120"/>
              </a:rPr>
              <a:t>課綱</a:t>
            </a:r>
          </a:p>
        </p:txBody>
      </p:sp>
    </p:spTree>
    <p:extLst>
      <p:ext uri="{BB962C8B-B14F-4D97-AF65-F5344CB8AC3E}">
        <p14:creationId xmlns:p14="http://schemas.microsoft.com/office/powerpoint/2010/main" val="417036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9019" y="228600"/>
            <a:ext cx="10820400" cy="1293028"/>
          </a:xfrm>
        </p:spPr>
        <p:txBody>
          <a:bodyPr/>
          <a:lstStyle/>
          <a:p>
            <a:pPr algn="l"/>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107</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pic>
        <p:nvPicPr>
          <p:cNvPr id="7" name="內容版面配置區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2399" y="1397000"/>
            <a:ext cx="5613601" cy="5130799"/>
          </a:xfrm>
        </p:spPr>
      </p:pic>
      <p:pic>
        <p:nvPicPr>
          <p:cNvPr id="10" name="內容版面配置區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6904" y="1396999"/>
            <a:ext cx="5272984" cy="5130799"/>
          </a:xfrm>
        </p:spPr>
      </p:pic>
      <p:sp>
        <p:nvSpPr>
          <p:cNvPr id="11" name="矩形 10"/>
          <p:cNvSpPr/>
          <p:nvPr/>
        </p:nvSpPr>
        <p:spPr>
          <a:xfrm>
            <a:off x="3911600" y="4368800"/>
            <a:ext cx="2070100" cy="1892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9728199" y="4368800"/>
            <a:ext cx="2068989" cy="18923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946650" y="4025900"/>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0762138" y="4038599"/>
            <a:ext cx="934562" cy="24130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0797754" y="4368800"/>
            <a:ext cx="898946" cy="241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0830190" y="5585625"/>
            <a:ext cx="898946" cy="2413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標題 1"/>
          <p:cNvSpPr txBox="1">
            <a:spLocks/>
          </p:cNvSpPr>
          <p:nvPr/>
        </p:nvSpPr>
        <p:spPr>
          <a:xfrm>
            <a:off x="10020300" y="361949"/>
            <a:ext cx="20701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zh-TW" altLang="en-US" sz="3600" b="1" dirty="0" smtClean="0">
                <a:latin typeface="Microsoft JhengHei UI" panose="020B0604030504040204" pitchFamily="34" charset="-120"/>
                <a:ea typeface="Microsoft JhengHei UI" panose="020B0604030504040204" pitchFamily="34" charset="-120"/>
              </a:rPr>
              <a:t>九年一貫</a:t>
            </a:r>
            <a:endParaRPr lang="zh-TW" altLang="en-US" sz="36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29207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0350" y="196848"/>
            <a:ext cx="10820400" cy="1293028"/>
          </a:xfrm>
        </p:spPr>
        <p:txBody>
          <a:bodyPr/>
          <a:lstStyle/>
          <a:p>
            <a:pPr algn="l"/>
            <a:r>
              <a:rPr lang="en-US" altLang="zh-TW" b="1" dirty="0">
                <a:latin typeface="Microsoft JhengHei UI" panose="020B0604030504040204" pitchFamily="34" charset="-120"/>
                <a:ea typeface="Microsoft JhengHei UI" panose="020B0604030504040204" pitchFamily="34" charset="-120"/>
              </a:rPr>
              <a:t>C3-1</a:t>
            </a:r>
            <a:r>
              <a:rPr lang="zh-TW" altLang="en-US" b="1" dirty="0">
                <a:latin typeface="Microsoft JhengHei UI" panose="020B0604030504040204" pitchFamily="34" charset="-120"/>
                <a:ea typeface="Microsoft JhengHei UI" panose="020B0604030504040204" pitchFamily="34" charset="-120"/>
              </a:rPr>
              <a:t>學習節數分配表</a:t>
            </a:r>
            <a:r>
              <a:rPr lang="en-US" altLang="zh-TW" b="1" dirty="0">
                <a:latin typeface="Microsoft JhengHei UI" panose="020B0604030504040204" pitchFamily="34" charset="-120"/>
                <a:ea typeface="Microsoft JhengHei UI" panose="020B0604030504040204" pitchFamily="34" charset="-120"/>
              </a:rPr>
              <a:t>(</a:t>
            </a:r>
            <a:r>
              <a:rPr lang="zh-TW" altLang="en-US" b="1" dirty="0">
                <a:latin typeface="Microsoft JhengHei UI" panose="020B0604030504040204" pitchFamily="34" charset="-120"/>
                <a:ea typeface="Microsoft JhengHei UI" panose="020B0604030504040204" pitchFamily="34" charset="-120"/>
              </a:rPr>
              <a:t>國小</a:t>
            </a:r>
            <a:r>
              <a:rPr lang="en-US" altLang="zh-TW" b="1" dirty="0" smtClean="0">
                <a:latin typeface="Microsoft JhengHei UI" panose="020B0604030504040204" pitchFamily="34" charset="-120"/>
                <a:ea typeface="Microsoft JhengHei UI" panose="020B0604030504040204" pitchFamily="34" charset="-120"/>
              </a:rPr>
              <a:t>106</a:t>
            </a:r>
            <a:r>
              <a:rPr lang="zh-TW" altLang="en-US" b="1" dirty="0" smtClean="0">
                <a:latin typeface="Microsoft JhengHei UI" panose="020B0604030504040204" pitchFamily="34" charset="-120"/>
                <a:ea typeface="Microsoft JhengHei UI" panose="020B0604030504040204" pitchFamily="34" charset="-120"/>
              </a:rPr>
              <a:t>學年</a:t>
            </a:r>
            <a:r>
              <a:rPr lang="zh-TW" altLang="en-US" b="1" dirty="0">
                <a:latin typeface="Microsoft JhengHei UI" panose="020B0604030504040204" pitchFamily="34" charset="-120"/>
                <a:ea typeface="Microsoft JhengHei UI" panose="020B0604030504040204" pitchFamily="34" charset="-120"/>
              </a:rPr>
              <a:t>度入學</a:t>
            </a:r>
            <a:r>
              <a:rPr lang="en-US" altLang="zh-TW" b="1" dirty="0">
                <a:latin typeface="Microsoft JhengHei UI" panose="020B0604030504040204" pitchFamily="34" charset="-120"/>
                <a:ea typeface="Microsoft JhengHei UI" panose="020B0604030504040204" pitchFamily="34" charset="-120"/>
              </a:rPr>
              <a:t>)</a:t>
            </a:r>
            <a:endParaRPr lang="zh-TW" altLang="en-US" dirty="0"/>
          </a:p>
        </p:txBody>
      </p:sp>
      <p:pic>
        <p:nvPicPr>
          <p:cNvPr id="6" name="內容版面配置區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97002"/>
            <a:ext cx="5524500" cy="5082480"/>
          </a:xfrm>
        </p:spPr>
      </p:pic>
      <p:pic>
        <p:nvPicPr>
          <p:cNvPr id="11" name="內容版面配置區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1397000"/>
            <a:ext cx="5524499" cy="5082481"/>
          </a:xfrm>
        </p:spPr>
      </p:pic>
      <p:sp>
        <p:nvSpPr>
          <p:cNvPr id="12" name="矩形 11"/>
          <p:cNvSpPr/>
          <p:nvPr/>
        </p:nvSpPr>
        <p:spPr>
          <a:xfrm>
            <a:off x="4356100" y="4343400"/>
            <a:ext cx="1524000"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0185400" y="4292600"/>
            <a:ext cx="1498600" cy="18415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845050" y="4038600"/>
            <a:ext cx="1035050" cy="254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0797754" y="3959426"/>
            <a:ext cx="886246" cy="25697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0785054" y="4292599"/>
            <a:ext cx="898946" cy="2413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0721554" y="5496725"/>
            <a:ext cx="898946" cy="2413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標題 1"/>
          <p:cNvSpPr txBox="1">
            <a:spLocks/>
          </p:cNvSpPr>
          <p:nvPr/>
        </p:nvSpPr>
        <p:spPr>
          <a:xfrm>
            <a:off x="10045700" y="234948"/>
            <a:ext cx="20701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zh-TW" altLang="en-US" sz="3600" b="1" dirty="0" smtClean="0">
                <a:latin typeface="Microsoft JhengHei UI" panose="020B0604030504040204" pitchFamily="34" charset="-120"/>
                <a:ea typeface="Microsoft JhengHei UI" panose="020B0604030504040204" pitchFamily="34" charset="-120"/>
              </a:rPr>
              <a:t>九年一貫</a:t>
            </a:r>
            <a:endParaRPr lang="zh-TW" altLang="en-US" sz="3600" b="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7164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教育類主題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322_TF03462902_TF03462902.potx" id="{75934AA0-EA7E-48C9-AC6C-B8776C9980C1}" vid="{F712579A-141C-4177-A05B-4907AD265093}"/>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253</TotalTime>
  <Words>4406</Words>
  <Application>Microsoft Office PowerPoint</Application>
  <PresentationFormat>寬螢幕</PresentationFormat>
  <Paragraphs>431</Paragraphs>
  <Slides>41</Slides>
  <Notes>2</Notes>
  <HiddenSlides>0</HiddenSlides>
  <MMClips>0</MMClips>
  <ScaleCrop>false</ScaleCrop>
  <HeadingPairs>
    <vt:vector size="6" baseType="variant">
      <vt:variant>
        <vt:lpstr>使用字型</vt:lpstr>
      </vt:variant>
      <vt:variant>
        <vt:i4>18</vt:i4>
      </vt:variant>
      <vt:variant>
        <vt:lpstr>佈景主題</vt:lpstr>
      </vt:variant>
      <vt:variant>
        <vt:i4>9</vt:i4>
      </vt:variant>
      <vt:variant>
        <vt:lpstr>投影片標題</vt:lpstr>
      </vt:variant>
      <vt:variant>
        <vt:i4>41</vt:i4>
      </vt:variant>
    </vt:vector>
  </HeadingPairs>
  <TitlesOfParts>
    <vt:vector size="68" baseType="lpstr">
      <vt:lpstr>Chelsea</vt:lpstr>
      <vt:lpstr>等线</vt:lpstr>
      <vt:lpstr>Microsoft JhengHei UI</vt:lpstr>
      <vt:lpstr>微软雅黑</vt:lpstr>
      <vt:lpstr>宋体</vt:lpstr>
      <vt:lpstr>华文细黑</vt:lpstr>
      <vt:lpstr>方正清刻本悦宋简体</vt:lpstr>
      <vt:lpstr>方正静蕾简体</vt:lpstr>
      <vt:lpstr>微軟正黑體</vt:lpstr>
      <vt:lpstr>新細明體</vt:lpstr>
      <vt:lpstr>標楷體</vt:lpstr>
      <vt:lpstr>Arial</vt:lpstr>
      <vt:lpstr>Calibri</vt:lpstr>
      <vt:lpstr>Calibri Light</vt:lpstr>
      <vt:lpstr>Century Gothic</vt:lpstr>
      <vt:lpstr>Times New Roman</vt:lpstr>
      <vt:lpstr>Wingdings</vt:lpstr>
      <vt:lpstr>Wingdings 3</vt:lpstr>
      <vt:lpstr>飛機雲</vt:lpstr>
      <vt:lpstr>1_Office 主题</vt:lpstr>
      <vt:lpstr>2_Office 主题</vt:lpstr>
      <vt:lpstr>Office 主题</vt:lpstr>
      <vt:lpstr>3_Office 主题</vt:lpstr>
      <vt:lpstr>教育類主題 16x9</vt:lpstr>
      <vt:lpstr>4_Office 主题</vt:lpstr>
      <vt:lpstr>5_Office 主题</vt:lpstr>
      <vt:lpstr>6_Office 主题</vt:lpstr>
      <vt:lpstr>PowerPoint 簡報</vt:lpstr>
      <vt:lpstr>PowerPoint 簡報</vt:lpstr>
      <vt:lpstr>PowerPoint 簡報</vt:lpstr>
      <vt:lpstr>PowerPoint 簡報</vt:lpstr>
      <vt:lpstr>PowerPoint 簡報</vt:lpstr>
      <vt:lpstr>C3-1學習節數分配表(國小109學年度入學)</vt:lpstr>
      <vt:lpstr>C3-1學習節數分配表(國小108學年度入學)</vt:lpstr>
      <vt:lpstr>C3-1學習節數分配表(國小107學年度入學)</vt:lpstr>
      <vt:lpstr>C3-1學習節數分配表(國小106學年度入學)</vt:lpstr>
      <vt:lpstr>C3-1學習節數分配表(國小105學年度入學)</vt:lpstr>
      <vt:lpstr>C3-1學習節數分配表(國小104學年度入學)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課程計畫表件補充說明</dc:title>
  <dc:creator>千又 沈</dc:creator>
  <cp:lastModifiedBy>千又 沈</cp:lastModifiedBy>
  <cp:revision>29</cp:revision>
  <dcterms:created xsi:type="dcterms:W3CDTF">2020-05-19T00:17:12Z</dcterms:created>
  <dcterms:modified xsi:type="dcterms:W3CDTF">2020-05-20T03:30:48Z</dcterms:modified>
</cp:coreProperties>
</file>