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9" r:id="rId3"/>
    <p:sldMasterId id="2147483660" r:id="rId4"/>
  </p:sldMasterIdLst>
  <p:notesMasterIdLst>
    <p:notesMasterId r:id="rId51"/>
  </p:notesMasterIdLst>
  <p:sldIdLst>
    <p:sldId id="328" r:id="rId5"/>
    <p:sldId id="290" r:id="rId6"/>
    <p:sldId id="269" r:id="rId7"/>
    <p:sldId id="291" r:id="rId8"/>
    <p:sldId id="292" r:id="rId9"/>
    <p:sldId id="293" r:id="rId10"/>
    <p:sldId id="295" r:id="rId11"/>
    <p:sldId id="343" r:id="rId12"/>
    <p:sldId id="294" r:id="rId13"/>
    <p:sldId id="329" r:id="rId14"/>
    <p:sldId id="29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30" r:id="rId29"/>
    <p:sldId id="297" r:id="rId30"/>
    <p:sldId id="331" r:id="rId31"/>
    <p:sldId id="342" r:id="rId32"/>
    <p:sldId id="299" r:id="rId33"/>
    <p:sldId id="321" r:id="rId34"/>
    <p:sldId id="322" r:id="rId35"/>
    <p:sldId id="323" r:id="rId36"/>
    <p:sldId id="324" r:id="rId37"/>
    <p:sldId id="335" r:id="rId38"/>
    <p:sldId id="326" r:id="rId39"/>
    <p:sldId id="336" r:id="rId40"/>
    <p:sldId id="325" r:id="rId41"/>
    <p:sldId id="337" r:id="rId42"/>
    <p:sldId id="332" r:id="rId43"/>
    <p:sldId id="333" r:id="rId44"/>
    <p:sldId id="334" r:id="rId45"/>
    <p:sldId id="338" r:id="rId46"/>
    <p:sldId id="339" r:id="rId47"/>
    <p:sldId id="345" r:id="rId48"/>
    <p:sldId id="341" r:id="rId49"/>
    <p:sldId id="327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006600"/>
    <a:srgbClr val="0000FF"/>
    <a:srgbClr val="6600CC"/>
    <a:srgbClr val="CC99FF"/>
    <a:srgbClr val="FFCCCC"/>
    <a:srgbClr val="FFFF66"/>
    <a:srgbClr val="DEEE8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8" autoAdjust="0"/>
  </p:normalViewPr>
  <p:slideViewPr>
    <p:cSldViewPr showGuides="1">
      <p:cViewPr>
        <p:scale>
          <a:sx n="92" d="100"/>
          <a:sy n="92" d="100"/>
        </p:scale>
        <p:origin x="-456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799C-9A5E-4723-A5BE-C5FCAE623296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2C4D-4180-4E3F-9216-0CE99BC839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64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2C4D-4180-4E3F-9216-0CE99BC8392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20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41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90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68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4F08-46DB-4136-8BE1-E64435EC4E40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59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75" y="533279"/>
            <a:ext cx="6589199" cy="86383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859" y="1487256"/>
            <a:ext cx="7032721" cy="3777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E84D-442E-48F8-96EB-48D5BD642D43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24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A241-580C-4DCC-B67B-1F441191317B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2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B9A4-F8FC-4CC1-929B-DBDC58203C26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18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1CD3-BE5F-4B08-843C-15B0091E8BE5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7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F5A0-89E2-423F-B3DE-EC1B0235E01F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72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A90A-A55A-458E-826E-04F046D35BB0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88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FCB2-F24A-400B-A2CE-7154789BD5D6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1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939" y="0"/>
            <a:ext cx="9168939" cy="687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 userDrawn="1">
            <p:ph type="title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 userDrawn="1">
            <p:ph idx="1"/>
          </p:nvPr>
        </p:nvSpPr>
        <p:spPr>
          <a:xfrm>
            <a:off x="683568" y="1556792"/>
            <a:ext cx="828092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>
          <a:xfrm>
            <a:off x="6444208" y="6309320"/>
            <a:ext cx="2133600" cy="365125"/>
          </a:xfrm>
        </p:spPr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6090664"/>
            <a:ext cx="2873828" cy="5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D13C-8F34-410F-B85B-67C408FCC633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82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3B59-CEA3-4737-BC6B-A33DF09EE7DB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37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4B0C-E21E-41D6-ADD5-6E9203CA4DA9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92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48E2-04B9-4ACB-9C37-8E328663DA10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93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944E-0002-4370-A2B0-6FC3AA11AFB9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226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AB43-349B-4BFD-8850-6A5ACBDCF095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4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56A7-1823-4CC6-9FEB-294D74027516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651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DCA9-0CA3-4E54-A007-51D1CDE34364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273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6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5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0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70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89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91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4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 userDrawn="1"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5A121-F8E5-45FB-9FC0-8438BA43D9CC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3ECA-89A6-43A7-813C-30D4FCE82C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3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A287-DC2C-40CC-9289-025F057E3BA6}" type="datetime1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1A1C6E-A8C8-42B0-ADC1-A23B295DEB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00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7767-5E2A-46B3-819A-C96F82CE5CD2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0ED0-5320-4110-8A93-389E76C4B0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6A164-9B40-491A-8B0A-3360AEC9B6E5}" type="datetimeFigureOut">
              <a:rPr lang="zh-TW" altLang="en-US" smtClean="0"/>
              <a:pPr/>
              <a:t>2018/4/14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925D-3EC8-4494-99A6-EBBA00C3BD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7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t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6165304"/>
            <a:ext cx="2873828" cy="57341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59632" y="69269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十二年國教</a:t>
            </a:r>
            <a:r>
              <a:rPr lang="zh-TW" altLang="zh-TW" sz="160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課程總綱實踐策略、教師增能課程</a:t>
            </a:r>
            <a:r>
              <a:rPr lang="zh-TW" altLang="zh-TW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設計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及主題進階回流計畫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主題六、跨領域課程設計與協同教學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9552" y="1700808"/>
            <a:ext cx="7632848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「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跨領域或科目之</a:t>
            </a: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協同教學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設計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—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/>
            </a:r>
            <a:b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 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從核心素養切入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以學習者為主體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」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4572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之課程說明與講師增能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1772622" y="3717032"/>
            <a:ext cx="504056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臺北市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立大學 學習與媒材設計學系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 葉 興 華 教授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-396552" y="188640"/>
            <a:ext cx="1440160" cy="1584176"/>
            <a:chOff x="-756592" y="260648"/>
            <a:chExt cx="2376264" cy="1584176"/>
          </a:xfrm>
        </p:grpSpPr>
        <p:sp>
          <p:nvSpPr>
            <p:cNvPr id="12" name="橢圓 11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509200" y="2195592"/>
            <a:ext cx="2376264" cy="1523434"/>
            <a:chOff x="-540568" y="188640"/>
            <a:chExt cx="2376264" cy="1523434"/>
          </a:xfrm>
        </p:grpSpPr>
        <p:sp>
          <p:nvSpPr>
            <p:cNvPr id="4" name="橢圓 3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92375"/>
            <a:ext cx="8229600" cy="1503363"/>
          </a:xfrm>
        </p:spPr>
        <p:txBody>
          <a:bodyPr>
            <a:noAutofit/>
          </a:bodyPr>
          <a:lstStyle/>
          <a:p>
            <a:pPr marL="1431925" indent="-1431925"/>
            <a:r>
              <a:rPr lang="zh-TW" altLang="en-US" dirty="0" smtClean="0"/>
              <a:t>伍、</a:t>
            </a:r>
            <a:r>
              <a:rPr lang="zh-TW" altLang="zh-TW" dirty="0" smtClean="0"/>
              <a:t>跨領域或科目協同教學設計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常出現之問題與引導方式</a:t>
            </a:r>
            <a:endParaRPr lang="zh-TW" altLang="en-US" dirty="0"/>
          </a:p>
        </p:txBody>
      </p:sp>
      <p:pic>
        <p:nvPicPr>
          <p:cNvPr id="46082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3312368" cy="2060848"/>
          </a:xfrm>
          <a:prstGeom prst="rect">
            <a:avLst/>
          </a:prstGeom>
          <a:noFill/>
        </p:spPr>
      </p:pic>
      <p:pic>
        <p:nvPicPr>
          <p:cNvPr id="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84168" y="4797152"/>
            <a:ext cx="298248" cy="360041"/>
          </a:xfrm>
          <a:prstGeom prst="rect">
            <a:avLst/>
          </a:prstGeom>
          <a:noFill/>
        </p:spPr>
      </p:pic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05264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40352" y="4869160"/>
            <a:ext cx="156264" cy="188640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99792" y="1556792"/>
            <a:ext cx="156264" cy="18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心形 22"/>
          <p:cNvSpPr/>
          <p:nvPr/>
        </p:nvSpPr>
        <p:spPr>
          <a:xfrm rot="20485898">
            <a:off x="1037076" y="544727"/>
            <a:ext cx="1488754" cy="1083822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115616" y="1762080"/>
          <a:ext cx="6912768" cy="4115192"/>
        </p:xfrm>
        <a:graphic>
          <a:graphicData uri="http://schemas.openxmlformats.org/drawingml/2006/table">
            <a:tbl>
              <a:tblPr/>
              <a:tblGrid>
                <a:gridCol w="846462"/>
                <a:gridCol w="1313778"/>
                <a:gridCol w="4752528"/>
              </a:tblGrid>
              <a:tr h="488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300927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endParaRPr lang="en-US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1-1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無法具體陳述目標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.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對於主題的背景知識不足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不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習慣邏輯性的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思考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請課程設計者陳述設計想法，以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詢問</a:t>
                      </a: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的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方式加以釐清；查找並閱讀相關文獻，從架構的角度分析文獻內容。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請課程設計者思考心中想教的究竟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為</a:t>
                      </a: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何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，多讀幾次學習表現與學習內容，從目標基本結構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【</a:t>
                      </a:r>
                      <a:r>
                        <a:rPr lang="en-US" alt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行為</a:t>
                      </a:r>
                      <a:r>
                        <a:rPr 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動詞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)+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內容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名詞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)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】</a:t>
                      </a:r>
                      <a:r>
                        <a:rPr lang="zh-TW" sz="2000" kern="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的方式練習。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-180528" y="5085184"/>
            <a:ext cx="2016224" cy="1888126"/>
            <a:chOff x="-180528" y="5085184"/>
            <a:chExt cx="2016224" cy="1888126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-611996" y="5758140"/>
              <a:ext cx="1813456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目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標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254165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pic>
        <p:nvPicPr>
          <p:cNvPr id="22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791004"/>
            <a:ext cx="1115616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標題 13"/>
          <p:cNvSpPr>
            <a:spLocks noGrp="1"/>
          </p:cNvSpPr>
          <p:nvPr>
            <p:ph type="title" idx="4294967295"/>
          </p:nvPr>
        </p:nvSpPr>
        <p:spPr>
          <a:xfrm>
            <a:off x="1428750" y="476250"/>
            <a:ext cx="7715250" cy="1143000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sz="3200" dirty="0"/>
          </a:p>
        </p:txBody>
      </p:sp>
      <p:sp>
        <p:nvSpPr>
          <p:cNvPr id="25" name="心形 24"/>
          <p:cNvSpPr/>
          <p:nvPr/>
        </p:nvSpPr>
        <p:spPr>
          <a:xfrm rot="1986614">
            <a:off x="2498287" y="274195"/>
            <a:ext cx="446909" cy="449653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心形 19"/>
          <p:cNvSpPr/>
          <p:nvPr/>
        </p:nvSpPr>
        <p:spPr>
          <a:xfrm rot="19936588">
            <a:off x="894329" y="579952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231272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8807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72062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目標敘寫形式錯誤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不會敘寫目標，只寫學習內容或者是太攏統。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教師最直接的思考就是內容、活動。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>
                        <a:spcAft>
                          <a:spcPts val="0"/>
                        </a:spcAft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說明目標的基本結構為行為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動詞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)+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內容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名詞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，是期待學生學習後所達之行為表現。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-180528" y="5085184"/>
            <a:ext cx="2016224" cy="1888126"/>
            <a:chOff x="-180528" y="5085184"/>
            <a:chExt cx="2016224" cy="1888126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-611996" y="5758140"/>
              <a:ext cx="1813456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i="0" dirty="0" smtClean="0">
                  <a:solidFill>
                    <a:srgbClr val="FF0000"/>
                  </a:solidFill>
                  <a:ea typeface="標楷體" pitchFamily="65" charset="-120"/>
                </a:rPr>
                <a:t>目</a:t>
              </a:r>
              <a:endParaRPr lang="en-US" altLang="zh-TW" sz="2800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i="0" dirty="0" smtClean="0">
                  <a:solidFill>
                    <a:srgbClr val="FF0000"/>
                  </a:solidFill>
                  <a:ea typeface="標楷體" pitchFamily="65" charset="-120"/>
                </a:rPr>
                <a:t>標</a:t>
              </a:r>
              <a:endParaRPr lang="zh-TW" altLang="en-US" sz="2800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254165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8" name="標題 1"/>
          <p:cNvSpPr>
            <a:spLocks noGrp="1"/>
          </p:cNvSpPr>
          <p:nvPr>
            <p:ph type="title" idx="4294967295"/>
          </p:nvPr>
        </p:nvSpPr>
        <p:spPr>
          <a:xfrm>
            <a:off x="2808288" y="836613"/>
            <a:ext cx="6335712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3200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607703">
            <a:off x="2441415" y="374435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92280" y="5445224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心形 20"/>
          <p:cNvSpPr/>
          <p:nvPr/>
        </p:nvSpPr>
        <p:spPr>
          <a:xfrm rot="19936588">
            <a:off x="462281" y="723967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8" y="2348880"/>
          <a:ext cx="7056785" cy="2736304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1606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32024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1-3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無法有邏輯的分析課程架構，以至於難以寫出有系統性具體目標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對於主題的背景知識不足。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請設計者查找並閱讀相關文獻，從架構的角度分析文獻內容。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提供思考架構。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-180528" y="5085184"/>
            <a:ext cx="2016224" cy="1888126"/>
            <a:chOff x="-180528" y="5085184"/>
            <a:chExt cx="2016224" cy="1888126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-611996" y="5758140"/>
              <a:ext cx="1813456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目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標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254165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8" name="標題 1"/>
          <p:cNvSpPr>
            <a:spLocks noGrp="1"/>
          </p:cNvSpPr>
          <p:nvPr>
            <p:ph type="title" idx="4294967295"/>
          </p:nvPr>
        </p:nvSpPr>
        <p:spPr>
          <a:xfrm>
            <a:off x="1870075" y="1052513"/>
            <a:ext cx="72739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心形 23"/>
          <p:cNvSpPr/>
          <p:nvPr/>
        </p:nvSpPr>
        <p:spPr>
          <a:xfrm rot="1607703">
            <a:off x="2009366" y="518451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心形 18"/>
          <p:cNvSpPr/>
          <p:nvPr/>
        </p:nvSpPr>
        <p:spPr>
          <a:xfrm rot="19936588">
            <a:off x="462280" y="651960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8" y="2420888"/>
          <a:ext cx="7056785" cy="2504296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5534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048954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1-4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對應的學習表現和學習內容不符學習者的學習階段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沒看仔細順手抄了幾條。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指導教師學習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表現和內容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的編碼方式。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-180528" y="5085184"/>
            <a:ext cx="2016224" cy="1888126"/>
            <a:chOff x="-180528" y="5085184"/>
            <a:chExt cx="2016224" cy="1888126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6200000">
              <a:off x="-611996" y="5758140"/>
              <a:ext cx="1813456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目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標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254165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7" name="標題 1"/>
          <p:cNvSpPr>
            <a:spLocks noGrp="1"/>
          </p:cNvSpPr>
          <p:nvPr>
            <p:ph type="title" idx="4294967295"/>
          </p:nvPr>
        </p:nvSpPr>
        <p:spPr>
          <a:xfrm>
            <a:off x="2087563" y="981075"/>
            <a:ext cx="705643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心形 20"/>
          <p:cNvSpPr/>
          <p:nvPr/>
        </p:nvSpPr>
        <p:spPr>
          <a:xfrm rot="1607703">
            <a:off x="2009366" y="446445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心形 17"/>
          <p:cNvSpPr/>
          <p:nvPr/>
        </p:nvSpPr>
        <p:spPr>
          <a:xfrm rot="19936588">
            <a:off x="515815" y="365126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224376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1606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一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目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1-5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目標和所對應的學習表現、學習內容不符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不了解目標和學習表現、內容的關係。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請設計者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澄清心中的目標，或者就素材查找可對應的學習表現、學習內容，再試著結合表現中的學習行為和學習內容。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可參考相關領域課程手冊。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-180528" y="5085184"/>
            <a:ext cx="2016224" cy="1888126"/>
            <a:chOff x="-180528" y="5085184"/>
            <a:chExt cx="2016224" cy="1888126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6200000">
              <a:off x="-611996" y="5758140"/>
              <a:ext cx="1813456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目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標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254165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7" name="標題 1"/>
          <p:cNvSpPr>
            <a:spLocks noGrp="1"/>
          </p:cNvSpPr>
          <p:nvPr>
            <p:ph type="title" idx="4294967295"/>
          </p:nvPr>
        </p:nvSpPr>
        <p:spPr>
          <a:xfrm>
            <a:off x="2159000" y="692150"/>
            <a:ext cx="698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心形 20"/>
          <p:cNvSpPr/>
          <p:nvPr/>
        </p:nvSpPr>
        <p:spPr>
          <a:xfrm rot="1607703">
            <a:off x="2081374" y="230420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296384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6364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32739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容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活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著重在內容的講解，導致過深、過多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通常見林不見樹，較欠缺課程設計整體觀。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該內容是教師的專長。</a:t>
                      </a:r>
                      <a:endParaRPr lang="zh-TW" sz="2000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提醒掌握時間、參考學習重點，掌握深度和廣度。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可參考相關領域課程手冊。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心形 4"/>
          <p:cNvSpPr/>
          <p:nvPr/>
        </p:nvSpPr>
        <p:spPr>
          <a:xfrm rot="19936588">
            <a:off x="528435" y="362012"/>
            <a:ext cx="1699847" cy="137982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-180528" y="4941168"/>
            <a:ext cx="2016224" cy="2032142"/>
            <a:chOff x="-180528" y="4941168"/>
            <a:chExt cx="2016224" cy="2032142"/>
          </a:xfrm>
        </p:grpSpPr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-246428" y="6256673"/>
              <a:ext cx="949358" cy="334575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16200000">
              <a:off x="-291861" y="5700575"/>
              <a:ext cx="2011822" cy="493007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內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容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與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活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動</a:t>
              </a:r>
              <a:endParaRPr lang="zh-TW" altLang="en-US" sz="20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20" name="標題 1"/>
          <p:cNvSpPr>
            <a:spLocks noGrp="1"/>
          </p:cNvSpPr>
          <p:nvPr>
            <p:ph type="title" idx="4294967295"/>
          </p:nvPr>
        </p:nvSpPr>
        <p:spPr>
          <a:xfrm>
            <a:off x="1943100" y="692150"/>
            <a:ext cx="7200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607703">
            <a:off x="2081374" y="230420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1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92280" y="5517232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心形 20"/>
          <p:cNvSpPr/>
          <p:nvPr/>
        </p:nvSpPr>
        <p:spPr>
          <a:xfrm rot="19936588">
            <a:off x="528435" y="362012"/>
            <a:ext cx="1699847" cy="1379821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080360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4899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63137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容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活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著重活動趣味性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教師的純真特質、想讓學生學習快樂。</a:t>
                      </a:r>
                      <a:endParaRPr lang="zh-TW" sz="2000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提醒適可而止，帶領教師思考活動真正的目標，是引起動機、體驗學習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……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-180528" y="4941168"/>
            <a:ext cx="2016224" cy="2032142"/>
            <a:chOff x="-180528" y="4941168"/>
            <a:chExt cx="2016224" cy="2032142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-246428" y="6256673"/>
              <a:ext cx="949358" cy="334575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-291861" y="5700575"/>
              <a:ext cx="2011822" cy="493007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內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容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與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活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動</a:t>
              </a:r>
              <a:endParaRPr lang="zh-TW" altLang="en-US" sz="20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1043608" y="692696"/>
            <a:ext cx="7272808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伍、</a:t>
            </a:r>
            <a:r>
              <a:rPr lang="zh-TW" altLang="zh-TW" sz="3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跨領域或科目協同教學設計</a:t>
            </a:r>
            <a:r>
              <a:rPr lang="en-US" altLang="zh-TW" sz="3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3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常出現之問題與引導方式</a:t>
            </a:r>
            <a:endParaRPr kumimoji="0" lang="zh-TW" altLang="en-US" sz="3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心形 21"/>
          <p:cNvSpPr/>
          <p:nvPr/>
        </p:nvSpPr>
        <p:spPr>
          <a:xfrm rot="1607703">
            <a:off x="2081374" y="230420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心形 18"/>
          <p:cNvSpPr/>
          <p:nvPr/>
        </p:nvSpPr>
        <p:spPr>
          <a:xfrm rot="19936588">
            <a:off x="534289" y="507943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496990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4899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63137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容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活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各學習階段內容和活動過度重複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將研習所學加以運用。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覺得內容有趣、有意義。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不同學習階段的教師多交流。</a:t>
                      </a:r>
                    </a:p>
                    <a:p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重視領域教師的研討。</a:t>
                      </a: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引導在相同的活動與內容下，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並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配合學生身心發展與學習表現下找到不同的學習意義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-180528" y="4941168"/>
            <a:ext cx="2016224" cy="2032142"/>
            <a:chOff x="-180528" y="4941168"/>
            <a:chExt cx="2016224" cy="2032142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6200000">
              <a:off x="-246428" y="6256673"/>
              <a:ext cx="949358" cy="334575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-291861" y="5700575"/>
              <a:ext cx="2011822" cy="493007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內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容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與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活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動</a:t>
              </a:r>
              <a:endParaRPr lang="zh-TW" altLang="en-US" sz="20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7" name="標題 1"/>
          <p:cNvSpPr txBox="1">
            <a:spLocks/>
          </p:cNvSpPr>
          <p:nvPr/>
        </p:nvSpPr>
        <p:spPr>
          <a:xfrm>
            <a:off x="1043608" y="692696"/>
            <a:ext cx="7272808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伍、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跨領域或科目協同教學設計</a:t>
            </a:r>
            <a: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常出現之問題與引導方式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心形 20"/>
          <p:cNvSpPr/>
          <p:nvPr/>
        </p:nvSpPr>
        <p:spPr>
          <a:xfrm rot="1607703">
            <a:off x="2081374" y="230420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236296" y="573325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心形 18"/>
          <p:cNvSpPr/>
          <p:nvPr/>
        </p:nvSpPr>
        <p:spPr>
          <a:xfrm rot="19936588">
            <a:off x="515815" y="365126"/>
            <a:ext cx="1699847" cy="1325563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080360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4899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63137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容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活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欠缺歸納、統整性活動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教師習慣把知識告訴學生，或者時間掌控不當，無暇引導學生進行歸納整理。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179388" indent="-1793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提醒教師每堂課教授的內容要適當、活動進行時要分段提醒學生時間。</a:t>
                      </a:r>
                      <a:endParaRPr lang="zh-TW" sz="2000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-180528" y="4941168"/>
            <a:ext cx="2016224" cy="2032142"/>
            <a:chOff x="-180528" y="4941168"/>
            <a:chExt cx="2016224" cy="2032142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6200000">
              <a:off x="-246428" y="6256673"/>
              <a:ext cx="949358" cy="334575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-291861" y="5700575"/>
              <a:ext cx="2011822" cy="493007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內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容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與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活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動</a:t>
              </a:r>
              <a:endParaRPr lang="zh-TW" altLang="en-US" sz="20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8" name="標題 1"/>
          <p:cNvSpPr>
            <a:spLocks noGrp="1"/>
          </p:cNvSpPr>
          <p:nvPr>
            <p:ph type="title" idx="4294967295"/>
          </p:nvPr>
        </p:nvSpPr>
        <p:spPr>
          <a:xfrm>
            <a:off x="1870075" y="692150"/>
            <a:ext cx="72739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心形 20"/>
          <p:cNvSpPr/>
          <p:nvPr/>
        </p:nvSpPr>
        <p:spPr>
          <a:xfrm rot="1607703">
            <a:off x="2081374" y="230420"/>
            <a:ext cx="649079" cy="605635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2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180528" y="260648"/>
            <a:ext cx="2376264" cy="1368152"/>
            <a:chOff x="-540568" y="188640"/>
            <a:chExt cx="2376264" cy="1523434"/>
          </a:xfrm>
        </p:grpSpPr>
        <p:sp>
          <p:nvSpPr>
            <p:cNvPr id="9" name="橢圓 8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272338" cy="12954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壹、本次增能課程目的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511300" y="1989138"/>
            <a:ext cx="7632700" cy="3743325"/>
          </a:xfrm>
        </p:spPr>
        <p:txBody>
          <a:bodyPr>
            <a:normAutofit fontScale="92500" lnSpcReduction="10000"/>
          </a:bodyPr>
          <a:lstStyle/>
          <a:p>
            <a:pPr marL="715963" indent="-715963">
              <a:buNone/>
            </a:pPr>
            <a:r>
              <a:rPr lang="zh-TW" altLang="en-US" sz="2800" b="1" dirty="0" smtClean="0">
                <a:solidFill>
                  <a:srgbClr val="0000FF"/>
                </a:solidFill>
              </a:rPr>
              <a:t>一、認識</a:t>
            </a:r>
            <a:r>
              <a:rPr lang="zh-TW" altLang="zh-TW" sz="2800" dirty="0" smtClean="0"/>
              <a:t>「跨領域或科目之協同教學</a:t>
            </a:r>
            <a:r>
              <a:rPr lang="zh-TW" altLang="en-US" sz="2800" dirty="0" smtClean="0"/>
              <a:t>設計</a:t>
            </a:r>
            <a:r>
              <a:rPr lang="en-US" altLang="zh-TW" sz="2800" dirty="0" smtClean="0"/>
              <a:t>—</a:t>
            </a:r>
            <a:r>
              <a:rPr lang="zh-TW" altLang="zh-TW" sz="2800" dirty="0" smtClean="0"/>
              <a:t>從核心素養切入以學習者為主體」</a:t>
            </a:r>
            <a:r>
              <a:rPr lang="zh-TW" altLang="zh-TW" sz="2800" b="1" dirty="0" smtClean="0">
                <a:solidFill>
                  <a:srgbClr val="0000FF"/>
                </a:solidFill>
              </a:rPr>
              <a:t>課程設計之內容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715963" indent="-715963">
              <a:buNone/>
            </a:pPr>
            <a:endParaRPr lang="en-US" altLang="zh-TW" sz="900" b="1" dirty="0" smtClean="0"/>
          </a:p>
          <a:p>
            <a:pPr marL="715963" indent="-715963">
              <a:buNone/>
            </a:pPr>
            <a:r>
              <a:rPr lang="zh-TW" altLang="zh-TW" sz="2800" b="1" dirty="0" smtClean="0">
                <a:solidFill>
                  <a:srgbClr val="6600CC"/>
                </a:solidFill>
              </a:rPr>
              <a:t>二、了解</a:t>
            </a:r>
            <a:r>
              <a:rPr lang="zh-TW" altLang="zh-TW" sz="2800" dirty="0" smtClean="0"/>
              <a:t>「跨領域或科目之協同教學設計</a:t>
            </a:r>
            <a:r>
              <a:rPr lang="en-US" altLang="zh-TW" sz="2800" dirty="0" smtClean="0"/>
              <a:t>—</a:t>
            </a:r>
            <a:r>
              <a:rPr lang="zh-TW" altLang="zh-TW" sz="2800" dirty="0" smtClean="0"/>
              <a:t>從核心素養切入以學習者為主體」</a:t>
            </a:r>
            <a:r>
              <a:rPr lang="zh-TW" altLang="zh-TW" sz="2800" b="1" dirty="0" smtClean="0">
                <a:solidFill>
                  <a:srgbClr val="6600CC"/>
                </a:solidFill>
              </a:rPr>
              <a:t>課程設計之授課方式</a:t>
            </a:r>
            <a:endParaRPr lang="en-US" altLang="zh-TW" sz="2800" b="1" dirty="0" smtClean="0">
              <a:solidFill>
                <a:srgbClr val="6600CC"/>
              </a:solidFill>
            </a:endParaRPr>
          </a:p>
          <a:p>
            <a:pPr marL="715963" indent="-715963">
              <a:buNone/>
            </a:pPr>
            <a:endParaRPr lang="en-US" altLang="zh-TW" sz="900" b="1" dirty="0" smtClean="0">
              <a:solidFill>
                <a:srgbClr val="6600CC"/>
              </a:solidFill>
            </a:endParaRPr>
          </a:p>
          <a:p>
            <a:pPr marL="715963" indent="-715963">
              <a:buNone/>
            </a:pPr>
            <a:r>
              <a:rPr lang="zh-TW" altLang="zh-TW" sz="2800" b="1" dirty="0" smtClean="0">
                <a:solidFill>
                  <a:srgbClr val="0000FF"/>
                </a:solidFill>
              </a:rPr>
              <a:t>三、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應用</a:t>
            </a:r>
            <a:r>
              <a:rPr lang="zh-TW" altLang="zh-TW" sz="2800" dirty="0" smtClean="0"/>
              <a:t>「跨領域或科目之協同教學設計</a:t>
            </a:r>
            <a:r>
              <a:rPr lang="en-US" altLang="zh-TW" sz="2800" dirty="0" smtClean="0"/>
              <a:t>—</a:t>
            </a:r>
            <a:r>
              <a:rPr lang="zh-TW" altLang="zh-TW" sz="2800" dirty="0" smtClean="0"/>
              <a:t>從核心素養切入以學習者為主體」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授課方式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715963" indent="-715963">
              <a:buNone/>
            </a:pPr>
            <a:endParaRPr lang="en-US" altLang="zh-TW" sz="900" b="1" dirty="0" smtClean="0"/>
          </a:p>
          <a:p>
            <a:pPr marL="715963" indent="-715963">
              <a:buNone/>
            </a:pPr>
            <a:r>
              <a:rPr lang="zh-TW" altLang="zh-TW" sz="2800" b="1" dirty="0" smtClean="0">
                <a:solidFill>
                  <a:srgbClr val="6600CC"/>
                </a:solidFill>
              </a:rPr>
              <a:t>四、</a:t>
            </a:r>
            <a:r>
              <a:rPr lang="zh-TW" altLang="zh-TW" sz="2800" b="1" dirty="0" smtClean="0">
                <a:solidFill>
                  <a:srgbClr val="6600FF"/>
                </a:solidFill>
              </a:rPr>
              <a:t>評析</a:t>
            </a:r>
            <a:r>
              <a:rPr lang="zh-TW" altLang="zh-TW" sz="2800" dirty="0" smtClean="0"/>
              <a:t>跨領域或科目之協同教學之</a:t>
            </a:r>
            <a:r>
              <a:rPr lang="zh-TW" altLang="zh-TW" sz="2800" b="1" dirty="0" smtClean="0">
                <a:solidFill>
                  <a:srgbClr val="6600FF"/>
                </a:solidFill>
              </a:rPr>
              <a:t>設計</a:t>
            </a:r>
            <a:endParaRPr lang="zh-TW" altLang="en-US" b="1" dirty="0">
              <a:solidFill>
                <a:srgbClr val="6600FF"/>
              </a:solidFill>
            </a:endParaRPr>
          </a:p>
        </p:txBody>
      </p:sp>
      <p:pic>
        <p:nvPicPr>
          <p:cNvPr id="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5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6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心形 11"/>
          <p:cNvSpPr/>
          <p:nvPr/>
        </p:nvSpPr>
        <p:spPr>
          <a:xfrm rot="19936588">
            <a:off x="754867" y="506074"/>
            <a:ext cx="1452092" cy="1136356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080360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4899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631370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容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活</a:t>
                      </a:r>
                      <a:endParaRPr lang="en-US" altLang="zh-TW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動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誤解知識的內容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原因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跨領域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或科目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知識不足，常誤以為相同名詞在各領域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或科目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的關注焦點都一樣。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179388" indent="-1793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</a:t>
                      </a: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</a:t>
                      </a:r>
                      <a:endParaRPr lang="en-US" altLang="zh-TW" sz="2000" b="1" kern="100" dirty="0" smtClean="0">
                        <a:solidFill>
                          <a:srgbClr val="0000FF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請教師在查找資料，並重申跨領域協同教學之重要。</a:t>
                      </a:r>
                      <a:endParaRPr lang="zh-TW" sz="2000" kern="100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80528" y="4941168"/>
            <a:ext cx="2016224" cy="2032142"/>
            <a:chOff x="-180528" y="4941168"/>
            <a:chExt cx="2016224" cy="2032142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16200000">
              <a:off x="-246428" y="6256673"/>
              <a:ext cx="949358" cy="334575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-291861" y="5700575"/>
              <a:ext cx="2011822" cy="493007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內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容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與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活</a:t>
              </a:r>
              <a:endParaRPr lang="en-US" altLang="zh-TW" sz="20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000" b="1" i="0" dirty="0" smtClean="0">
                  <a:solidFill>
                    <a:srgbClr val="FF0000"/>
                  </a:solidFill>
                  <a:ea typeface="標楷體" pitchFamily="65" charset="-120"/>
                </a:rPr>
                <a:t>動</a:t>
              </a:r>
              <a:endParaRPr lang="zh-TW" altLang="en-US" sz="20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6200000">
              <a:off x="722217" y="629276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idx="4294967295"/>
          </p:nvPr>
        </p:nvSpPr>
        <p:spPr>
          <a:xfrm>
            <a:off x="1870075" y="692150"/>
            <a:ext cx="72739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心形 13"/>
          <p:cNvSpPr/>
          <p:nvPr/>
        </p:nvSpPr>
        <p:spPr>
          <a:xfrm rot="1607703">
            <a:off x="2079167" y="239687"/>
            <a:ext cx="593178" cy="582527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6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心形 22"/>
          <p:cNvSpPr/>
          <p:nvPr/>
        </p:nvSpPr>
        <p:spPr>
          <a:xfrm rot="19936588">
            <a:off x="873780" y="567746"/>
            <a:ext cx="1291111" cy="1136357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296384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607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35588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評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評量的內容常與目標不符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教師課程設計常欠缺目標概念，所以也未能依目標設計評量內容。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習慣用現成的評量卷、從書商提供的光碟選取試題，或自編知識性的學習單。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請教師思考評量的真正目的。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請教師就目標和評量內容進行對應。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-180528" y="5517234"/>
            <a:ext cx="2016224" cy="1456076"/>
            <a:chOff x="-180528" y="5517234"/>
            <a:chExt cx="2016224" cy="1456076"/>
          </a:xfrm>
        </p:grpSpPr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 rot="16200000">
              <a:off x="431411" y="6010169"/>
              <a:ext cx="1453414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評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量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14" name="AutoShape 19"/>
            <p:cNvSpPr>
              <a:spLocks noChangeArrowheads="1"/>
            </p:cNvSpPr>
            <p:nvPr/>
          </p:nvSpPr>
          <p:spPr bwMode="auto">
            <a:xfrm rot="16200000">
              <a:off x="144836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 rot="16200000">
              <a:off x="-260648" y="628700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7" name="標題 1"/>
          <p:cNvSpPr txBox="1">
            <a:spLocks/>
          </p:cNvSpPr>
          <p:nvPr/>
        </p:nvSpPr>
        <p:spPr>
          <a:xfrm>
            <a:off x="1331640" y="773832"/>
            <a:ext cx="6768752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伍、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跨領域或科目協同教學設計</a:t>
            </a:r>
            <a: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常出現之問題與引導方式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心形 21"/>
          <p:cNvSpPr/>
          <p:nvPr/>
        </p:nvSpPr>
        <p:spPr>
          <a:xfrm rot="1607703">
            <a:off x="2140958" y="477846"/>
            <a:ext cx="444181" cy="501706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21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236296" y="573325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820531" y="261824"/>
            <a:ext cx="1656152" cy="1388398"/>
            <a:chOff x="820531" y="261824"/>
            <a:chExt cx="1656152" cy="1388398"/>
          </a:xfrm>
        </p:grpSpPr>
        <p:sp>
          <p:nvSpPr>
            <p:cNvPr id="12" name="心形 11"/>
            <p:cNvSpPr/>
            <p:nvPr/>
          </p:nvSpPr>
          <p:spPr>
            <a:xfrm rot="19936588">
              <a:off x="820531" y="513865"/>
              <a:ext cx="1291111" cy="1136357"/>
            </a:xfrm>
            <a:prstGeom prst="heart">
              <a:avLst/>
            </a:prstGeom>
            <a:solidFill>
              <a:srgbClr val="FFCCFF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心形 13"/>
            <p:cNvSpPr/>
            <p:nvPr/>
          </p:nvSpPr>
          <p:spPr>
            <a:xfrm rot="1607703">
              <a:off x="2032502" y="261824"/>
              <a:ext cx="444181" cy="501706"/>
            </a:xfrm>
            <a:prstGeom prst="hear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296384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607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35588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評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評量的內容常與目標不符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教師覺得有一個名為「評量」的活動才是評量。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/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提醒活動中都可以進行評量、針對目標進行評量，達到評量目的即可。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80528" y="5517234"/>
            <a:ext cx="2016224" cy="1456076"/>
            <a:chOff x="-180528" y="5517234"/>
            <a:chExt cx="2016224" cy="1456076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16200000">
              <a:off x="431411" y="6010169"/>
              <a:ext cx="1453414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評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量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144836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6200000">
              <a:off x="-260648" y="628700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idx="4294967295"/>
          </p:nvPr>
        </p:nvSpPr>
        <p:spPr>
          <a:xfrm>
            <a:off x="1870075" y="692150"/>
            <a:ext cx="72739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164288" y="5517232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心形 14"/>
          <p:cNvSpPr/>
          <p:nvPr/>
        </p:nvSpPr>
        <p:spPr>
          <a:xfrm rot="19936588">
            <a:off x="682940" y="455531"/>
            <a:ext cx="1465138" cy="1287572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3607" y="2148840"/>
          <a:ext cx="7056785" cy="3356396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607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35588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三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評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只管學生對不對，忽略會不會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教師、家長過度重視分數，忽視評量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真正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的意義。</a:t>
                      </a:r>
                    </a:p>
                    <a:p>
                      <a:pPr marL="268288" indent="-268288">
                        <a:spcBef>
                          <a:spcPts val="600"/>
                        </a:spcBef>
                      </a:pP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學生也受到教師、家長之影響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背誦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答案而不求理解。</a:t>
                      </a:r>
                      <a:endParaRPr lang="en-US" altLang="zh-TW" sz="2000" kern="100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改變評分方式，重視歷程性的學習，即使結果不對，但能從錯誤中學會仍應給予肯定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分數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80528" y="5517234"/>
            <a:ext cx="2016224" cy="1456076"/>
            <a:chOff x="-180528" y="5517234"/>
            <a:chExt cx="2016224" cy="1456076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16200000">
              <a:off x="431411" y="6010169"/>
              <a:ext cx="1453414" cy="467543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評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量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144836" y="6246603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6200000">
              <a:off x="-260648" y="628700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200000">
              <a:off x="1165313" y="6302927"/>
              <a:ext cx="980726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其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他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pic>
        <p:nvPicPr>
          <p:cNvPr id="12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0" y="791004"/>
            <a:ext cx="12001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標題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69135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 smtClean="0">
                <a:solidFill>
                  <a:schemeClr val="bg1">
                    <a:lumMod val="65000"/>
                  </a:schemeClr>
                </a:solidFill>
              </a:rPr>
              <a:t>伍、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跨領域或科目協同教學設計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</a:b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     </a:t>
            </a:r>
            <a:r>
              <a:rPr lang="zh-TW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</a:rPr>
              <a:t>常出現之問題與引導方式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心形 13"/>
          <p:cNvSpPr/>
          <p:nvPr/>
        </p:nvSpPr>
        <p:spPr>
          <a:xfrm rot="1607703">
            <a:off x="1959938" y="278947"/>
            <a:ext cx="538942" cy="580589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164288" y="5517232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心形 13"/>
          <p:cNvSpPr/>
          <p:nvPr/>
        </p:nvSpPr>
        <p:spPr>
          <a:xfrm rot="1607703">
            <a:off x="2066703" y="201043"/>
            <a:ext cx="435331" cy="489631"/>
          </a:xfrm>
          <a:prstGeom prst="hear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心形 12"/>
          <p:cNvSpPr/>
          <p:nvPr/>
        </p:nvSpPr>
        <p:spPr>
          <a:xfrm rot="19936588">
            <a:off x="999387" y="260513"/>
            <a:ext cx="1189889" cy="1081590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5616" y="1628800"/>
          <a:ext cx="7056785" cy="4248472"/>
        </p:xfrm>
        <a:graphic>
          <a:graphicData uri="http://schemas.openxmlformats.org/drawingml/2006/table">
            <a:tbl>
              <a:tblPr/>
              <a:tblGrid>
                <a:gridCol w="648073"/>
                <a:gridCol w="1800200"/>
                <a:gridCol w="4608512"/>
              </a:tblGrid>
              <a:tr h="46079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面向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問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     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可嘗試之引導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3787676"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四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其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他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357188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流於表面的統整，僅是相關領域就主題進行內容似乎有關之教學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可能原因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79388" indent="-179388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深入的課程統整本就不容易，且學習必須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累積到一定的程度，或達到一定的廣度才可能產生統整。</a:t>
                      </a:r>
                    </a:p>
                    <a:p>
                      <a:pPr marL="179388" indent="-179388">
                        <a:spcBef>
                          <a:spcPts val="600"/>
                        </a:spcBef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不同領域的統整常涉及課表、場地、課程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順序調動等不容易之困難，國中因分領域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科目授課，其難度又高於國小。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179388" indent="-179388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zh-TW" sz="2000" b="1" kern="100" dirty="0" smtClean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可</a:t>
                      </a:r>
                      <a:r>
                        <a:rPr lang="zh-TW" sz="2000" b="1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嘗試之引導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268288" indent="-268288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不同階段、不同學校起步不同，表面的統整常乃必經歷程。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268288" indent="-268288">
                        <a:spcBef>
                          <a:spcPts val="600"/>
                        </a:spcBef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鼓勵學校、教師不要滿足於現狀，努力提升統整層次。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80528" y="5589241"/>
            <a:ext cx="2016224" cy="1453414"/>
            <a:chOff x="-180528" y="5589241"/>
            <a:chExt cx="2016224" cy="1453414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-180528" y="6525344"/>
              <a:ext cx="2016224" cy="0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16200000">
              <a:off x="838706" y="6082176"/>
              <a:ext cx="1453414" cy="467543"/>
            </a:xfrm>
            <a:prstGeom prst="homePlate">
              <a:avLst>
                <a:gd name="adj" fmla="val 41728"/>
              </a:avLst>
            </a:prstGeom>
            <a:solidFill>
              <a:srgbClr val="CC99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其</a:t>
              </a:r>
              <a:endParaRPr lang="en-US" altLang="zh-TW" sz="2800" b="1" i="0" dirty="0" smtClean="0">
                <a:solidFill>
                  <a:srgbClr val="FF0000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2800" b="1" i="0" dirty="0" smtClean="0">
                  <a:solidFill>
                    <a:srgbClr val="FF0000"/>
                  </a:solidFill>
                  <a:ea typeface="標楷體" pitchFamily="65" charset="-120"/>
                </a:rPr>
                <a:t>他</a:t>
              </a:r>
              <a:endParaRPr lang="zh-TW" altLang="en-US" sz="2800" b="1" i="0" dirty="0">
                <a:solidFill>
                  <a:srgbClr val="FF0000"/>
                </a:solidFill>
                <a:ea typeface="標楷體" pitchFamily="65" charset="-120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121198" y="6317941"/>
              <a:ext cx="1052735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內容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與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活動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6200000">
              <a:off x="-238336" y="6309319"/>
              <a:ext cx="936102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目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標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 rot="16200000">
              <a:off x="593264" y="6317279"/>
              <a:ext cx="952022" cy="360040"/>
            </a:xfrm>
            <a:prstGeom prst="homePlate">
              <a:avLst>
                <a:gd name="adj" fmla="val 41728"/>
              </a:avLst>
            </a:prstGeom>
            <a:solidFill>
              <a:srgbClr val="FFCCFF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vert="eaVert" wrap="none" anchor="ctr"/>
            <a:lstStyle/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評</a:t>
              </a:r>
              <a:endParaRPr lang="en-US" altLang="zh-TW" sz="1600" i="0" dirty="0" smtClean="0">
                <a:solidFill>
                  <a:srgbClr val="FF66FF"/>
                </a:solidFill>
                <a:ea typeface="標楷體" pitchFamily="65" charset="-120"/>
              </a:endParaRPr>
            </a:p>
            <a:p>
              <a:pPr algn="ctr"/>
              <a:r>
                <a:rPr lang="zh-TW" altLang="en-US" sz="1600" i="0" dirty="0" smtClean="0">
                  <a:solidFill>
                    <a:srgbClr val="FF66FF"/>
                  </a:solidFill>
                  <a:ea typeface="標楷體" pitchFamily="65" charset="-120"/>
                </a:rPr>
                <a:t>量</a:t>
              </a:r>
              <a:endParaRPr lang="zh-TW" altLang="en-US" sz="1600" i="0" dirty="0">
                <a:solidFill>
                  <a:srgbClr val="FF66FF"/>
                </a:solidFill>
                <a:ea typeface="標楷體" pitchFamily="65" charset="-120"/>
              </a:endParaRPr>
            </a:p>
          </p:txBody>
        </p:sp>
      </p:grpSp>
      <p:pic>
        <p:nvPicPr>
          <p:cNvPr id="11" name="Picture 206" descr="j042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468" y="791005"/>
            <a:ext cx="977531" cy="10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403648" y="404664"/>
            <a:ext cx="6984776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伍、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跨領域或科目協同教學設計</a:t>
            </a:r>
            <a: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rPr>
              <a:t>常出現之問題與引導方式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509200" y="2195592"/>
            <a:ext cx="2376264" cy="1523434"/>
            <a:chOff x="-540568" y="188640"/>
            <a:chExt cx="2376264" cy="1523434"/>
          </a:xfrm>
        </p:grpSpPr>
        <p:sp>
          <p:nvSpPr>
            <p:cNvPr id="4" name="橢圓 3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492375"/>
            <a:ext cx="8229600" cy="1503363"/>
          </a:xfrm>
        </p:spPr>
        <p:txBody>
          <a:bodyPr>
            <a:noAutofit/>
          </a:bodyPr>
          <a:lstStyle/>
          <a:p>
            <a:pPr marL="893763" indent="-893763"/>
            <a:r>
              <a:rPr lang="zh-TW" altLang="en-US" b="1" dirty="0" smtClean="0">
                <a:solidFill>
                  <a:srgbClr val="6600CC"/>
                </a:solidFill>
              </a:rPr>
              <a:t>陸、</a:t>
            </a:r>
            <a:r>
              <a:rPr lang="zh-TW" altLang="zh-TW" b="1" dirty="0" smtClean="0">
                <a:solidFill>
                  <a:srgbClr val="6600CC"/>
                </a:solidFill>
              </a:rPr>
              <a:t>跨領域或科目協同教學設計</a:t>
            </a:r>
            <a:r>
              <a:rPr lang="zh-TW" altLang="en-US" b="1" dirty="0" smtClean="0">
                <a:solidFill>
                  <a:srgbClr val="6600CC"/>
                </a:solidFill>
              </a:rPr>
              <a:t>的</a:t>
            </a:r>
            <a:r>
              <a:rPr lang="zh-TW" altLang="zh-TW" b="1" dirty="0" smtClean="0">
                <a:solidFill>
                  <a:srgbClr val="6600CC"/>
                </a:solidFill>
              </a:rPr>
              <a:t>說明與型態介紹</a:t>
            </a:r>
            <a:endParaRPr lang="zh-TW" altLang="en-US" b="1" dirty="0">
              <a:solidFill>
                <a:srgbClr val="6600CC"/>
              </a:solidFill>
            </a:endParaRPr>
          </a:p>
        </p:txBody>
      </p:sp>
      <p:pic>
        <p:nvPicPr>
          <p:cNvPr id="46082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3312368" cy="2060848"/>
          </a:xfrm>
          <a:prstGeom prst="rect">
            <a:avLst/>
          </a:prstGeom>
          <a:noFill/>
        </p:spPr>
      </p:pic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157192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100392" y="5301208"/>
            <a:ext cx="156264" cy="188640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699792" y="1556792"/>
            <a:ext cx="156264" cy="18864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043608" y="443711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跨領域或科目協同教學設計就是統整課程設計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012160" y="6021288"/>
            <a:ext cx="179512" cy="216704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756592" y="116632"/>
            <a:ext cx="2376264" cy="1523434"/>
            <a:chOff x="-540568" y="188640"/>
            <a:chExt cx="2376264" cy="1523434"/>
          </a:xfrm>
        </p:grpSpPr>
        <p:sp>
          <p:nvSpPr>
            <p:cNvPr id="6" name="橢圓 5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77913" y="333375"/>
            <a:ext cx="8066087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b="1" dirty="0" smtClean="0">
                <a:solidFill>
                  <a:srgbClr val="9933FF"/>
                </a:solidFill>
              </a:rPr>
              <a:t>陸</a:t>
            </a:r>
            <a:r>
              <a:rPr lang="zh-TW" altLang="zh-TW" sz="2800" b="1" dirty="0" smtClean="0">
                <a:solidFill>
                  <a:srgbClr val="9966FF"/>
                </a:solidFill>
              </a:rPr>
              <a:t>、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跨領域</a:t>
            </a:r>
            <a:r>
              <a:rPr lang="zh-TW" altLang="en-US" sz="2800" b="1" dirty="0" smtClean="0">
                <a:solidFill>
                  <a:srgbClr val="CC99FF"/>
                </a:solidFill>
              </a:rPr>
              <a:t>或科目協同教學設計的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說明與型態介紹</a:t>
            </a:r>
            <a:endParaRPr lang="zh-TW" altLang="en-US" sz="2800" b="1" dirty="0">
              <a:solidFill>
                <a:srgbClr val="CC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90800" y="1773238"/>
            <a:ext cx="6553200" cy="3671887"/>
          </a:xfrm>
        </p:spPr>
        <p:txBody>
          <a:bodyPr>
            <a:normAutofit lnSpcReduction="10000"/>
          </a:bodyPr>
          <a:lstStyle/>
          <a:p>
            <a:pPr marL="893763" lvl="0" indent="-893763">
              <a:buNone/>
            </a:pPr>
            <a:r>
              <a:rPr lang="zh-TW" altLang="en-US" sz="3500" b="1" dirty="0" smtClean="0">
                <a:solidFill>
                  <a:srgbClr val="6600CC"/>
                </a:solidFill>
              </a:rPr>
              <a:t>一、</a:t>
            </a:r>
            <a:r>
              <a:rPr lang="zh-TW" altLang="zh-TW" sz="3500" b="1" dirty="0" smtClean="0">
                <a:solidFill>
                  <a:srgbClr val="6600CC"/>
                </a:solidFill>
              </a:rPr>
              <a:t>跨領域</a:t>
            </a:r>
            <a:r>
              <a:rPr lang="zh-TW" altLang="zh-TW" sz="3500" b="1" dirty="0" smtClean="0">
                <a:solidFill>
                  <a:srgbClr val="6600CC"/>
                </a:solidFill>
                <a:latin typeface="標楷體" pitchFamily="65" charset="-120"/>
              </a:rPr>
              <a:t>或科目協同教學</a:t>
            </a:r>
            <a:r>
              <a:rPr lang="zh-TW" altLang="zh-TW" sz="3500" b="1" dirty="0" smtClean="0">
                <a:solidFill>
                  <a:srgbClr val="6600CC"/>
                </a:solidFill>
              </a:rPr>
              <a:t>設計之目的與原因</a:t>
            </a:r>
            <a:endParaRPr lang="en-US" altLang="zh-TW" sz="3500" b="1" dirty="0" smtClean="0">
              <a:solidFill>
                <a:srgbClr val="6600CC"/>
              </a:solidFill>
            </a:endParaRPr>
          </a:p>
          <a:p>
            <a:pPr marL="32400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TW" b="1" dirty="0" smtClean="0">
                <a:solidFill>
                  <a:srgbClr val="6600CC"/>
                </a:solidFill>
              </a:rPr>
              <a:t>(</a:t>
            </a:r>
            <a:r>
              <a:rPr lang="zh-TW" altLang="zh-TW" b="1" dirty="0" smtClean="0">
                <a:solidFill>
                  <a:srgbClr val="6600CC"/>
                </a:solidFill>
              </a:rPr>
              <a:t>一</a:t>
            </a:r>
            <a:r>
              <a:rPr lang="en-US" altLang="zh-TW" b="1" dirty="0" smtClean="0">
                <a:solidFill>
                  <a:srgbClr val="6600CC"/>
                </a:solidFill>
              </a:rPr>
              <a:t>)</a:t>
            </a:r>
            <a:r>
              <a:rPr lang="zh-TW" altLang="zh-TW" b="1" dirty="0" smtClean="0">
                <a:solidFill>
                  <a:srgbClr val="6600CC"/>
                </a:solidFill>
              </a:rPr>
              <a:t>追求融會貫通之學習</a:t>
            </a:r>
          </a:p>
          <a:p>
            <a:pPr marL="720725" indent="-720725">
              <a:buNone/>
            </a:pPr>
            <a:r>
              <a:rPr lang="zh-TW" altLang="en-US" dirty="0" smtClean="0"/>
              <a:t>       </a:t>
            </a:r>
            <a:r>
              <a:rPr lang="zh-TW" altLang="zh-TW" sz="2800" dirty="0" smtClean="0"/>
              <a:t>學習目的本應求融會貫通，但融會貫通有其難</a:t>
            </a:r>
            <a:r>
              <a:rPr lang="zh-TW" altLang="en-US" sz="2800" dirty="0" smtClean="0"/>
              <a:t> </a:t>
            </a:r>
            <a:r>
              <a:rPr lang="zh-TW" altLang="zh-TW" sz="2800" dirty="0" smtClean="0"/>
              <a:t>度，故以跨領域的統整設計引導、幫助學生進行融會貫通，最終目的是學生要會融會貫通。</a:t>
            </a:r>
            <a:endParaRPr lang="en-US" altLang="zh-TW" sz="2800" dirty="0" smtClean="0"/>
          </a:p>
          <a:p>
            <a:pPr marL="625475" indent="-625475">
              <a:buNone/>
            </a:pP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172400" y="4221088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4"/>
          <p:cNvGrpSpPr/>
          <p:nvPr/>
        </p:nvGrpSpPr>
        <p:grpSpPr>
          <a:xfrm>
            <a:off x="-756592" y="116632"/>
            <a:ext cx="2376264" cy="1523434"/>
            <a:chOff x="-540568" y="188640"/>
            <a:chExt cx="2376264" cy="1523434"/>
          </a:xfrm>
        </p:grpSpPr>
        <p:sp>
          <p:nvSpPr>
            <p:cNvPr id="6" name="橢圓 5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77913" y="333375"/>
            <a:ext cx="8066087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b="1" dirty="0" smtClean="0">
                <a:solidFill>
                  <a:srgbClr val="9933FF"/>
                </a:solidFill>
              </a:rPr>
              <a:t>陸</a:t>
            </a:r>
            <a:r>
              <a:rPr lang="zh-TW" altLang="zh-TW" sz="2800" b="1" dirty="0" smtClean="0">
                <a:solidFill>
                  <a:srgbClr val="9966FF"/>
                </a:solidFill>
              </a:rPr>
              <a:t>、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跨領域</a:t>
            </a:r>
            <a:r>
              <a:rPr lang="zh-TW" altLang="en-US" sz="2800" b="1" dirty="0" smtClean="0">
                <a:solidFill>
                  <a:srgbClr val="CC99FF"/>
                </a:solidFill>
              </a:rPr>
              <a:t>或科目協同教學設計的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說明與型態介紹</a:t>
            </a:r>
            <a:endParaRPr lang="zh-TW" alt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7704138" cy="4352925"/>
          </a:xfrm>
        </p:spPr>
        <p:txBody>
          <a:bodyPr>
            <a:normAutofit fontScale="85000" lnSpcReduction="10000"/>
          </a:bodyPr>
          <a:lstStyle/>
          <a:p>
            <a:pPr marL="803275" lvl="0" indent="-803275">
              <a:buNone/>
            </a:pPr>
            <a:r>
              <a:rPr lang="zh-TW" altLang="en-US" b="1" dirty="0" smtClean="0">
                <a:solidFill>
                  <a:srgbClr val="CC99FF"/>
                </a:solidFill>
              </a:rPr>
              <a:t>一、</a:t>
            </a:r>
            <a:r>
              <a:rPr lang="zh-TW" altLang="zh-TW" b="1" dirty="0" smtClean="0">
                <a:solidFill>
                  <a:srgbClr val="CC99FF"/>
                </a:solidFill>
              </a:rPr>
              <a:t>跨領域</a:t>
            </a:r>
            <a:r>
              <a:rPr lang="zh-TW" altLang="zh-TW" b="1" dirty="0" smtClean="0">
                <a:solidFill>
                  <a:srgbClr val="CC99FF"/>
                </a:solidFill>
                <a:latin typeface="標楷體" pitchFamily="65" charset="-120"/>
              </a:rPr>
              <a:t>或科目協同教學</a:t>
            </a:r>
            <a:r>
              <a:rPr lang="zh-TW" altLang="zh-TW" b="1" dirty="0" smtClean="0">
                <a:solidFill>
                  <a:srgbClr val="CC99FF"/>
                </a:solidFill>
              </a:rPr>
              <a:t>設計之目的與原因</a:t>
            </a:r>
            <a:endParaRPr lang="en-US" altLang="zh-TW" b="1" dirty="0" smtClean="0">
              <a:solidFill>
                <a:srgbClr val="CC99FF"/>
              </a:solidFill>
            </a:endParaRPr>
          </a:p>
          <a:p>
            <a:pPr lvl="0">
              <a:buNone/>
            </a:pPr>
            <a:endParaRPr lang="en-US" altLang="zh-TW" sz="9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r>
              <a:rPr lang="en-US" altLang="zh-TW" sz="3100" b="1" dirty="0" smtClean="0">
                <a:solidFill>
                  <a:srgbClr val="6600CC"/>
                </a:solidFill>
              </a:rPr>
              <a:t>(</a:t>
            </a:r>
            <a:r>
              <a:rPr lang="zh-TW" altLang="en-US" sz="3100" b="1" dirty="0">
                <a:solidFill>
                  <a:srgbClr val="6600CC"/>
                </a:solidFill>
              </a:rPr>
              <a:t>二</a:t>
            </a:r>
            <a:r>
              <a:rPr lang="en-US" altLang="zh-TW" sz="3100" b="1" dirty="0" smtClean="0">
                <a:solidFill>
                  <a:srgbClr val="6600CC"/>
                </a:solidFill>
              </a:rPr>
              <a:t>)</a:t>
            </a:r>
            <a:r>
              <a:rPr lang="en-US" altLang="zh-TW" sz="3100" dirty="0" smtClean="0">
                <a:solidFill>
                  <a:srgbClr val="6600CC"/>
                </a:solidFill>
              </a:rPr>
              <a:t> </a:t>
            </a:r>
            <a:r>
              <a:rPr lang="zh-TW" altLang="zh-TW" sz="3100" b="1" dirty="0" smtClean="0">
                <a:solidFill>
                  <a:srgbClr val="6600CC"/>
                </a:solidFill>
              </a:rPr>
              <a:t>跨領域或科目課程設計與協同教學連結之必要</a:t>
            </a:r>
          </a:p>
          <a:p>
            <a:pPr marL="625475" indent="-625475">
              <a:buNone/>
            </a:pPr>
            <a:r>
              <a:rPr lang="zh-TW" altLang="en-US" dirty="0" smtClean="0"/>
              <a:t>       </a:t>
            </a:r>
            <a:r>
              <a:rPr lang="zh-TW" altLang="zh-TW" sz="2800" dirty="0" smtClean="0"/>
              <a:t>教師具有數項專長者比較容易獨自完成，國小教師稍微容易些，因為一位教師教授數個科目，且所需之領域或科目知識較為淺顯；國中之小型學校也可能會出現此種情形，因為有些科目無法專長授課。</a:t>
            </a:r>
            <a:endParaRPr lang="en-US" altLang="zh-TW" sz="2800" dirty="0" smtClean="0"/>
          </a:p>
          <a:p>
            <a:pPr marL="625475" indent="-625475">
              <a:spcBef>
                <a:spcPts val="1800"/>
              </a:spcBef>
              <a:buNone/>
            </a:pPr>
            <a:r>
              <a:rPr lang="zh-TW" altLang="en-US" sz="2800" dirty="0" smtClean="0"/>
              <a:t>        </a:t>
            </a:r>
            <a:r>
              <a:rPr lang="zh-TW" altLang="zh-TW" sz="2800" dirty="0" smtClean="0"/>
              <a:t>但素養導向的課程與教學設計重視學習的深度與廣度，一位教師並不容易達成，所以需要由具不同專長的教師組成協同教學團隊，進行協同的課程設計與教學。</a:t>
            </a:r>
          </a:p>
          <a:p>
            <a:endParaRPr lang="zh-TW" altLang="en-US" dirty="0"/>
          </a:p>
        </p:txBody>
      </p:sp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164288" y="5661248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4"/>
          <p:cNvGrpSpPr/>
          <p:nvPr/>
        </p:nvGrpSpPr>
        <p:grpSpPr>
          <a:xfrm>
            <a:off x="-756592" y="116632"/>
            <a:ext cx="2376264" cy="1523434"/>
            <a:chOff x="-540568" y="188640"/>
            <a:chExt cx="2376264" cy="1523434"/>
          </a:xfrm>
        </p:grpSpPr>
        <p:sp>
          <p:nvSpPr>
            <p:cNvPr id="6" name="橢圓 5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077913" y="333375"/>
            <a:ext cx="8066087" cy="1143000"/>
          </a:xfrm>
        </p:spPr>
        <p:txBody>
          <a:bodyPr>
            <a:normAutofit/>
          </a:bodyPr>
          <a:lstStyle/>
          <a:p>
            <a:pPr algn="l"/>
            <a:r>
              <a:rPr lang="zh-TW" altLang="zh-TW" sz="2800" b="1" dirty="0" smtClean="0">
                <a:solidFill>
                  <a:srgbClr val="9933FF"/>
                </a:solidFill>
              </a:rPr>
              <a:t>陸</a:t>
            </a:r>
            <a:r>
              <a:rPr lang="zh-TW" altLang="zh-TW" sz="2800" b="1" dirty="0" smtClean="0">
                <a:solidFill>
                  <a:srgbClr val="9966FF"/>
                </a:solidFill>
              </a:rPr>
              <a:t>、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跨領域</a:t>
            </a:r>
            <a:r>
              <a:rPr lang="zh-TW" altLang="en-US" sz="2800" b="1" dirty="0" smtClean="0">
                <a:solidFill>
                  <a:srgbClr val="CC99FF"/>
                </a:solidFill>
              </a:rPr>
              <a:t>或科目協同教學設計的</a:t>
            </a:r>
            <a:r>
              <a:rPr lang="zh-TW" altLang="zh-TW" sz="2800" b="1" dirty="0" smtClean="0">
                <a:solidFill>
                  <a:srgbClr val="CC99FF"/>
                </a:solidFill>
              </a:rPr>
              <a:t>說明與型態介紹</a:t>
            </a:r>
            <a:endParaRPr lang="zh-TW" altLang="en-US" sz="2800" b="1" dirty="0">
              <a:solidFill>
                <a:srgbClr val="CC99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7705725" cy="4352925"/>
          </a:xfrm>
        </p:spPr>
        <p:txBody>
          <a:bodyPr>
            <a:normAutofit/>
          </a:bodyPr>
          <a:lstStyle/>
          <a:p>
            <a:pPr marL="803275" lvl="0" indent="-803275">
              <a:buNone/>
            </a:pPr>
            <a:r>
              <a:rPr lang="zh-TW" altLang="en-US" b="1" dirty="0" smtClean="0">
                <a:solidFill>
                  <a:srgbClr val="CC99FF"/>
                </a:solidFill>
              </a:rPr>
              <a:t>一、</a:t>
            </a:r>
            <a:r>
              <a:rPr lang="zh-TW" altLang="zh-TW" b="1" dirty="0" smtClean="0">
                <a:solidFill>
                  <a:srgbClr val="CC99FF"/>
                </a:solidFill>
              </a:rPr>
              <a:t>跨領域</a:t>
            </a:r>
            <a:r>
              <a:rPr lang="zh-TW" altLang="zh-TW" b="1" dirty="0" smtClean="0">
                <a:solidFill>
                  <a:srgbClr val="CC99FF"/>
                </a:solidFill>
                <a:latin typeface="標楷體" pitchFamily="65" charset="-120"/>
              </a:rPr>
              <a:t>或科目協同教學</a:t>
            </a:r>
            <a:r>
              <a:rPr lang="zh-TW" altLang="zh-TW" b="1" dirty="0" smtClean="0">
                <a:solidFill>
                  <a:srgbClr val="CC99FF"/>
                </a:solidFill>
              </a:rPr>
              <a:t>設計之目的與原因</a:t>
            </a:r>
            <a:endParaRPr lang="en-US" altLang="zh-TW" b="1" dirty="0" smtClean="0">
              <a:solidFill>
                <a:srgbClr val="CC99FF"/>
              </a:solidFill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6600CC"/>
                </a:solidFill>
              </a:rPr>
              <a:t>(</a:t>
            </a:r>
            <a:r>
              <a:rPr lang="zh-TW" altLang="en-US" b="1" dirty="0">
                <a:solidFill>
                  <a:srgbClr val="6600CC"/>
                </a:solidFill>
              </a:rPr>
              <a:t>三</a:t>
            </a:r>
            <a:r>
              <a:rPr lang="en-US" altLang="zh-TW" b="1" dirty="0" smtClean="0">
                <a:solidFill>
                  <a:srgbClr val="6600CC"/>
                </a:solidFill>
              </a:rPr>
              <a:t>)</a:t>
            </a:r>
            <a:r>
              <a:rPr lang="zh-TW" altLang="zh-TW" b="1" dirty="0" smtClean="0">
                <a:solidFill>
                  <a:srgbClr val="6600CC"/>
                </a:solidFill>
              </a:rPr>
              <a:t>因應師培分化與學校系統之作法</a:t>
            </a:r>
          </a:p>
          <a:p>
            <a:pPr marL="625475" indent="0">
              <a:buNone/>
            </a:pPr>
            <a:r>
              <a:rPr lang="zh-TW" altLang="zh-TW" sz="2800" dirty="0" smtClean="0"/>
              <a:t>分領域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科目是學校普及且系統化發展後的趨勢。以領域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科目為主，進行跨領域課程設計，乃兼顧前項學習目的與學校普及、系統化之作法。為因應師資培育分領域科目培養的現況，故鼓勵進行協同教學，讓跨領</a:t>
            </a:r>
            <a:r>
              <a:rPr lang="en-US" altLang="zh-TW" sz="2800" dirty="0" smtClean="0"/>
              <a:t>/</a:t>
            </a:r>
            <a:r>
              <a:rPr lang="zh-TW" altLang="zh-TW" sz="2800" dirty="0" smtClean="0"/>
              <a:t>科目的課程設計能較完善。</a:t>
            </a:r>
          </a:p>
          <a:p>
            <a:endParaRPr lang="zh-TW" altLang="en-US" dirty="0"/>
          </a:p>
        </p:txBody>
      </p:sp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172400" y="4221088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654175" y="476250"/>
            <a:ext cx="7489825" cy="1944688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zh-TW" altLang="zh-TW" sz="3600" dirty="0" smtClean="0"/>
              <a:t>二、</a:t>
            </a:r>
            <a:r>
              <a:rPr lang="en-US" altLang="zh-TW" sz="3600" dirty="0" smtClean="0"/>
              <a:t>R. Fogarty(1991)</a:t>
            </a:r>
            <a:r>
              <a:rPr lang="zh-TW" altLang="zh-TW" sz="3600" dirty="0" smtClean="0"/>
              <a:t>統整課程的型態</a:t>
            </a:r>
            <a:r>
              <a:rPr lang="zh-TW" altLang="en-US" sz="3600" dirty="0" smtClean="0"/>
              <a:t>分析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 </a:t>
            </a:r>
            <a:br>
              <a:rPr lang="en-US" altLang="zh-TW" sz="1800" dirty="0" smtClean="0"/>
            </a:br>
            <a:r>
              <a:rPr lang="en-US" altLang="zh-TW" sz="1800" dirty="0" smtClean="0"/>
              <a:t>R. Fogarty. (1991). Ten ways to integrate curriculum. Educational Leadership, 49(2), 61-65. </a:t>
            </a:r>
            <a:endParaRPr lang="zh-TW" altLang="en-US" sz="1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2204864"/>
          <a:ext cx="6984776" cy="3565438"/>
        </p:xfrm>
        <a:graphic>
          <a:graphicData uri="http://schemas.openxmlformats.org/drawingml/2006/table">
            <a:tbl>
              <a:tblPr/>
              <a:tblGrid>
                <a:gridCol w="288032"/>
                <a:gridCol w="432048"/>
                <a:gridCol w="1296144"/>
                <a:gridCol w="936104"/>
                <a:gridCol w="4032448"/>
              </a:tblGrid>
              <a:tr h="30050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分類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圖示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舉例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961608">
                <a:tc rowSpan="3"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學科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內統整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分立式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(Fragmented)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每一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領域都依自己的知識系統設計，互不相干。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1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聯立式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(Connected)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2159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重視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領域之內每一個單元間知識概念、技能之連結。數學教授分數、小數時連結二者的關係，進而有將這些觀念與金錢、成績相連結。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窠巢式</a:t>
                      </a:r>
                      <a:r>
                        <a:rPr lang="en-US" sz="1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(Nested)</a:t>
                      </a:r>
                      <a:endParaRPr lang="zh-TW" sz="1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90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例如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「循環系統」除了可以聚焦「系統」和「特定循環系統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如植物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」的學習之外，也可以藉由「循環系統」來指導學生學習因果關係。</a:t>
                      </a: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185" y="263691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185" y="3704658"/>
            <a:ext cx="792088" cy="8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97152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11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-684584" y="188640"/>
            <a:ext cx="2448272" cy="1080120"/>
            <a:chOff x="-756592" y="260648"/>
            <a:chExt cx="2376264" cy="1584176"/>
          </a:xfrm>
        </p:grpSpPr>
        <p:sp>
          <p:nvSpPr>
            <p:cNvPr id="23" name="橢圓 22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488238" cy="125571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貳、</a:t>
            </a:r>
            <a:r>
              <a:rPr lang="zh-TW" altLang="en-US" sz="1600" dirty="0" smtClean="0"/>
              <a:t>「</a:t>
            </a:r>
            <a:r>
              <a:rPr lang="zh-TW" altLang="zh-TW" sz="1600" dirty="0" smtClean="0"/>
              <a:t>跨領域或科目之協同教學設計</a:t>
            </a:r>
            <a:r>
              <a:rPr lang="en-US" altLang="zh-TW" sz="1600" dirty="0" smtClean="0"/>
              <a:t>—</a:t>
            </a:r>
            <a:r>
              <a:rPr lang="zh-TW" altLang="zh-TW" sz="1600" dirty="0" smtClean="0"/>
              <a:t>從核心素養切入以學習者為主體</a:t>
            </a:r>
            <a:r>
              <a:rPr lang="zh-TW" altLang="en-US" sz="1600" dirty="0" smtClean="0"/>
              <a:t>」之</a:t>
            </a:r>
            <a:r>
              <a:rPr lang="zh-TW" altLang="en-US" sz="3200" b="1" dirty="0" smtClean="0">
                <a:solidFill>
                  <a:srgbClr val="663300"/>
                </a:solidFill>
              </a:rPr>
              <a:t>課程目標與內容介紹</a:t>
            </a:r>
            <a:endParaRPr lang="zh-TW" altLang="en-US" sz="3200" b="1" dirty="0">
              <a:solidFill>
                <a:srgbClr val="663300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755576" y="1988840"/>
            <a:ext cx="7632848" cy="3970379"/>
            <a:chOff x="1186979" y="1268761"/>
            <a:chExt cx="7273453" cy="491157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87624" y="1268761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（一）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08348" y="1268761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了解跨領域或科目協同教學設計對於素養導向教學之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重要性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87624" y="2114528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（二）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908348" y="2114528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認識跨領域或科目協同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教學團隊之運作方式</a:t>
              </a:r>
              <a:endParaRPr lang="zh-TW" altLang="zh-TW" sz="2000" b="1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87624" y="2960296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（三）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08348" y="2960296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了解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設計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核心素養導向跨領域或科目協同教學</a:t>
              </a:r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時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原則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87624" y="3804630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（四）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08348" y="3804630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分析跨領域或科目協同教學之</a:t>
              </a:r>
              <a:r>
                <a:rPr lang="zh-TW" altLang="zh-TW" sz="2000" b="1" u="sng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範圍與型態</a:t>
              </a:r>
              <a:endParaRPr lang="zh-TW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187624" y="4650397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（五）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08348" y="4650397"/>
              <a:ext cx="6552083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以核心素養導向跨領域或科目協同教學設計之</a:t>
              </a:r>
              <a:r>
                <a:rPr lang="zh-TW" altLang="zh-TW" b="1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原則評析案例</a:t>
              </a:r>
              <a:endParaRPr lang="zh-TW" altLang="zh-TW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186979" y="5517232"/>
              <a:ext cx="720725" cy="650811"/>
            </a:xfrm>
            <a:prstGeom prst="rect">
              <a:avLst/>
            </a:prstGeom>
            <a:solidFill>
              <a:srgbClr val="644B3C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ea typeface="標楷體" pitchFamily="65" charset="-120"/>
                  <a:cs typeface="Arial" charset="0"/>
                </a:rPr>
                <a:t>（六）</a:t>
              </a:r>
              <a:endParaRPr lang="en-US" altLang="ja-JP" sz="2000" b="1" dirty="0">
                <a:solidFill>
                  <a:schemeClr val="bg1"/>
                </a:solidFill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907704" y="5529527"/>
              <a:ext cx="6552728" cy="650811"/>
            </a:xfrm>
            <a:prstGeom prst="rect">
              <a:avLst/>
            </a:prstGeom>
            <a:solidFill>
              <a:srgbClr val="EED8CA"/>
            </a:solidFill>
            <a:ln w="9525" algn="ctr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8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zh-TW" altLang="zh-TW" sz="2000" b="1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設計</a:t>
              </a:r>
              <a:r>
                <a:rPr lang="zh-TW" altLang="zh-TW" sz="2000" dirty="0" smtClean="0">
                  <a:latin typeface="標楷體" pitchFamily="65" charset="-120"/>
                  <a:ea typeface="標楷體" pitchFamily="65" charset="-120"/>
                </a:rPr>
                <a:t>以核心素養為導向之跨領域或科目協同教學</a:t>
              </a:r>
              <a:r>
                <a:rPr lang="zh-TW" altLang="zh-TW" sz="2000" u="sng" dirty="0" smtClean="0">
                  <a:solidFill>
                    <a:srgbClr val="6633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(6</a:t>
              </a:r>
              <a:r>
                <a:rPr lang="zh-TW" altLang="zh-TW" sz="1600" dirty="0" smtClean="0">
                  <a:latin typeface="標楷體" pitchFamily="65" charset="-120"/>
                  <a:ea typeface="標楷體" pitchFamily="65" charset="-120"/>
                </a:rPr>
                <a:t>小時課程</a:t>
              </a:r>
              <a:r>
                <a:rPr lang="en-US" altLang="zh-TW" sz="20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539552" y="1340768"/>
            <a:ext cx="2520280" cy="6340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一、課程目標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331640" y="1700808"/>
          <a:ext cx="6552729" cy="3794224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656184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7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sz="17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並列式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(Sequenced)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披薩拼圖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領域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間有共同的架構進行連結。將不同領域中不同順序但有相關之內容，調整到同一時間進行教學</a:t>
                      </a:r>
                      <a:r>
                        <a:rPr lang="zh-TW" sz="1800" kern="100" dirty="0" smtClean="0"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國語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教授「夏夜星空」一文時，自然科學配合教導「夏季星座」。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共有式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(Shared)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運用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不同領域的視野探究同一主題。不同的領域就同一關鍵概念進行教學</a:t>
                      </a: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如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文學教</a:t>
                      </a: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美國夢</a:t>
                      </a:r>
                      <a:r>
                        <a:rPr lang="zh-TW" sz="1800" kern="100" dirty="0">
                          <a:latin typeface="Times New Roman"/>
                          <a:ea typeface="新細明體"/>
                          <a:cs typeface="Times New Roman"/>
                        </a:rPr>
                        <a:t>」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，社會也以此主題介紹美國歷史。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圖片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0506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>
            <a:spLocks noGrp="1"/>
          </p:cNvSpPr>
          <p:nvPr>
            <p:ph type="title" idx="4294967295"/>
          </p:nvPr>
        </p:nvSpPr>
        <p:spPr>
          <a:xfrm>
            <a:off x="2087563" y="620713"/>
            <a:ext cx="7056437" cy="936625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二、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R. Fogarty(1991)</a:t>
            </a: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統整課程的型態</a:t>
            </a:r>
            <a:r>
              <a:rPr lang="zh-TW" altLang="en-US" sz="33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21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1700808"/>
          <a:ext cx="6552729" cy="3544208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模式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2866072"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altLang="zh-TW" sz="1600" kern="1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張網式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(Webbed)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在一個內涵很豐富的主題之下，納入不同領域的相關內容。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例如：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「空氣汙染」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自然科學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」探討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空氣汙染產生的原因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數學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」了解空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氣汙染監測指數的意義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；</a:t>
                      </a:r>
                      <a:endParaRPr lang="en-US" altLang="zh-TW" sz="2000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000" kern="1200" dirty="0" smtClean="0">
                          <a:solidFill>
                            <a:srgbClr val="6600CC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社會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」探討</a:t>
                      </a:r>
                      <a:r>
                        <a:rPr lang="zh-TW" altLang="zh-TW" sz="2000" u="sng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文明的進展與空氣汙染的關係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1943100" y="765175"/>
            <a:ext cx="7200900" cy="935038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二、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R. Fogarty(1991)</a:t>
            </a: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統整課程的型態</a:t>
            </a:r>
            <a:r>
              <a:rPr lang="zh-TW" altLang="en-US" sz="33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9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5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648" y="1772816"/>
          <a:ext cx="6552729" cy="3672408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74288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656184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二個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以上領域或跨</a:t>
                      </a:r>
                      <a:r>
                        <a:rPr lang="zh-TW" altLang="zh-TW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科目之</a:t>
                      </a:r>
                      <a:r>
                        <a:rPr lang="zh-TW" altLang="en-US" sz="16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協同</a:t>
                      </a:r>
                      <a:endParaRPr lang="zh-TW" altLang="zh-TW" sz="1600" kern="100" dirty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跨學科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統整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線串式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(Threaded)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不同領域的領域運用共同的軸線加以貫串，例如：在數學中、自然科學、閱讀和社會科中，均以「預測」為核心進行教學。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整合式</a:t>
                      </a: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(Integrated)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依據某種方式重新整理領域間重疊的概念，就是共有式的複雜化。如整合語文劇本寫作、表演藝術、視覺藝術、音樂等完成一齣戲劇表演。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348880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>
            <a:spLocks noGrp="1"/>
          </p:cNvSpPr>
          <p:nvPr>
            <p:ph type="title" idx="4294967295"/>
          </p:nvPr>
        </p:nvSpPr>
        <p:spPr>
          <a:xfrm>
            <a:off x="2014538" y="620713"/>
            <a:ext cx="7129462" cy="936625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二、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R. Fogarty(1991)</a:t>
            </a: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統整課程的型態</a:t>
            </a:r>
            <a:r>
              <a:rPr lang="zh-TW" altLang="en-US" sz="33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9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733256"/>
            <a:ext cx="429435" cy="419431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300192" y="6021288"/>
            <a:ext cx="176255" cy="216704"/>
          </a:xfrm>
          <a:prstGeom prst="rect">
            <a:avLst/>
          </a:prstGeom>
          <a:noFill/>
        </p:spPr>
      </p:pic>
      <p:pic>
        <p:nvPicPr>
          <p:cNvPr id="15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7092280" y="5517231"/>
            <a:ext cx="288032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03648" y="1772816"/>
          <a:ext cx="6552729" cy="3240360"/>
        </p:xfrm>
        <a:graphic>
          <a:graphicData uri="http://schemas.openxmlformats.org/drawingml/2006/table">
            <a:tbl>
              <a:tblPr/>
              <a:tblGrid>
                <a:gridCol w="504056"/>
                <a:gridCol w="360040"/>
                <a:gridCol w="1368152"/>
                <a:gridCol w="1008112"/>
                <a:gridCol w="3312369"/>
              </a:tblGrid>
              <a:tr h="330254">
                <a:tc gridSpan="2">
                  <a:txBody>
                    <a:bodyPr/>
                    <a:lstStyle/>
                    <a:p>
                      <a:pPr marL="304800" indent="-215900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分類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型態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圖示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說明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舉例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461339">
                <a:tc rowSpan="2"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主題統整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學習者</a:t>
                      </a: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統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整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沉浸式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(Immersed)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學習者依所需將知識去蕪存菁，整合成為有系統的內容，小論文撰寫即是最佳之實例。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7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網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絡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式</a:t>
                      </a:r>
                      <a:r>
                        <a:rPr lang="en-US" sz="16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(Networked)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endParaRPr lang="en-US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18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0" indent="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學習者依所需從更多元的角度統整知識。學位論文的撰寫即為實例。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6907" marR="66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yo1318yao\AppData\Local\Microsoft\Windows\Temporary Internet Files\Content.IE5\4GSOORML\gi01a2014052211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808312" cy="1037552"/>
          </a:xfrm>
          <a:prstGeom prst="rect">
            <a:avLst/>
          </a:prstGeom>
          <a:noFill/>
        </p:spPr>
      </p:pic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1943100" y="692150"/>
            <a:ext cx="7200900" cy="936625"/>
          </a:xfrm>
        </p:spPr>
        <p:txBody>
          <a:bodyPr>
            <a:normAutofit fontScale="90000"/>
          </a:bodyPr>
          <a:lstStyle/>
          <a:p>
            <a:pPr marL="88900" indent="-88900" algn="l">
              <a:spcBef>
                <a:spcPts val="1200"/>
              </a:spcBef>
            </a:pP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二、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R. Fogarty(1991)</a:t>
            </a:r>
            <a:r>
              <a:rPr lang="zh-TW" altLang="zh-TW" sz="3300" dirty="0" smtClean="0">
                <a:solidFill>
                  <a:schemeClr val="bg1">
                    <a:lumMod val="50000"/>
                  </a:schemeClr>
                </a:solidFill>
              </a:rPr>
              <a:t>統整課程的型態</a:t>
            </a:r>
            <a:r>
              <a:rPr lang="zh-TW" altLang="en-US" sz="3300" dirty="0" smtClean="0">
                <a:solidFill>
                  <a:schemeClr val="bg1">
                    <a:lumMod val="50000"/>
                  </a:schemeClr>
                </a:solidFill>
              </a:rPr>
              <a:t>分析</a:t>
            </a:r>
            <a:r>
              <a:rPr lang="en-US" altLang="zh-TW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zh-TW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10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733256"/>
            <a:ext cx="429435" cy="419431"/>
          </a:xfrm>
          <a:prstGeom prst="rect">
            <a:avLst/>
          </a:prstGeom>
          <a:noFill/>
        </p:spPr>
      </p:pic>
      <p:pic>
        <p:nvPicPr>
          <p:cNvPr id="15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300192" y="6021288"/>
            <a:ext cx="176255" cy="216704"/>
          </a:xfrm>
          <a:prstGeom prst="rect">
            <a:avLst/>
          </a:prstGeom>
          <a:noFill/>
        </p:spPr>
      </p:pic>
      <p:pic>
        <p:nvPicPr>
          <p:cNvPr id="16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7092280" y="5517231"/>
            <a:ext cx="288032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4319588" cy="1081088"/>
          </a:xfrm>
        </p:spPr>
        <p:txBody>
          <a:bodyPr>
            <a:noAutofit/>
          </a:bodyPr>
          <a:lstStyle/>
          <a:p>
            <a:pPr marL="893763" indent="-893763"/>
            <a:r>
              <a:rPr lang="zh-TW" altLang="en-US" b="1" dirty="0" smtClean="0">
                <a:solidFill>
                  <a:srgbClr val="6600CC"/>
                </a:solidFill>
              </a:rPr>
              <a:t>三、問題討論</a:t>
            </a:r>
            <a:endParaRPr lang="zh-TW" altLang="en-US" b="1" dirty="0">
              <a:solidFill>
                <a:srgbClr val="6600CC"/>
              </a:solidFill>
            </a:endParaRPr>
          </a:p>
        </p:txBody>
      </p:sp>
      <p:sp>
        <p:nvSpPr>
          <p:cNvPr id="20" name="內容版面配置區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7632700" cy="417671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altLang="zh-TW" sz="2400" b="1" dirty="0" smtClean="0">
                <a:solidFill>
                  <a:srgbClr val="6600CC"/>
                </a:solidFill>
              </a:rPr>
              <a:t>1.</a:t>
            </a:r>
            <a:r>
              <a:rPr lang="zh-TW" altLang="en-US" sz="2400" b="1" dirty="0" smtClean="0">
                <a:solidFill>
                  <a:srgbClr val="6600CC"/>
                </a:solidFill>
              </a:rPr>
              <a:t>  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R. Fogarty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之統整課程型態對於學習者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(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包括教師和學生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)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之意義為何？</a:t>
            </a:r>
          </a:p>
          <a:p>
            <a:pPr lvl="0">
              <a:spcBef>
                <a:spcPts val="1200"/>
              </a:spcBef>
              <a:buNone/>
            </a:pPr>
            <a:r>
              <a:rPr lang="en-US" altLang="zh-TW" sz="2400" b="1" dirty="0" smtClean="0">
                <a:solidFill>
                  <a:srgbClr val="6600CC"/>
                </a:solidFill>
              </a:rPr>
              <a:t>2.</a:t>
            </a:r>
            <a:r>
              <a:rPr lang="zh-TW" altLang="en-US" sz="2400" b="1" dirty="0" smtClean="0">
                <a:solidFill>
                  <a:srgbClr val="6600CC"/>
                </a:solidFill>
              </a:rPr>
              <a:t>  </a:t>
            </a:r>
            <a:r>
              <a:rPr lang="en-US" altLang="zh-TW" sz="2400" b="1" dirty="0" smtClean="0">
                <a:solidFill>
                  <a:srgbClr val="6600CC"/>
                </a:solidFill>
              </a:rPr>
              <a:t>R. Fogarty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之統整課程型態對於課程和教學設計的啟示為何：</a:t>
            </a:r>
          </a:p>
          <a:p>
            <a:pPr marL="804863" indent="-804863">
              <a:spcBef>
                <a:spcPts val="1200"/>
              </a:spcBef>
              <a:buNone/>
            </a:pPr>
            <a:r>
              <a:rPr lang="zh-TW" altLang="en-US" sz="2200" dirty="0" smtClean="0"/>
              <a:t>    </a:t>
            </a:r>
            <a:r>
              <a:rPr lang="en-US" altLang="zh-TW" sz="2200" dirty="0" smtClean="0"/>
              <a:t>(1)</a:t>
            </a:r>
            <a:r>
              <a:rPr lang="zh-TW" altLang="zh-TW" sz="2200" dirty="0" smtClean="0"/>
              <a:t>「分領域</a:t>
            </a:r>
            <a:r>
              <a:rPr lang="en-US" altLang="zh-TW" sz="2200" dirty="0" smtClean="0"/>
              <a:t>/</a:t>
            </a:r>
            <a:r>
              <a:rPr lang="zh-TW" altLang="zh-TW" sz="2200" dirty="0" smtClean="0"/>
              <a:t>科目」與「跨領域</a:t>
            </a:r>
            <a:r>
              <a:rPr lang="en-US" altLang="zh-TW" sz="2200" dirty="0" smtClean="0"/>
              <a:t>/</a:t>
            </a:r>
            <a:r>
              <a:rPr lang="zh-TW" altLang="zh-TW" sz="2200" dirty="0" smtClean="0"/>
              <a:t>科目」課程與教學</a:t>
            </a:r>
            <a:r>
              <a:rPr lang="zh-TW" altLang="en-US" sz="2200" dirty="0" smtClean="0"/>
              <a:t> </a:t>
            </a:r>
            <a:r>
              <a:rPr lang="zh-TW" altLang="zh-TW" sz="2200" dirty="0" smtClean="0"/>
              <a:t>設計的關係為何？</a:t>
            </a:r>
            <a:endParaRPr lang="en-US" altLang="zh-TW" sz="2200" dirty="0" smtClean="0"/>
          </a:p>
          <a:p>
            <a:pPr marL="628650" indent="-628650">
              <a:spcBef>
                <a:spcPts val="1200"/>
              </a:spcBef>
              <a:buNone/>
            </a:pPr>
            <a:r>
              <a:rPr lang="zh-TW" altLang="en-US" sz="2200" dirty="0" smtClean="0"/>
              <a:t>    </a:t>
            </a:r>
            <a:r>
              <a:rPr lang="en-US" altLang="zh-TW" sz="2200" dirty="0" smtClean="0"/>
              <a:t>(2)</a:t>
            </a:r>
            <a:r>
              <a:rPr lang="zh-TW" altLang="en-US" sz="2200" dirty="0" smtClean="0"/>
              <a:t> </a:t>
            </a:r>
            <a:r>
              <a:rPr lang="zh-TW" altLang="zh-TW" sz="2200" dirty="0" smtClean="0"/>
              <a:t>既然學習最終的目的是希望達到「學習者本身的融會貫通」</a:t>
            </a:r>
            <a:r>
              <a:rPr lang="en-US" altLang="zh-TW" sz="2200" dirty="0" smtClean="0"/>
              <a:t>(</a:t>
            </a:r>
            <a:r>
              <a:rPr lang="zh-TW" altLang="zh-TW" sz="2200" dirty="0" smtClean="0"/>
              <a:t>達到沉浸式或網絡式</a:t>
            </a:r>
            <a:r>
              <a:rPr lang="en-US" altLang="zh-TW" sz="2200" dirty="0" smtClean="0"/>
              <a:t>)</a:t>
            </a:r>
            <a:r>
              <a:rPr lang="zh-TW" altLang="zh-TW" sz="2200" dirty="0" smtClean="0"/>
              <a:t>，還要設計課程進行教學嗎？可否利用</a:t>
            </a:r>
            <a:r>
              <a:rPr lang="zh-TW" altLang="zh-TW" sz="2200" u="sng" dirty="0" smtClean="0"/>
              <a:t>課表中的部分節數</a:t>
            </a:r>
            <a:r>
              <a:rPr lang="zh-TW" altLang="zh-TW" sz="2200" dirty="0" smtClean="0"/>
              <a:t>讓學生自行進行「統整性主題</a:t>
            </a:r>
            <a:r>
              <a:rPr lang="en-US" altLang="zh-TW" sz="2200" dirty="0" smtClean="0"/>
              <a:t>/</a:t>
            </a:r>
            <a:r>
              <a:rPr lang="zh-TW" altLang="zh-TW" sz="2200" dirty="0" smtClean="0"/>
              <a:t>專題</a:t>
            </a:r>
            <a:r>
              <a:rPr lang="en-US" altLang="zh-TW" sz="2200" dirty="0" smtClean="0"/>
              <a:t>/</a:t>
            </a:r>
            <a:r>
              <a:rPr lang="zh-TW" altLang="zh-TW" sz="2200" dirty="0" smtClean="0"/>
              <a:t>議題探究課程」？</a:t>
            </a:r>
            <a:endParaRPr lang="zh-TW" altLang="zh-TW" sz="2200" dirty="0"/>
          </a:p>
        </p:txBody>
      </p:sp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100392" y="5301208"/>
            <a:ext cx="156264" cy="188640"/>
          </a:xfrm>
          <a:prstGeom prst="rect">
            <a:avLst/>
          </a:prstGeom>
          <a:noFill/>
        </p:spPr>
      </p:pic>
      <p:pic>
        <p:nvPicPr>
          <p:cNvPr id="1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012160" y="6021288"/>
            <a:ext cx="179512" cy="216704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  <p:grpSp>
        <p:nvGrpSpPr>
          <p:cNvPr id="15" name="群組 14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16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46200" y="115888"/>
            <a:ext cx="7797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6600CC"/>
                </a:solidFill>
              </a:rPr>
              <a:t>四、</a:t>
            </a:r>
            <a:r>
              <a:rPr lang="en-US" altLang="zh-TW" dirty="0" smtClean="0">
                <a:solidFill>
                  <a:srgbClr val="6600CC"/>
                </a:solidFill>
              </a:rPr>
              <a:t>R. Fogarty</a:t>
            </a:r>
            <a:r>
              <a:rPr lang="zh-TW" altLang="zh-TW" dirty="0" smtClean="0">
                <a:solidFill>
                  <a:srgbClr val="6600CC"/>
                </a:solidFill>
              </a:rPr>
              <a:t>統整課程的型態分析</a:t>
            </a:r>
            <a:r>
              <a:rPr lang="en-US" altLang="zh-TW" sz="2800" dirty="0" smtClean="0">
                <a:solidFill>
                  <a:srgbClr val="6600CC"/>
                </a:solidFill>
              </a:rPr>
              <a:t>1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4294967295"/>
          </p:nvPr>
        </p:nvSpPr>
        <p:spPr>
          <a:xfrm>
            <a:off x="3887788" y="1484313"/>
            <a:ext cx="5256212" cy="4105275"/>
          </a:xfrm>
        </p:spPr>
        <p:txBody>
          <a:bodyPr>
            <a:noAutofit/>
          </a:bodyPr>
          <a:lstStyle/>
          <a:p>
            <a:pPr marL="803275" lvl="0" indent="-803275">
              <a:lnSpc>
                <a:spcPct val="120000"/>
              </a:lnSpc>
              <a:buNone/>
            </a:pPr>
            <a:r>
              <a:rPr lang="zh-TW" altLang="en-US" sz="2400" dirty="0" smtClean="0"/>
              <a:t>（一）</a:t>
            </a:r>
            <a:r>
              <a:rPr lang="zh-TW" altLang="en-US" sz="2400" u="sng" dirty="0" smtClean="0"/>
              <a:t>前</a:t>
            </a:r>
            <a:r>
              <a:rPr lang="zh-TW" altLang="zh-TW" sz="2400" u="sng" dirty="0" smtClean="0"/>
              <a:t>八類</a:t>
            </a:r>
            <a:r>
              <a:rPr lang="zh-TW" altLang="zh-TW" sz="2400" dirty="0" smtClean="0"/>
              <a:t>屬於</a:t>
            </a:r>
            <a:r>
              <a:rPr lang="zh-TW" altLang="zh-TW" sz="2400" b="1" dirty="0" smtClean="0">
                <a:solidFill>
                  <a:srgbClr val="6600CC"/>
                </a:solidFill>
              </a:rPr>
              <a:t>教師所設計的課程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教師運作課程，參考原則中將其歸類為「二個領域或科目以上之跨領域協同教學」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</a:t>
            </a:r>
            <a:r>
              <a:rPr lang="zh-TW" altLang="zh-TW" sz="2400" u="sng" dirty="0" smtClean="0"/>
              <a:t>後兩類屬於學生經驗課程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marL="803275" lvl="0" indent="0">
              <a:lnSpc>
                <a:spcPct val="120000"/>
              </a:lnSpc>
              <a:buNone/>
            </a:pPr>
            <a:r>
              <a:rPr lang="zh-TW" altLang="zh-TW" sz="2400" b="1" u="sng" dirty="0" smtClean="0">
                <a:solidFill>
                  <a:srgbClr val="6600CC"/>
                </a:solidFill>
              </a:rPr>
              <a:t>課程統整希望從教師運作課程的統整，幫助學生可以形成統整的經驗課程</a:t>
            </a:r>
            <a:r>
              <a:rPr lang="zh-TW" altLang="en-US" sz="2400" b="1" u="sng" dirty="0" smtClean="0">
                <a:solidFill>
                  <a:srgbClr val="6600CC"/>
                </a:solidFill>
              </a:rPr>
              <a:t>。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-540568" y="260648"/>
            <a:ext cx="1512168" cy="1008112"/>
            <a:chOff x="-540568" y="5517232"/>
            <a:chExt cx="1512168" cy="1152128"/>
          </a:xfrm>
        </p:grpSpPr>
        <p:grpSp>
          <p:nvGrpSpPr>
            <p:cNvPr id="43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799"/>
          <a:stretch>
            <a:fillRect/>
          </a:stretch>
        </p:blipFill>
        <p:spPr bwMode="auto">
          <a:xfrm>
            <a:off x="971600" y="1268760"/>
            <a:ext cx="20882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0" descr="MC90042722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1152029" cy="9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00CC"/>
                </a:solidFill>
              </a:rPr>
              <a:t>四、</a:t>
            </a:r>
            <a:r>
              <a:rPr lang="en-US" altLang="zh-TW" dirty="0" smtClean="0">
                <a:solidFill>
                  <a:srgbClr val="6600CC"/>
                </a:solidFill>
              </a:rPr>
              <a:t>R. Fogarty</a:t>
            </a:r>
            <a:r>
              <a:rPr lang="zh-TW" altLang="zh-TW" dirty="0" smtClean="0">
                <a:solidFill>
                  <a:srgbClr val="6600CC"/>
                </a:solidFill>
              </a:rPr>
              <a:t>統整課程的型態分析</a:t>
            </a:r>
            <a:r>
              <a:rPr lang="en-US" altLang="zh-TW" dirty="0" smtClean="0">
                <a:solidFill>
                  <a:srgbClr val="6600CC"/>
                </a:solidFill>
              </a:rPr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464050" y="1700213"/>
            <a:ext cx="4679950" cy="3889375"/>
          </a:xfrm>
        </p:spPr>
        <p:txBody>
          <a:bodyPr>
            <a:noAutofit/>
          </a:bodyPr>
          <a:lstStyle/>
          <a:p>
            <a:pPr marL="1073150" lvl="0" indent="-1073150">
              <a:spcBef>
                <a:spcPts val="1200"/>
              </a:spcBef>
              <a:buNone/>
            </a:pPr>
            <a:r>
              <a:rPr lang="zh-TW" altLang="en-US" sz="2800" dirty="0" smtClean="0"/>
              <a:t>（二）</a:t>
            </a:r>
            <a:r>
              <a:rPr lang="zh-TW" altLang="zh-TW" sz="2800" dirty="0" smtClean="0"/>
              <a:t>後兩類雖然描述的</a:t>
            </a:r>
            <a:r>
              <a:rPr lang="zh-TW" altLang="en-US" sz="2800" dirty="0" smtClean="0"/>
              <a:t> </a:t>
            </a:r>
            <a:r>
              <a:rPr lang="zh-TW" altLang="zh-TW" sz="2800" dirty="0" smtClean="0"/>
              <a:t>是</a:t>
            </a:r>
            <a:r>
              <a:rPr lang="zh-TW" altLang="zh-TW" sz="2800" u="sng" dirty="0" smtClean="0">
                <a:solidFill>
                  <a:srgbClr val="6600CC"/>
                </a:solidFill>
              </a:rPr>
              <a:t>學生的經驗課程</a:t>
            </a:r>
            <a:r>
              <a:rPr lang="zh-TW" altLang="zh-TW" sz="2800" dirty="0" smtClean="0"/>
              <a:t>，但教師運作課程也可以</a:t>
            </a:r>
            <a:r>
              <a:rPr lang="zh-TW" altLang="zh-TW" sz="2800" u="sng" dirty="0" smtClean="0"/>
              <a:t>經由課程設計提供這類的學習內容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參考原則中將其歸類為「主題式之協同」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進行引導。</a:t>
            </a:r>
            <a:endParaRPr lang="zh-TW" altLang="en-US" sz="2800" dirty="0"/>
          </a:p>
        </p:txBody>
      </p:sp>
      <p:pic>
        <p:nvPicPr>
          <p:cNvPr id="4" name="圖片 3" descr="S__29204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255577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57313" y="404813"/>
            <a:ext cx="7786687" cy="10128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6600CC"/>
                </a:solidFill>
              </a:rPr>
              <a:t>四、</a:t>
            </a:r>
            <a:r>
              <a:rPr lang="en-US" altLang="zh-TW" dirty="0" smtClean="0">
                <a:solidFill>
                  <a:srgbClr val="6600CC"/>
                </a:solidFill>
              </a:rPr>
              <a:t>R. Fogarty</a:t>
            </a:r>
            <a:r>
              <a:rPr lang="zh-TW" altLang="zh-TW" dirty="0" smtClean="0">
                <a:solidFill>
                  <a:srgbClr val="6600CC"/>
                </a:solidFill>
              </a:rPr>
              <a:t>統整課程的型態分析</a:t>
            </a:r>
            <a:r>
              <a:rPr lang="en-US" altLang="zh-TW" dirty="0" smtClean="0">
                <a:solidFill>
                  <a:srgbClr val="6600CC"/>
                </a:solidFill>
              </a:rPr>
              <a:t>3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7416800" cy="3168650"/>
          </a:xfrm>
        </p:spPr>
        <p:txBody>
          <a:bodyPr>
            <a:normAutofit/>
          </a:bodyPr>
          <a:lstStyle/>
          <a:p>
            <a:pPr marL="1076325" lvl="0" indent="-1076325">
              <a:spcBef>
                <a:spcPts val="1200"/>
              </a:spcBef>
              <a:buNone/>
              <a:tabLst>
                <a:tab pos="1163638" algn="l"/>
              </a:tabLst>
            </a:pPr>
            <a:r>
              <a:rPr lang="zh-TW" altLang="en-US" sz="2800" dirty="0" smtClean="0">
                <a:solidFill>
                  <a:srgbClr val="0000FF"/>
                </a:solidFill>
              </a:rPr>
              <a:t>（三）</a:t>
            </a:r>
            <a:r>
              <a:rPr lang="zh-TW" altLang="zh-TW" sz="2800" dirty="0" smtClean="0">
                <a:solidFill>
                  <a:srgbClr val="0000FF"/>
                </a:solidFill>
              </a:rPr>
              <a:t>統整程度由淺而深，前面類型是後面學習的基礎，故單一學習領域</a:t>
            </a:r>
            <a:r>
              <a:rPr lang="en-US" altLang="zh-TW" sz="2800" dirty="0" smtClean="0">
                <a:solidFill>
                  <a:srgbClr val="0000FF"/>
                </a:solidFill>
              </a:rPr>
              <a:t>/</a:t>
            </a:r>
            <a:r>
              <a:rPr lang="zh-TW" altLang="zh-TW" sz="2800" dirty="0" smtClean="0">
                <a:solidFill>
                  <a:srgbClr val="0000FF"/>
                </a:solidFill>
              </a:rPr>
              <a:t>科目內的統整</a:t>
            </a:r>
            <a:r>
              <a:rPr lang="en-US" altLang="zh-TW" sz="2800" dirty="0" smtClean="0">
                <a:solidFill>
                  <a:srgbClr val="0000FF"/>
                </a:solidFill>
              </a:rPr>
              <a:t>(</a:t>
            </a:r>
            <a:r>
              <a:rPr lang="zh-TW" altLang="zh-TW" sz="2800" dirty="0" smtClean="0">
                <a:solidFill>
                  <a:srgbClr val="0000FF"/>
                </a:solidFill>
              </a:rPr>
              <a:t>單一學習領域</a:t>
            </a:r>
            <a:r>
              <a:rPr lang="en-US" altLang="zh-TW" sz="2800" dirty="0" smtClean="0">
                <a:solidFill>
                  <a:srgbClr val="0000FF"/>
                </a:solidFill>
              </a:rPr>
              <a:t>/</a:t>
            </a:r>
            <a:r>
              <a:rPr lang="zh-TW" altLang="zh-TW" sz="2800" dirty="0" smtClean="0">
                <a:solidFill>
                  <a:srgbClr val="0000FF"/>
                </a:solidFill>
              </a:rPr>
              <a:t>科素養之培養</a:t>
            </a:r>
            <a:r>
              <a:rPr lang="en-US" altLang="zh-TW" sz="2800" dirty="0" smtClean="0">
                <a:solidFill>
                  <a:srgbClr val="0000FF"/>
                </a:solidFill>
              </a:rPr>
              <a:t>)</a:t>
            </a:r>
            <a:r>
              <a:rPr lang="zh-TW" altLang="zh-TW" sz="2800" dirty="0" smtClean="0">
                <a:solidFill>
                  <a:srgbClr val="0000FF"/>
                </a:solidFill>
              </a:rPr>
              <a:t>有其重要性。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985838" lvl="0" indent="-985838">
              <a:spcBef>
                <a:spcPts val="1200"/>
              </a:spcBef>
              <a:buNone/>
              <a:tabLst>
                <a:tab pos="1163638" algn="l"/>
              </a:tabLst>
            </a:pPr>
            <a:r>
              <a:rPr lang="zh-TW" altLang="en-US" sz="2800" dirty="0" smtClean="0">
                <a:solidFill>
                  <a:srgbClr val="0000FF"/>
                </a:solidFill>
              </a:rPr>
              <a:t>           </a:t>
            </a:r>
            <a:r>
              <a:rPr lang="zh-TW" altLang="zh-TW" sz="2800" dirty="0" smtClean="0">
                <a:solidFill>
                  <a:srgbClr val="0000FF"/>
                </a:solidFill>
              </a:rPr>
              <a:t>跨領域</a:t>
            </a:r>
            <a:r>
              <a:rPr lang="en-US" altLang="zh-TW" sz="2800" dirty="0" smtClean="0">
                <a:solidFill>
                  <a:srgbClr val="0000FF"/>
                </a:solidFill>
              </a:rPr>
              <a:t>/</a:t>
            </a:r>
            <a:r>
              <a:rPr lang="zh-TW" altLang="zh-TW" sz="2800" dirty="0" smtClean="0">
                <a:solidFill>
                  <a:srgbClr val="0000FF"/>
                </a:solidFill>
              </a:rPr>
              <a:t>科目的學習要以單一領域</a:t>
            </a:r>
            <a:r>
              <a:rPr lang="en-US" altLang="zh-TW" sz="2800" dirty="0" smtClean="0">
                <a:solidFill>
                  <a:srgbClr val="0000FF"/>
                </a:solidFill>
              </a:rPr>
              <a:t>/</a:t>
            </a:r>
            <a:r>
              <a:rPr lang="zh-TW" altLang="zh-TW" sz="2800" dirty="0" smtClean="0">
                <a:solidFill>
                  <a:srgbClr val="0000FF"/>
                </a:solidFill>
              </a:rPr>
              <a:t>科目之學習為基礎。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8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57313" y="404813"/>
            <a:ext cx="7786687" cy="10128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6600CC"/>
                </a:solidFill>
              </a:rPr>
              <a:t>四、</a:t>
            </a:r>
            <a:r>
              <a:rPr lang="en-US" altLang="zh-TW" dirty="0" smtClean="0">
                <a:solidFill>
                  <a:srgbClr val="6600CC"/>
                </a:solidFill>
              </a:rPr>
              <a:t>R. Fogarty</a:t>
            </a:r>
            <a:r>
              <a:rPr lang="zh-TW" altLang="zh-TW" dirty="0" smtClean="0">
                <a:solidFill>
                  <a:srgbClr val="6600CC"/>
                </a:solidFill>
              </a:rPr>
              <a:t>統整課程的型態分析</a:t>
            </a:r>
            <a:r>
              <a:rPr lang="en-US" altLang="zh-TW" dirty="0" smtClean="0">
                <a:solidFill>
                  <a:srgbClr val="6600CC"/>
                </a:solidFill>
              </a:rPr>
              <a:t>4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343775" cy="4276725"/>
          </a:xfrm>
        </p:spPr>
        <p:txBody>
          <a:bodyPr>
            <a:normAutofit fontScale="92500"/>
          </a:bodyPr>
          <a:lstStyle/>
          <a:p>
            <a:pPr marL="985838" indent="-985838">
              <a:spcBef>
                <a:spcPts val="1200"/>
              </a:spcBef>
              <a:buNone/>
            </a:pPr>
            <a:r>
              <a:rPr lang="zh-TW" altLang="en-US" sz="2800" dirty="0" smtClean="0"/>
              <a:t>（四）</a:t>
            </a:r>
            <a:r>
              <a:rPr lang="zh-TW" altLang="zh-TW" sz="2800" dirty="0" smtClean="0"/>
              <a:t>後面類型通常可涵括前者，故參考原則中僅概分為兩類。這十種分類是間斷性的分類，實際上是一連續性的過程，所以有時難歸類。</a:t>
            </a:r>
          </a:p>
          <a:p>
            <a:pPr marL="985838" lvl="0" indent="-985838">
              <a:spcBef>
                <a:spcPts val="1200"/>
              </a:spcBef>
              <a:buNone/>
            </a:pPr>
            <a:r>
              <a:rPr lang="zh-TW" altLang="en-US" sz="2800" dirty="0" smtClean="0">
                <a:solidFill>
                  <a:srgbClr val="0000FF"/>
                </a:solidFill>
              </a:rPr>
              <a:t>（五）</a:t>
            </a:r>
            <a:r>
              <a:rPr lang="zh-TW" altLang="zh-TW" sz="2800" dirty="0" smtClean="0">
                <a:solidFill>
                  <a:srgbClr val="0000FF"/>
                </a:solidFill>
              </a:rPr>
              <a:t>類型的意義是設計時的指引，不在於設計出來的統整課程要對應哪一種類型。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marL="985838" lvl="0" indent="-985838">
              <a:spcBef>
                <a:spcPts val="1200"/>
              </a:spcBef>
              <a:buNone/>
            </a:pPr>
            <a:endParaRPr lang="en-US" altLang="zh-TW" sz="2800" dirty="0" smtClean="0">
              <a:solidFill>
                <a:srgbClr val="0000FF"/>
              </a:solidFill>
            </a:endParaRPr>
          </a:p>
          <a:p>
            <a:pPr marL="985838" lvl="0" indent="-985838">
              <a:spcBef>
                <a:spcPts val="1200"/>
              </a:spcBef>
              <a:buNone/>
            </a:pPr>
            <a:r>
              <a:rPr lang="zh-TW" altLang="zh-TW" sz="2800" dirty="0" smtClean="0"/>
              <a:t>＊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R. Fogarty</a:t>
            </a:r>
            <a:r>
              <a:rPr lang="zh-TW" altLang="zh-TW" sz="2800" dirty="0" smtClean="0"/>
              <a:t>十種類型不易理解，若對象對於課程教學了解不夠深入時，建議不要放</a:t>
            </a:r>
            <a:r>
              <a:rPr lang="zh-TW" altLang="zh-TW" sz="2800" b="1" dirty="0" smtClean="0"/>
              <a:t>入。</a:t>
            </a:r>
            <a:endParaRPr lang="zh-TW" altLang="zh-TW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4" name="群組 6"/>
          <p:cNvGrpSpPr/>
          <p:nvPr/>
        </p:nvGrpSpPr>
        <p:grpSpPr>
          <a:xfrm>
            <a:off x="-468560" y="332656"/>
            <a:ext cx="1512168" cy="1152128"/>
            <a:chOff x="-540568" y="5517232"/>
            <a:chExt cx="1512168" cy="1152128"/>
          </a:xfrm>
        </p:grpSpPr>
        <p:grpSp>
          <p:nvGrpSpPr>
            <p:cNvPr id="5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陸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2" name="圖片 11" descr="[無料イラスト] ワンポイントアドバイスする女性 - パブリックドメインQ: 著作権フリー写真・イラスト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874797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52536" y="2060848"/>
            <a:ext cx="2376264" cy="1944216"/>
            <a:chOff x="-540568" y="188640"/>
            <a:chExt cx="2376264" cy="1523434"/>
          </a:xfrm>
        </p:grpSpPr>
        <p:sp>
          <p:nvSpPr>
            <p:cNvPr id="4" name="橢圓 3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6600CC"/>
                </a:solidFill>
              </a:rPr>
              <a:t>柒、</a:t>
            </a:r>
            <a:r>
              <a:rPr lang="zh-TW" altLang="zh-TW" b="1" dirty="0" smtClean="0">
                <a:solidFill>
                  <a:srgbClr val="6600CC"/>
                </a:solidFill>
              </a:rPr>
              <a:t>跨領域或科目協同教學設計</a:t>
            </a:r>
            <a:r>
              <a:rPr lang="en-US" altLang="zh-TW" b="1" dirty="0" smtClean="0">
                <a:solidFill>
                  <a:srgbClr val="6600CC"/>
                </a:solidFill>
              </a:rPr>
              <a:t/>
            </a:r>
            <a:br>
              <a:rPr lang="en-US" altLang="zh-TW" b="1" dirty="0" smtClean="0">
                <a:solidFill>
                  <a:srgbClr val="6600CC"/>
                </a:solidFill>
              </a:rPr>
            </a:br>
            <a:r>
              <a:rPr lang="zh-TW" altLang="zh-TW" b="1" dirty="0" smtClean="0">
                <a:solidFill>
                  <a:srgbClr val="6600CC"/>
                </a:solidFill>
              </a:rPr>
              <a:t>實例分享</a:t>
            </a:r>
            <a:endParaRPr lang="zh-TW" altLang="en-US" sz="4400" dirty="0">
              <a:solidFill>
                <a:srgbClr val="6600CC"/>
              </a:solidFill>
            </a:endParaRPr>
          </a:p>
        </p:txBody>
      </p:sp>
      <p:pic>
        <p:nvPicPr>
          <p:cNvPr id="46082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3312368" cy="2060848"/>
          </a:xfrm>
          <a:prstGeom prst="rect">
            <a:avLst/>
          </a:prstGeom>
          <a:noFill/>
        </p:spPr>
      </p:pic>
      <p:pic>
        <p:nvPicPr>
          <p:cNvPr id="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84168" y="4797152"/>
            <a:ext cx="298248" cy="360041"/>
          </a:xfrm>
          <a:prstGeom prst="rect">
            <a:avLst/>
          </a:prstGeom>
          <a:noFill/>
        </p:spPr>
      </p:pic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05264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40352" y="4869160"/>
            <a:ext cx="156264" cy="188640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99792" y="1556792"/>
            <a:ext cx="156264" cy="18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195736" y="490662"/>
            <a:ext cx="4608512" cy="63408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二、課程內容與目標之對應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99592" y="1340768"/>
          <a:ext cx="7344816" cy="4392489"/>
        </p:xfrm>
        <a:graphic>
          <a:graphicData uri="http://schemas.openxmlformats.org/drawingml/2006/table">
            <a:tbl>
              <a:tblPr/>
              <a:tblGrid>
                <a:gridCol w="4464496"/>
                <a:gridCol w="2880320"/>
              </a:tblGrid>
              <a:tr h="366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課程綱要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對應目標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壹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跨領域或</a:t>
                      </a:r>
                      <a:r>
                        <a:rPr lang="zh-TW" sz="2000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</a:t>
                      </a:r>
                      <a:r>
                        <a:rPr lang="zh-TW" altLang="en-US" sz="2000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協同教學</a:t>
                      </a:r>
                      <a:r>
                        <a:rPr lang="zh-TW" altLang="en-US" sz="2000" b="1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設計</a:t>
                      </a:r>
                      <a:r>
                        <a:rPr lang="zh-TW" sz="2000" b="1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之</a:t>
                      </a:r>
                      <a:r>
                        <a:rPr lang="zh-TW" sz="2000" b="1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必要</a:t>
                      </a:r>
                      <a:endParaRPr lang="zh-TW" sz="2000" b="1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目標一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sz="2000" b="1" u="sng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重要性</a:t>
                      </a:r>
                      <a:endParaRPr lang="zh-TW" sz="2000" b="1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貳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跨領域或科目協同教學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團隊之運作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目標二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u="none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000" u="sng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教學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團隊之運作方式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叁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跨領域或科目協同教學之</a:t>
                      </a:r>
                      <a:r>
                        <a:rPr lang="zh-TW" sz="2000" b="1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範圍</a:t>
                      </a:r>
                      <a:endParaRPr lang="zh-TW" sz="2000" b="1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目標四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sz="2000" u="sng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範圍與型態</a:t>
                      </a:r>
                      <a:endParaRPr lang="zh-TW" sz="2000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肆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跨領域或科目協同教學之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型態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目標四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範圍與型態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marL="536575" indent="-536575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伍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素養導向跨領域</a:t>
                      </a:r>
                      <a:r>
                        <a:rPr lang="en-US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科目協同教學之</a:t>
                      </a:r>
                      <a:r>
                        <a:rPr lang="zh-TW" sz="2000" b="1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設</a:t>
                      </a:r>
                      <a:r>
                        <a:rPr lang="zh-TW" altLang="en-US" sz="2000" b="1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000" b="1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計</a:t>
                      </a:r>
                      <a:r>
                        <a:rPr lang="zh-TW" sz="2000" b="1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實務</a:t>
                      </a:r>
                      <a:endParaRPr lang="zh-TW" sz="2000" b="1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目標三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sz="2000" u="sng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設計原則</a:t>
                      </a:r>
                      <a:endParaRPr lang="zh-TW" sz="2000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32081">
                <a:tc>
                  <a:txBody>
                    <a:bodyPr/>
                    <a:lstStyle/>
                    <a:p>
                      <a:pPr marL="536575" indent="-536575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陸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實施跨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領</a:t>
                      </a:r>
                      <a:r>
                        <a:rPr lang="zh-TW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域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科目協同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教學之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貼心叮嚀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目標二</a:t>
                      </a:r>
                      <a:r>
                        <a:rPr lang="zh-TW" altLang="zh-TW" sz="2000" kern="1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u="none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altLang="zh-TW" sz="2000" u="sng" kern="100" dirty="0" smtClean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教學團隊之運作方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柒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案例分析</a:t>
                      </a:r>
                      <a:r>
                        <a:rPr lang="en-US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動動腦</a:t>
                      </a:r>
                      <a:endParaRPr lang="zh-TW" sz="2000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6325" indent="-1076325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目標五</a:t>
                      </a:r>
                      <a:r>
                        <a:rPr lang="zh-TW" sz="2000" kern="100" dirty="0" smtClean="0">
                          <a:solidFill>
                            <a:srgbClr val="6633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altLang="en-US" sz="1800" kern="100" dirty="0" smtClean="0">
                          <a:solidFill>
                            <a:srgbClr val="6633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以</a:t>
                      </a:r>
                      <a:r>
                        <a:rPr lang="zh-TW" sz="1800" u="sng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原則</a:t>
                      </a:r>
                      <a:r>
                        <a:rPr lang="zh-TW" sz="1800" u="sng" kern="100" dirty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評析</a:t>
                      </a:r>
                      <a:r>
                        <a:rPr lang="zh-TW" sz="1800" u="sng" kern="100" dirty="0" smtClean="0">
                          <a:solidFill>
                            <a:srgbClr val="6633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案例</a:t>
                      </a:r>
                      <a:endParaRPr lang="zh-TW" sz="1800" kern="100" dirty="0">
                        <a:solidFill>
                          <a:srgbClr val="6633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實作練習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試試看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目標六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：</a:t>
                      </a:r>
                      <a:r>
                        <a:rPr lang="zh-TW" sz="2000" u="sng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設計課程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828600" y="116632"/>
            <a:ext cx="2016224" cy="1152128"/>
            <a:chOff x="-756592" y="260648"/>
            <a:chExt cx="2376264" cy="1584176"/>
          </a:xfrm>
        </p:grpSpPr>
        <p:sp>
          <p:nvSpPr>
            <p:cNvPr id="7" name="橢圓 6"/>
            <p:cNvSpPr/>
            <p:nvPr/>
          </p:nvSpPr>
          <p:spPr>
            <a:xfrm>
              <a:off x="-530262" y="260648"/>
              <a:ext cx="2149934" cy="157862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-756592" y="266199"/>
              <a:ext cx="2149934" cy="15786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07504" y="476672"/>
            <a:ext cx="559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貳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11300" y="549275"/>
            <a:ext cx="7632700" cy="868363"/>
          </a:xfrm>
        </p:spPr>
        <p:txBody>
          <a:bodyPr>
            <a:noAutofit/>
          </a:bodyPr>
          <a:lstStyle/>
          <a:p>
            <a:pPr algn="l"/>
            <a:r>
              <a:rPr lang="zh-TW" altLang="zh-TW" sz="3200" b="1" dirty="0" smtClean="0">
                <a:solidFill>
                  <a:srgbClr val="6600CC"/>
                </a:solidFill>
              </a:rPr>
              <a:t>一、本次研習提供國小</a:t>
            </a:r>
            <a:r>
              <a:rPr lang="zh-TW" altLang="en-US" sz="3200" b="1" dirty="0" smtClean="0">
                <a:solidFill>
                  <a:srgbClr val="6600CC"/>
                </a:solidFill>
              </a:rPr>
              <a:t>示</a:t>
            </a:r>
            <a:r>
              <a:rPr lang="zh-TW" altLang="zh-TW" sz="3200" b="1" dirty="0" smtClean="0">
                <a:solidFill>
                  <a:srgbClr val="6600CC"/>
                </a:solidFill>
              </a:rPr>
              <a:t>例</a:t>
            </a:r>
            <a:r>
              <a:rPr lang="en-US" altLang="zh-TW" sz="3200" b="1" dirty="0" smtClean="0">
                <a:solidFill>
                  <a:srgbClr val="6600CC"/>
                </a:solidFill>
              </a:rPr>
              <a:t>3</a:t>
            </a:r>
            <a:r>
              <a:rPr lang="zh-TW" altLang="zh-TW" sz="3200" b="1" dirty="0" smtClean="0">
                <a:solidFill>
                  <a:srgbClr val="6600CC"/>
                </a:solidFill>
              </a:rPr>
              <a:t>份，國中</a:t>
            </a:r>
            <a:r>
              <a:rPr lang="en-US" altLang="zh-TW" sz="3200" b="1" dirty="0" smtClean="0">
                <a:solidFill>
                  <a:srgbClr val="6600CC"/>
                </a:solidFill>
              </a:rPr>
              <a:t>5</a:t>
            </a:r>
            <a:r>
              <a:rPr lang="zh-TW" altLang="zh-TW" sz="3200" b="1" dirty="0" smtClean="0">
                <a:solidFill>
                  <a:srgbClr val="6600CC"/>
                </a:solidFill>
              </a:rPr>
              <a:t>份</a:t>
            </a:r>
            <a:endParaRPr lang="zh-TW" altLang="en-US" sz="3200" dirty="0">
              <a:solidFill>
                <a:srgbClr val="6600CC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36405"/>
              </p:ext>
            </p:extLst>
          </p:nvPr>
        </p:nvGraphicFramePr>
        <p:xfrm>
          <a:off x="505064" y="1613990"/>
          <a:ext cx="3528392" cy="4397080"/>
        </p:xfrm>
        <a:graphic>
          <a:graphicData uri="http://schemas.openxmlformats.org/drawingml/2006/table">
            <a:tbl>
              <a:tblPr/>
              <a:tblGrid>
                <a:gridCol w="481143"/>
                <a:gridCol w="1603815"/>
                <a:gridCol w="1443434"/>
              </a:tblGrid>
              <a:tr h="44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教育階段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課程名稱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單位與團隊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91415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600" b="1" kern="100" dirty="0" smtClean="0">
                        <a:solidFill>
                          <a:srgbClr val="FF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6600CC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國</a:t>
                      </a:r>
                      <a:endParaRPr lang="en-US" altLang="zh-TW" sz="2000" b="1" kern="100" dirty="0" smtClean="0">
                        <a:solidFill>
                          <a:srgbClr val="6600CC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solidFill>
                          <a:srgbClr val="6600CC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6600CC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小</a:t>
                      </a:r>
                      <a:endParaRPr lang="zh-TW" sz="2000" kern="100" dirty="0">
                        <a:solidFill>
                          <a:srgbClr val="6600CC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600" b="0" kern="0" spc="-1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灰濛濛的天空～</a:t>
                      </a:r>
                      <a:r>
                        <a:rPr lang="en-US" altLang="zh-TW" sz="1600" b="0" kern="0" spc="-1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PM2.5</a:t>
                      </a:r>
                      <a:r>
                        <a:rPr lang="zh-TW" altLang="zh-TW" sz="1600" b="0" kern="0" spc="-1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的祕密</a:t>
                      </a:r>
                      <a:endParaRPr lang="zh-TW" sz="1600" b="0" kern="0" spc="-10" dirty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臺中市東汴國小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許彩梁師帶領之貓頭鷹團隊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2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感恩會的藝「數」魔法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臺北市金華國小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蘇映亘、陳美芝</a:t>
                      </a:r>
                      <a:r>
                        <a:rPr lang="zh-TW" sz="1400" b="0" kern="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r>
                        <a:rPr lang="zh-TW" altLang="en-US" sz="1400" b="0" kern="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1400" b="0" kern="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張鳳如</a:t>
                      </a:r>
                      <a:r>
                        <a:rPr lang="zh-TW" sz="1400" b="0" kern="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、林昱成老師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8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生活觀察家</a:t>
                      </a:r>
                      <a:r>
                        <a:rPr lang="en-US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同一節課協同教學</a:t>
                      </a:r>
                      <a:r>
                        <a:rPr lang="en-US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臺北市永吉、永春國小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永吉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楊政修校長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永春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詹明霞、苗振華老師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69840"/>
              </p:ext>
            </p:extLst>
          </p:nvPr>
        </p:nvGraphicFramePr>
        <p:xfrm>
          <a:off x="4229204" y="1621495"/>
          <a:ext cx="3816423" cy="4410635"/>
        </p:xfrm>
        <a:graphic>
          <a:graphicData uri="http://schemas.openxmlformats.org/drawingml/2006/table">
            <a:tbl>
              <a:tblPr/>
              <a:tblGrid>
                <a:gridCol w="558422"/>
                <a:gridCol w="1745834"/>
                <a:gridCol w="1512167"/>
              </a:tblGrid>
              <a:tr h="268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教育階段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課程名稱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單位與團隊</a:t>
                      </a:r>
                      <a:endParaRPr lang="zh-TW" sz="160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537659">
                <a:tc rowSpan="5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altLang="zh-TW" sz="1600" kern="0" spc="-10" dirty="0" smtClean="0">
                        <a:solidFill>
                          <a:srgbClr val="FF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0" spc="-10" dirty="0" smtClean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國</a:t>
                      </a:r>
                      <a:endParaRPr lang="en-US" altLang="zh-TW" sz="2000" b="1" kern="0" spc="-10" dirty="0" smtClean="0">
                        <a:solidFill>
                          <a:srgbClr val="0000FF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0" spc="-10" dirty="0" smtClean="0">
                          <a:solidFill>
                            <a:srgbClr val="0000FF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中</a:t>
                      </a:r>
                      <a:endParaRPr lang="zh-TW" sz="2000" b="1" kern="100" dirty="0">
                        <a:solidFill>
                          <a:srgbClr val="0000FF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發現臺灣之美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臺北市實踐國中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邱敏芳老師團隊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8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Why Schools?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臺北市民生國中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英語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葉芳吟老師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         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臺</a:t>
                      </a:r>
                      <a:r>
                        <a:rPr 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北市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建國中學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歷史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黃春木老師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北魏孝文帝漢化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桃園市福豐國中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歷史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王靜新老師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東西合作：點燃伊斯蘭文化的火花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spc="-10" dirty="0">
                          <a:solidFill>
                            <a:schemeClr val="tx1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同一節課協同教學</a:t>
                      </a:r>
                      <a:r>
                        <a:rPr lang="en-US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桃園市福豐國中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歷史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王靜新老師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胡妤群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英語</a:t>
                      </a:r>
                      <a:r>
                        <a:rPr lang="en-US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/Mai</a:t>
                      </a:r>
                      <a:r>
                        <a:rPr lang="zh-HK" sz="1400" b="0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0" kern="0" spc="-1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挖掘娃娃機</a:t>
                      </a:r>
                      <a:endParaRPr lang="zh-TW" sz="16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新竹市培英國中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科技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楊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易倫</a:t>
                      </a:r>
                      <a:r>
                        <a:rPr 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老師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數學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廖家瑩老師</a:t>
                      </a:r>
                      <a:endParaRPr lang="en-US" altLang="zh-TW" sz="1400" b="0" kern="100" dirty="0" smtClean="0">
                        <a:solidFill>
                          <a:schemeClr val="tx1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科技</a:t>
                      </a:r>
                      <a:r>
                        <a:rPr lang="en-US" altLang="zh-TW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余祐豪老師</a:t>
                      </a:r>
                      <a:endParaRPr lang="zh-TW" sz="1400" b="0" kern="100" dirty="0">
                        <a:solidFill>
                          <a:schemeClr val="tx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9307" marR="593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396552" y="260648"/>
            <a:ext cx="1368152" cy="1080120"/>
            <a:chOff x="-540568" y="5517232"/>
            <a:chExt cx="1512168" cy="1152128"/>
          </a:xfrm>
        </p:grpSpPr>
        <p:grpSp>
          <p:nvGrpSpPr>
            <p:cNvPr id="7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柒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76517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solidFill>
                  <a:srgbClr val="6600CC"/>
                </a:solidFill>
              </a:rPr>
              <a:t>二、素養導向設計之展現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159000" y="1989138"/>
            <a:ext cx="6985000" cy="1439862"/>
          </a:xfrm>
        </p:spPr>
        <p:txBody>
          <a:bodyPr/>
          <a:lstStyle/>
          <a:p>
            <a:pPr marL="0" indent="0">
              <a:buNone/>
            </a:pPr>
            <a:r>
              <a:rPr lang="zh-TW" altLang="zh-TW" b="1" dirty="0" smtClean="0"/>
              <a:t>在課程教學設計中運用</a:t>
            </a:r>
            <a:r>
              <a:rPr lang="zh-TW" altLang="zh-TW" b="1" dirty="0" smtClean="0">
                <a:solidFill>
                  <a:srgbClr val="FF9900"/>
                </a:solidFill>
              </a:rPr>
              <a:t>情境</a:t>
            </a:r>
            <a:r>
              <a:rPr lang="zh-TW" altLang="zh-TW" b="1" dirty="0" smtClean="0"/>
              <a:t>、</a:t>
            </a:r>
            <a:r>
              <a:rPr lang="zh-TW" altLang="zh-TW" b="1" dirty="0" smtClean="0">
                <a:solidFill>
                  <a:srgbClr val="006600"/>
                </a:solidFill>
              </a:rPr>
              <a:t>統整</a:t>
            </a:r>
            <a:r>
              <a:rPr lang="zh-TW" altLang="zh-TW" b="1" dirty="0" smtClean="0"/>
              <a:t>、</a:t>
            </a:r>
            <a:r>
              <a:rPr lang="zh-TW" altLang="zh-TW" b="1" dirty="0" smtClean="0">
                <a:solidFill>
                  <a:srgbClr val="6600FF"/>
                </a:solidFill>
              </a:rPr>
              <a:t>策略</a:t>
            </a:r>
            <a:r>
              <a:rPr lang="zh-TW" altLang="zh-TW" b="1" dirty="0" smtClean="0"/>
              <a:t>和</a:t>
            </a:r>
            <a:r>
              <a:rPr lang="zh-TW" altLang="zh-TW" b="1" dirty="0" smtClean="0">
                <a:solidFill>
                  <a:srgbClr val="0000FF"/>
                </a:solidFill>
              </a:rPr>
              <a:t>實踐</a:t>
            </a:r>
            <a:r>
              <a:rPr lang="zh-TW" altLang="zh-TW" b="1" dirty="0" smtClean="0"/>
              <a:t>四原則</a:t>
            </a:r>
            <a:r>
              <a:rPr lang="zh-TW" altLang="en-US" b="1" dirty="0" smtClean="0"/>
              <a:t>。</a:t>
            </a:r>
            <a:endParaRPr lang="zh-TW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824536" cy="2736304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-324544" y="332656"/>
            <a:ext cx="1368152" cy="1080120"/>
            <a:chOff x="-540568" y="5517232"/>
            <a:chExt cx="1512168" cy="1152128"/>
          </a:xfrm>
        </p:grpSpPr>
        <p:grpSp>
          <p:nvGrpSpPr>
            <p:cNvPr id="6" name="群組 10"/>
            <p:cNvGrpSpPr/>
            <p:nvPr/>
          </p:nvGrpSpPr>
          <p:grpSpPr>
            <a:xfrm>
              <a:off x="-540568" y="5517232"/>
              <a:ext cx="1512168" cy="1152128"/>
              <a:chOff x="-540568" y="188640"/>
              <a:chExt cx="2376264" cy="1523434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-314238" y="188640"/>
                <a:ext cx="2149934" cy="1518096"/>
              </a:xfrm>
              <a:prstGeom prst="ellipse">
                <a:avLst/>
              </a:prstGeom>
              <a:solidFill>
                <a:srgbClr val="FFD5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-540568" y="193978"/>
                <a:ext cx="2149935" cy="1518096"/>
              </a:xfrm>
              <a:prstGeom prst="ellipse">
                <a:avLst/>
              </a:prstGeom>
              <a:solidFill>
                <a:srgbClr val="FF99C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07504" y="5805264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dirty="0" smtClean="0">
                  <a:solidFill>
                    <a:srgbClr val="6600CC"/>
                  </a:solidFill>
                  <a:latin typeface="標楷體" pitchFamily="65" charset="-120"/>
                  <a:ea typeface="標楷體" pitchFamily="65" charset="-120"/>
                </a:rPr>
                <a:t>柒</a:t>
              </a:r>
              <a:endParaRPr lang="zh-TW" altLang="en-US" sz="3200" dirty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252536" y="2060848"/>
            <a:ext cx="2376264" cy="1944216"/>
            <a:chOff x="-540568" y="188640"/>
            <a:chExt cx="2376264" cy="1523434"/>
          </a:xfrm>
        </p:grpSpPr>
        <p:sp>
          <p:nvSpPr>
            <p:cNvPr id="4" name="橢圓 3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>
                <a:solidFill>
                  <a:srgbClr val="6600CC"/>
                </a:solidFill>
              </a:rPr>
              <a:t>捌、</a:t>
            </a:r>
            <a:r>
              <a:rPr lang="zh-TW" altLang="zh-TW" b="1" dirty="0" smtClean="0">
                <a:solidFill>
                  <a:srgbClr val="6600CC"/>
                </a:solidFill>
              </a:rPr>
              <a:t>跨領域或科目協同教學設計</a:t>
            </a:r>
            <a:r>
              <a:rPr lang="en-US" altLang="zh-TW" b="1" dirty="0" smtClean="0">
                <a:solidFill>
                  <a:srgbClr val="6600CC"/>
                </a:solidFill>
              </a:rPr>
              <a:t/>
            </a:r>
            <a:br>
              <a:rPr lang="en-US" altLang="zh-TW" b="1" dirty="0" smtClean="0">
                <a:solidFill>
                  <a:srgbClr val="6600CC"/>
                </a:solidFill>
              </a:rPr>
            </a:br>
            <a:r>
              <a:rPr lang="zh-TW" altLang="zh-TW" b="1" dirty="0" smtClean="0">
                <a:solidFill>
                  <a:srgbClr val="6600CC"/>
                </a:solidFill>
              </a:rPr>
              <a:t>實例分</a:t>
            </a:r>
            <a:r>
              <a:rPr lang="zh-TW" altLang="en-US" b="1" dirty="0" smtClean="0">
                <a:solidFill>
                  <a:srgbClr val="6600CC"/>
                </a:solidFill>
              </a:rPr>
              <a:t>析</a:t>
            </a:r>
            <a:endParaRPr lang="zh-TW" altLang="en-US" sz="4400" dirty="0">
              <a:solidFill>
                <a:srgbClr val="6600CC"/>
              </a:solidFill>
            </a:endParaRPr>
          </a:p>
        </p:txBody>
      </p:sp>
      <p:pic>
        <p:nvPicPr>
          <p:cNvPr id="46082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3312368" cy="2060848"/>
          </a:xfrm>
          <a:prstGeom prst="rect">
            <a:avLst/>
          </a:prstGeom>
          <a:noFill/>
        </p:spPr>
      </p:pic>
      <p:pic>
        <p:nvPicPr>
          <p:cNvPr id="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84168" y="4797152"/>
            <a:ext cx="298248" cy="360041"/>
          </a:xfrm>
          <a:prstGeom prst="rect">
            <a:avLst/>
          </a:prstGeom>
          <a:noFill/>
        </p:spPr>
      </p:pic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05264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40352" y="4869160"/>
            <a:ext cx="156264" cy="188640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99792" y="1556792"/>
            <a:ext cx="156264" cy="18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5652120" y="1988840"/>
            <a:ext cx="2952328" cy="2232248"/>
            <a:chOff x="5406279" y="1970990"/>
            <a:chExt cx="3312368" cy="23186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06279" y="1970990"/>
              <a:ext cx="3312368" cy="231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6300192" y="2348880"/>
              <a:ext cx="196146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52120" y="2348880"/>
              <a:ext cx="196146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92280" y="2348880"/>
              <a:ext cx="196146" cy="288032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812360" y="2348880"/>
              <a:ext cx="196146" cy="288032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812360" y="3717032"/>
              <a:ext cx="196146" cy="288032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092280" y="3717032"/>
              <a:ext cx="196146" cy="288032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724128" y="3645024"/>
              <a:ext cx="196146" cy="288032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300192" y="3645024"/>
              <a:ext cx="196146" cy="288032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5545138" cy="855662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6600CC"/>
                </a:solidFill>
              </a:rPr>
              <a:t>第一階段討論與發表</a:t>
            </a:r>
            <a:endParaRPr lang="zh-TW" altLang="en-US" sz="3600" b="1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5184775" cy="43926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zh-TW" altLang="en-US" sz="4000" b="1" dirty="0" smtClean="0">
                <a:solidFill>
                  <a:srgbClr val="6600CC"/>
                </a:solidFill>
              </a:rPr>
              <a:t>一、討論題綱</a:t>
            </a:r>
            <a:endParaRPr lang="en-US" altLang="zh-TW" sz="4000" b="1" dirty="0" smtClean="0">
              <a:solidFill>
                <a:srgbClr val="6600CC"/>
              </a:solidFill>
            </a:endParaRPr>
          </a:p>
          <a:p>
            <a:pPr marL="357188" indent="-257175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zh-TW" b="1" dirty="0" smtClean="0"/>
              <a:t>1.</a:t>
            </a:r>
            <a:r>
              <a:rPr lang="zh-TW" altLang="zh-TW" b="1" dirty="0" smtClean="0"/>
              <a:t>案例中具體實踐素養導向課程與教學設計</a:t>
            </a:r>
            <a:r>
              <a:rPr lang="zh-TW" altLang="zh-TW" b="1" u="sng" dirty="0" smtClean="0"/>
              <a:t>四項原則</a:t>
            </a:r>
            <a:r>
              <a:rPr lang="zh-TW" altLang="zh-TW" b="1" dirty="0" smtClean="0"/>
              <a:t>之作法為何？ </a:t>
            </a:r>
          </a:p>
          <a:p>
            <a:pPr marL="536575" indent="-536575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b="1" dirty="0" smtClean="0"/>
              <a:t>   </a:t>
            </a:r>
            <a:r>
              <a:rPr lang="en-US" altLang="zh-TW" b="1" dirty="0" smtClean="0"/>
              <a:t>2.</a:t>
            </a:r>
            <a:r>
              <a:rPr lang="zh-TW" altLang="zh-TW" b="1" dirty="0" smtClean="0"/>
              <a:t>針對案例將提供何種</a:t>
            </a:r>
            <a:r>
              <a:rPr lang="zh-TW" altLang="zh-TW" b="1" u="sng" dirty="0" smtClean="0"/>
              <a:t>建議</a:t>
            </a:r>
            <a:r>
              <a:rPr lang="zh-TW" altLang="zh-TW" b="1" dirty="0" smtClean="0"/>
              <a:t>給設計者？</a:t>
            </a:r>
          </a:p>
          <a:p>
            <a:pPr>
              <a:spcBef>
                <a:spcPts val="1800"/>
              </a:spcBef>
              <a:buNone/>
            </a:pPr>
            <a:r>
              <a:rPr lang="zh-TW" altLang="en-US" sz="4000" b="1" dirty="0" smtClean="0">
                <a:solidFill>
                  <a:srgbClr val="6600CC"/>
                </a:solidFill>
              </a:rPr>
              <a:t>二、記錄方式</a:t>
            </a:r>
            <a:endParaRPr lang="en-US" altLang="zh-TW" sz="4000" b="1" dirty="0" smtClean="0">
              <a:solidFill>
                <a:srgbClr val="6600CC"/>
              </a:solidFill>
            </a:endParaRP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400" dirty="0" smtClean="0"/>
              <a:t>     </a:t>
            </a:r>
            <a:r>
              <a:rPr lang="zh-TW" altLang="zh-TW" sz="2900" dirty="0" smtClean="0"/>
              <a:t>討論後將結果依「</a:t>
            </a:r>
            <a:r>
              <a:rPr lang="zh-TW" altLang="zh-TW" sz="2900" b="1" dirty="0" smtClean="0">
                <a:latin typeface="新細明體" pitchFamily="18" charset="-120"/>
                <a:ea typeface="新細明體" pitchFamily="18" charset="-120"/>
              </a:rPr>
              <a:t>情境、統整、</a:t>
            </a:r>
            <a:r>
              <a:rPr lang="zh-TW" altLang="en-US" sz="2900" b="1" dirty="0" smtClean="0"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TW" altLang="zh-TW" sz="2900" b="1" dirty="0" smtClean="0">
                <a:latin typeface="新細明體" pitchFamily="18" charset="-120"/>
                <a:ea typeface="新細明體" pitchFamily="18" charset="-120"/>
              </a:rPr>
              <a:t>策略、實踐</a:t>
            </a:r>
            <a:r>
              <a:rPr lang="zh-TW" altLang="zh-TW" sz="2900" dirty="0" smtClean="0"/>
              <a:t>」四大項書寫於對應顏色之便利貼，</a:t>
            </a:r>
            <a:r>
              <a:rPr lang="zh-TW" altLang="zh-TW" sz="2900" b="1" u="sng" dirty="0" smtClean="0"/>
              <a:t>書寫時題綱</a:t>
            </a:r>
            <a:r>
              <a:rPr lang="en-US" altLang="zh-TW" sz="2900" b="1" u="sng" dirty="0" smtClean="0"/>
              <a:t>1</a:t>
            </a:r>
            <a:r>
              <a:rPr lang="zh-TW" altLang="zh-TW" sz="2900" b="1" u="sng" dirty="0" smtClean="0"/>
              <a:t>、</a:t>
            </a:r>
            <a:r>
              <a:rPr lang="en-US" altLang="zh-TW" sz="2900" b="1" u="sng" dirty="0" smtClean="0"/>
              <a:t>2</a:t>
            </a:r>
            <a:r>
              <a:rPr lang="zh-TW" altLang="zh-TW" sz="2900" b="1" u="sng" dirty="0" smtClean="0"/>
              <a:t>要分開</a:t>
            </a:r>
            <a:r>
              <a:rPr lang="zh-TW" altLang="zh-TW" sz="2900" dirty="0" smtClean="0"/>
              <a:t>，</a:t>
            </a:r>
            <a:r>
              <a:rPr lang="zh-TW" altLang="zh-TW" sz="2900" b="1" u="sng" dirty="0" smtClean="0"/>
              <a:t>並寫上組別號碼。</a:t>
            </a:r>
            <a:r>
              <a:rPr lang="zh-TW" altLang="zh-TW" sz="2900" dirty="0" smtClean="0"/>
              <a:t>書寫完成請依顏色張貼於會場之大型海報</a:t>
            </a:r>
            <a:r>
              <a:rPr lang="zh-TW" altLang="en-US" sz="2900" dirty="0" smtClean="0"/>
              <a:t>，大海報</a:t>
            </a:r>
            <a:r>
              <a:rPr lang="zh-TW" altLang="en-US" sz="2900" b="1" u="sng" dirty="0" smtClean="0"/>
              <a:t>中間圓形請寫上課程名稱</a:t>
            </a:r>
            <a:r>
              <a:rPr lang="zh-TW" altLang="zh-TW" sz="2900" dirty="0" smtClean="0"/>
              <a:t>。</a:t>
            </a:r>
            <a:endParaRPr lang="en-US" altLang="zh-TW" sz="2900" b="1" dirty="0" smtClean="0"/>
          </a:p>
          <a:p>
            <a:pPr>
              <a:spcBef>
                <a:spcPts val="1800"/>
              </a:spcBef>
              <a:buNone/>
            </a:pPr>
            <a:r>
              <a:rPr lang="zh-TW" altLang="en-US" sz="4000" b="1" dirty="0" smtClean="0">
                <a:solidFill>
                  <a:srgbClr val="6600CC"/>
                </a:solidFill>
              </a:rPr>
              <a:t>三、發表</a:t>
            </a:r>
            <a:endParaRPr lang="en-US" altLang="zh-TW" sz="4000" dirty="0" smtClean="0">
              <a:solidFill>
                <a:srgbClr val="6600CC"/>
              </a:solidFill>
            </a:endParaRPr>
          </a:p>
        </p:txBody>
      </p:sp>
      <p:grpSp>
        <p:nvGrpSpPr>
          <p:cNvPr id="5" name="群組 10"/>
          <p:cNvGrpSpPr/>
          <p:nvPr/>
        </p:nvGrpSpPr>
        <p:grpSpPr>
          <a:xfrm>
            <a:off x="-324544" y="188640"/>
            <a:ext cx="1800200" cy="1224136"/>
            <a:chOff x="-540568" y="188640"/>
            <a:chExt cx="2376264" cy="1523434"/>
          </a:xfrm>
        </p:grpSpPr>
        <p:sp>
          <p:nvSpPr>
            <p:cNvPr id="7" name="橢圓 6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-540568" y="193978"/>
              <a:ext cx="2149935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755576" y="404664"/>
            <a:ext cx="7200800" cy="7200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88900" lvl="0" indent="-88900">
              <a:spcBef>
                <a:spcPts val="1200"/>
              </a:spcBef>
            </a:pPr>
            <a:r>
              <a:rPr lang="zh-TW" altLang="en-US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跨領域或科目協同教學設計實例分</a:t>
            </a:r>
            <a:r>
              <a:rPr lang="zh-TW" altLang="en-US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析</a:t>
            </a:r>
            <a:endParaRPr kumimoji="0" lang="zh-TW" altLang="en-US" sz="280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上彎箭號 20"/>
          <p:cNvSpPr/>
          <p:nvPr/>
        </p:nvSpPr>
        <p:spPr>
          <a:xfrm>
            <a:off x="5868144" y="4293096"/>
            <a:ext cx="432048" cy="288032"/>
          </a:xfrm>
          <a:prstGeom prst="bentUpArrow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5545138" cy="854075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6600CC"/>
                </a:solidFill>
              </a:rPr>
              <a:t>第二階段討論與發表</a:t>
            </a:r>
            <a:endParaRPr lang="zh-TW" altLang="en-US" sz="3600" b="1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4005263"/>
            <a:ext cx="5184775" cy="2087562"/>
          </a:xfrm>
        </p:spPr>
        <p:txBody>
          <a:bodyPr>
            <a:normAutofit fontScale="92500" lnSpcReduction="20000"/>
          </a:bodyPr>
          <a:lstStyle/>
          <a:p>
            <a:pPr marL="447675" indent="-436563">
              <a:spcBef>
                <a:spcPts val="1800"/>
              </a:spcBef>
              <a:buNone/>
            </a:pPr>
            <a:r>
              <a:rPr lang="zh-TW" altLang="en-US" sz="3000" b="1" dirty="0" smtClean="0">
                <a:solidFill>
                  <a:srgbClr val="6600CC"/>
                </a:solidFill>
              </a:rPr>
              <a:t>二、記錄方式</a:t>
            </a:r>
            <a:endParaRPr lang="en-US" altLang="zh-TW" sz="3000" b="1" dirty="0" smtClean="0">
              <a:solidFill>
                <a:srgbClr val="6600CC"/>
              </a:solidFill>
            </a:endParaRPr>
          </a:p>
          <a:p>
            <a:pPr marL="357188" indent="-357188">
              <a:spcBef>
                <a:spcPts val="1800"/>
              </a:spcBef>
              <a:buNone/>
            </a:pPr>
            <a:r>
              <a:rPr lang="zh-TW" altLang="en-US" sz="2400" dirty="0" smtClean="0"/>
              <a:t>     </a:t>
            </a:r>
            <a:r>
              <a:rPr lang="zh-TW" altLang="zh-TW" sz="2400" dirty="0" smtClean="0"/>
              <a:t>討論結果請撰寫於所發下之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A4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</a:rPr>
              <a:t>花邊紙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  亦</a:t>
            </a:r>
            <a:r>
              <a:rPr lang="zh-TW" altLang="zh-TW" sz="2400" dirty="0" smtClean="0"/>
              <a:t>請記得標註組別。書寫完成請上傳群組。</a:t>
            </a:r>
            <a:endParaRPr lang="en-US" altLang="zh-TW" sz="3000" b="1" dirty="0" smtClean="0"/>
          </a:p>
          <a:p>
            <a:pPr>
              <a:spcBef>
                <a:spcPts val="1800"/>
              </a:spcBef>
              <a:buNone/>
            </a:pPr>
            <a:r>
              <a:rPr lang="zh-TW" altLang="en-US" sz="3000" b="1" dirty="0" smtClean="0">
                <a:solidFill>
                  <a:srgbClr val="6600CC"/>
                </a:solidFill>
              </a:rPr>
              <a:t>三、發表</a:t>
            </a:r>
            <a:endParaRPr lang="en-US" altLang="zh-TW" sz="3000" b="1" dirty="0" smtClean="0">
              <a:solidFill>
                <a:srgbClr val="6600CC"/>
              </a:solidFill>
            </a:endParaRPr>
          </a:p>
          <a:p>
            <a:pPr>
              <a:spcBef>
                <a:spcPts val="1800"/>
              </a:spcBef>
              <a:buNone/>
            </a:pPr>
            <a:endParaRPr lang="en-US" altLang="zh-TW" sz="3000" dirty="0" smtClean="0"/>
          </a:p>
        </p:txBody>
      </p:sp>
      <p:grpSp>
        <p:nvGrpSpPr>
          <p:cNvPr id="5" name="群組 10"/>
          <p:cNvGrpSpPr/>
          <p:nvPr/>
        </p:nvGrpSpPr>
        <p:grpSpPr>
          <a:xfrm>
            <a:off x="-324544" y="188640"/>
            <a:ext cx="1800200" cy="1224136"/>
            <a:chOff x="-540568" y="188640"/>
            <a:chExt cx="2376264" cy="1523434"/>
          </a:xfrm>
        </p:grpSpPr>
        <p:sp>
          <p:nvSpPr>
            <p:cNvPr id="7" name="橢圓 6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-540568" y="193978"/>
              <a:ext cx="2149935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755576" y="404664"/>
            <a:ext cx="7200800" cy="72008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88900" lvl="0" indent="-88900">
              <a:spcBef>
                <a:spcPts val="1200"/>
              </a:spcBef>
            </a:pPr>
            <a:r>
              <a:rPr lang="zh-TW" altLang="en-US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捌、</a:t>
            </a:r>
            <a:r>
              <a:rPr lang="zh-TW" altLang="zh-TW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跨領域或科目協同教學設計實例分</a:t>
            </a:r>
            <a:r>
              <a:rPr lang="zh-TW" altLang="en-US" sz="2800" dirty="0" smtClean="0">
                <a:solidFill>
                  <a:srgbClr val="9966FF"/>
                </a:solidFill>
                <a:latin typeface="標楷體" pitchFamily="65" charset="-120"/>
                <a:ea typeface="標楷體" pitchFamily="65" charset="-120"/>
              </a:rPr>
              <a:t>析</a:t>
            </a:r>
            <a:endParaRPr kumimoji="0" lang="zh-TW" altLang="en-US" sz="2800" i="0" u="none" strike="noStrike" kern="1200" cap="none" spc="0" normalizeH="0" baseline="0" noProof="0" dirty="0">
              <a:ln>
                <a:noFill/>
              </a:ln>
              <a:solidFill>
                <a:srgbClr val="9966FF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" name="Picture 2" descr="C:\Users\yo1318yao\AppData\Local\Microsoft\Windows\Temporary Internet Files\Content.IE5\1ZB1TY44\purplehaze cop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70630"/>
            <a:ext cx="1080120" cy="1706642"/>
          </a:xfrm>
          <a:prstGeom prst="rect">
            <a:avLst/>
          </a:prstGeom>
          <a:noFill/>
        </p:spPr>
      </p:pic>
      <p:sp>
        <p:nvSpPr>
          <p:cNvPr id="21" name="向右箭號 20"/>
          <p:cNvSpPr/>
          <p:nvPr/>
        </p:nvSpPr>
        <p:spPr>
          <a:xfrm>
            <a:off x="5652120" y="4941168"/>
            <a:ext cx="216024" cy="144016"/>
          </a:xfrm>
          <a:prstGeom prst="righ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539552" y="2060848"/>
            <a:ext cx="72728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68288" indent="-268288">
              <a:spcBef>
                <a:spcPts val="1800"/>
              </a:spcBef>
            </a:pPr>
            <a:r>
              <a:rPr lang="zh-TW" altLang="en-US" sz="4000" b="1" dirty="0" smtClean="0">
                <a:solidFill>
                  <a:srgbClr val="6600CC"/>
                </a:solidFill>
                <a:latin typeface="標楷體" pitchFamily="65" charset="-120"/>
                <a:ea typeface="標楷體" pitchFamily="65" charset="-120"/>
              </a:rPr>
              <a:t>一、討論題綱</a:t>
            </a:r>
            <a:endParaRPr lang="en-US" altLang="zh-TW" sz="4000" b="1" dirty="0" smtClean="0">
              <a:solidFill>
                <a:srgbClr val="6600CC"/>
              </a:solidFill>
              <a:latin typeface="標楷體" pitchFamily="65" charset="-120"/>
              <a:ea typeface="標楷體" pitchFamily="65" charset="-120"/>
            </a:endParaRPr>
          </a:p>
          <a:p>
            <a:pPr marL="447675" indent="-447675"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案例中之協同教學團隊成員之組成特性為何？如何協同合作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kumimoji="0" lang="en-US" altLang="zh-TW" sz="3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7675" marR="0" lvl="0" indent="-447675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33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3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3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0" lang="zh-TW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其中一個案例提供「同一班級中同一節課由兩位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教</a:t>
            </a:r>
            <a:r>
              <a:rPr kumimoji="0" lang="zh-TW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師授課</a:t>
            </a:r>
            <a:r>
              <a:rPr kumimoji="0" lang="en-US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兩老師均可計算授課節數</a:t>
            </a:r>
            <a:r>
              <a:rPr kumimoji="0" lang="en-US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zh-TW" sz="3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」之示例，試問此種作法還可以如何運用以有效幫助學生學習？</a:t>
            </a:r>
            <a:endParaRPr kumimoji="0" lang="en-US" altLang="zh-TW" sz="33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71800" y="1052736"/>
            <a:ext cx="1665418" cy="1523434"/>
            <a:chOff x="-540568" y="188640"/>
            <a:chExt cx="2376264" cy="1523434"/>
          </a:xfrm>
        </p:grpSpPr>
        <p:sp>
          <p:nvSpPr>
            <p:cNvPr id="5" name="橢圓 4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245100" y="1341438"/>
            <a:ext cx="3898900" cy="1143000"/>
          </a:xfrm>
        </p:spPr>
        <p:txBody>
          <a:bodyPr/>
          <a:lstStyle/>
          <a:p>
            <a:r>
              <a:rPr lang="zh-TW" altLang="en-US" dirty="0" smtClean="0"/>
              <a:t>玖、結語</a:t>
            </a:r>
            <a:endParaRPr lang="zh-TW" altLang="en-US" dirty="0"/>
          </a:p>
        </p:txBody>
      </p:sp>
      <p:pic>
        <p:nvPicPr>
          <p:cNvPr id="7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31911"/>
            <a:ext cx="331236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25">
            <a:off x="2403758" y="1795154"/>
            <a:ext cx="4185625" cy="289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心形 4"/>
          <p:cNvSpPr/>
          <p:nvPr/>
        </p:nvSpPr>
        <p:spPr>
          <a:xfrm rot="19850048">
            <a:off x="1505877" y="1351071"/>
            <a:ext cx="1232942" cy="1053319"/>
          </a:xfrm>
          <a:prstGeom prst="hear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-180528" y="188640"/>
            <a:ext cx="2376264" cy="1368152"/>
            <a:chOff x="-540568" y="188640"/>
            <a:chExt cx="2376264" cy="1523434"/>
          </a:xfrm>
        </p:grpSpPr>
        <p:sp>
          <p:nvSpPr>
            <p:cNvPr id="6" name="橢圓 5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參、課程教學進行方式介紹</a:t>
            </a:r>
            <a:r>
              <a:rPr lang="en-US" altLang="zh-TW" sz="3200" dirty="0" smtClean="0"/>
              <a:t>-1</a:t>
            </a:r>
            <a:endParaRPr lang="zh-TW" altLang="en-US" sz="2400" dirty="0"/>
          </a:p>
        </p:txBody>
      </p:sp>
      <p:sp>
        <p:nvSpPr>
          <p:cNvPr id="11" name="內容版面配置區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7343775" cy="720725"/>
          </a:xfrm>
        </p:spPr>
        <p:txBody>
          <a:bodyPr>
            <a:normAutofit/>
          </a:bodyPr>
          <a:lstStyle/>
          <a:p>
            <a:pPr marL="985838" indent="-985838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一、課程進行方式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marL="985838" indent="-985838">
              <a:spcBef>
                <a:spcPts val="1200"/>
              </a:spcBef>
              <a:buNone/>
            </a:pPr>
            <a:endParaRPr lang="zh-TW" altLang="zh-TW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2" y="2376274"/>
          <a:ext cx="7488831" cy="3140958"/>
        </p:xfrm>
        <a:graphic>
          <a:graphicData uri="http://schemas.openxmlformats.org/drawingml/2006/table">
            <a:tbl>
              <a:tblPr/>
              <a:tblGrid>
                <a:gridCol w="5040560"/>
                <a:gridCol w="1728192"/>
                <a:gridCol w="720079"/>
              </a:tblGrid>
              <a:tr h="388695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課程內容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教學進行方式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953943">
                <a:tc>
                  <a:txBody>
                    <a:bodyPr/>
                    <a:lstStyle/>
                    <a:p>
                      <a:pPr marL="304800" indent="-304800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壹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、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跨領域或科目課程設計之必要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algn="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Times New Roman"/>
                          <a:ea typeface="標楷體"/>
                          <a:cs typeface="Times New Roman"/>
                        </a:rPr>
                        <a:t>目標一</a:t>
                      </a: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學員討論、發表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，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講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師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總結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952">
                <a:tc>
                  <a:txBody>
                    <a:bodyPr/>
                    <a:lstStyle/>
                    <a:p>
                      <a:pPr marL="625475" indent="-625475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貳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、跨領域或科目協同教學團隊之運作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叁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、跨領域或科目協同教學之範圍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肆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、跨領域或科目協同教學之型態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04800" indent="304800" algn="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200" kern="100" dirty="0">
                          <a:latin typeface="Times New Roman"/>
                          <a:ea typeface="標楷體"/>
                          <a:cs typeface="Times New Roman"/>
                        </a:rPr>
                        <a:t>目標二、四</a:t>
                      </a:r>
                      <a:r>
                        <a:rPr lang="en-US" sz="22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學員討論、發表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，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88900" indent="0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講師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歸納總結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55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92280" y="5589240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324544" y="620688"/>
            <a:ext cx="2592288" cy="1080120"/>
            <a:chOff x="-756592" y="188640"/>
            <a:chExt cx="2592288" cy="1523434"/>
          </a:xfrm>
        </p:grpSpPr>
        <p:sp>
          <p:nvSpPr>
            <p:cNvPr id="6" name="橢圓 5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-756592" y="193978"/>
              <a:ext cx="2365958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7775575" cy="863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參、課程教學進行方式介紹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-2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71600" y="1777562"/>
          <a:ext cx="7344816" cy="381167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</a:tblPr>
              <a:tblGrid>
                <a:gridCol w="4320480"/>
                <a:gridCol w="2160240"/>
                <a:gridCol w="864096"/>
              </a:tblGrid>
              <a:tr h="576065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課程內容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教學進行方式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1146194">
                <a:tc>
                  <a:txBody>
                    <a:bodyPr/>
                    <a:lstStyle/>
                    <a:p>
                      <a:pPr marL="625475" indent="-625475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伍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、素養導向跨領域</a:t>
                      </a:r>
                      <a:r>
                        <a:rPr lang="en-US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科目協同教學之設計</a:t>
                      </a:r>
                      <a:r>
                        <a:rPr lang="zh-TW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實務</a:t>
                      </a:r>
                      <a:endParaRPr lang="en-US" altLang="zh-TW" sz="2400" b="1" kern="100" dirty="0" smtClean="0">
                        <a:solidFill>
                          <a:srgbClr val="7030A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625475" indent="-625475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                                       </a:t>
                      </a:r>
                      <a:r>
                        <a:rPr lang="en-US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目標三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3048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講師講述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94">
                <a:tc>
                  <a:txBody>
                    <a:bodyPr/>
                    <a:lstStyle/>
                    <a:p>
                      <a:pPr marL="625475" indent="-625475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陸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、實施跨</a:t>
                      </a:r>
                      <a:r>
                        <a:rPr lang="zh-TW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領</a:t>
                      </a:r>
                      <a:r>
                        <a:rPr lang="zh-TW" altLang="zh-TW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域</a:t>
                      </a:r>
                      <a:r>
                        <a:rPr lang="en-US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/</a:t>
                      </a:r>
                      <a:r>
                        <a:rPr lang="zh-TW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科目協同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教學之貼心叮嚀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52400" indent="152400"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目標二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3048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講師講述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15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柒</a:t>
                      </a:r>
                      <a:r>
                        <a:rPr lang="zh-TW" sz="2400" b="1" kern="1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案例分析</a:t>
                      </a:r>
                      <a:r>
                        <a:rPr lang="en-US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動動腦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目標五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學員討論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、發表；講師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回饋、總結；講師回饋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805264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72200" y="6093296"/>
            <a:ext cx="179512" cy="216704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236296" y="5805264"/>
            <a:ext cx="293354" cy="354133"/>
          </a:xfrm>
          <a:prstGeom prst="rect">
            <a:avLst/>
          </a:prstGeom>
          <a:noFill/>
        </p:spPr>
      </p:pic>
      <p:pic>
        <p:nvPicPr>
          <p:cNvPr id="11" name="Picture 3" descr="http://pic3.nipic.com/20090622/2488154_22252905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4951">
            <a:off x="-573323" y="5469976"/>
            <a:ext cx="1717534" cy="183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180528" y="404664"/>
            <a:ext cx="2376264" cy="1368152"/>
            <a:chOff x="-540568" y="188640"/>
            <a:chExt cx="2376264" cy="1523434"/>
          </a:xfrm>
        </p:grpSpPr>
        <p:sp>
          <p:nvSpPr>
            <p:cNvPr id="9" name="橢圓 8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85775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參、課程教學進行方式介紹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-3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27584" y="2183164"/>
          <a:ext cx="7488831" cy="2637737"/>
        </p:xfrm>
        <a:graphic>
          <a:graphicData uri="http://schemas.openxmlformats.org/drawingml/2006/table">
            <a:tbl>
              <a:tblPr/>
              <a:tblGrid>
                <a:gridCol w="5040560"/>
                <a:gridCol w="1728192"/>
                <a:gridCol w="720079"/>
              </a:tblGrid>
              <a:tr h="386858">
                <a:tc>
                  <a:txBody>
                    <a:bodyPr/>
                    <a:lstStyle/>
                    <a:p>
                      <a:pPr marL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課程內容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教學進行方式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時間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</a:tr>
              <a:tr h="786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捌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、實作練習</a:t>
                      </a:r>
                      <a:r>
                        <a:rPr lang="en-US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—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試試看</a:t>
                      </a:r>
                      <a:r>
                        <a:rPr lang="en-US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        </a:t>
                      </a:r>
                      <a:endParaRPr lang="en-US" sz="2400" b="1" kern="100" dirty="0" smtClean="0">
                        <a:solidFill>
                          <a:srgbClr val="7030A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                                         </a:t>
                      </a:r>
                      <a:r>
                        <a:rPr lang="en-US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2400" kern="100" dirty="0">
                          <a:latin typeface="Times New Roman"/>
                          <a:ea typeface="標楷體"/>
                          <a:cs typeface="Times New Roman"/>
                        </a:rPr>
                        <a:t>目標六</a:t>
                      </a:r>
                      <a:r>
                        <a:rPr lang="en-US" sz="24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學員實作、發表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endParaRPr lang="en-US" sz="2000" kern="100" dirty="0" smtClean="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marL="88900" indent="0"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180</a:t>
                      </a:r>
                      <a:r>
                        <a:rPr lang="zh-TW" sz="20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88900" indent="0"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rgbClr val="7030A0"/>
                          </a:solidFill>
                          <a:highlight>
                            <a:srgbClr val="C0C0C0"/>
                          </a:highlight>
                          <a:latin typeface="Times New Roman"/>
                          <a:ea typeface="標楷體"/>
                          <a:cs typeface="Times New Roman"/>
                        </a:rPr>
                        <a:t>玖</a:t>
                      </a:r>
                      <a:r>
                        <a:rPr lang="zh-TW" sz="2400" b="1" kern="100" dirty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、結語</a:t>
                      </a:r>
                      <a:endParaRPr lang="zh-TW" sz="2400" b="1" kern="100" dirty="0">
                        <a:solidFill>
                          <a:srgbClr val="7030A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0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標楷體"/>
                          <a:cs typeface="Times New Roman"/>
                        </a:rPr>
                        <a:t>講師總結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8900" indent="0"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3" descr="http://pic3.nipic.com/20090622/2488154_22252905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24951">
            <a:off x="-285290" y="5037929"/>
            <a:ext cx="1717534" cy="1834081"/>
          </a:xfrm>
          <a:prstGeom prst="rect">
            <a:avLst/>
          </a:prstGeom>
          <a:noFill/>
        </p:spPr>
      </p:pic>
      <p:pic>
        <p:nvPicPr>
          <p:cNvPr id="1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020272" y="5373216"/>
            <a:ext cx="293354" cy="35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7"/>
          <p:cNvGrpSpPr/>
          <p:nvPr/>
        </p:nvGrpSpPr>
        <p:grpSpPr>
          <a:xfrm>
            <a:off x="-180528" y="404664"/>
            <a:ext cx="2376264" cy="1368152"/>
            <a:chOff x="-540568" y="188640"/>
            <a:chExt cx="2376264" cy="1523434"/>
          </a:xfrm>
        </p:grpSpPr>
        <p:sp>
          <p:nvSpPr>
            <p:cNvPr id="9" name="橢圓 8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485775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參、課程教學進行方式介紹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-4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2592388" cy="649287"/>
          </a:xfrm>
        </p:spPr>
        <p:txBody>
          <a:bodyPr>
            <a:normAutofit/>
          </a:bodyPr>
          <a:lstStyle/>
          <a:p>
            <a:pPr marL="985838" indent="-985838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二、教學資源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marL="985838" indent="-985838">
              <a:spcBef>
                <a:spcPts val="1200"/>
              </a:spcBef>
              <a:buNone/>
            </a:pPr>
            <a:endParaRPr lang="zh-TW" altLang="zh-TW" sz="28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12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5733256"/>
            <a:ext cx="437370" cy="419431"/>
          </a:xfrm>
          <a:prstGeom prst="rect">
            <a:avLst/>
          </a:prstGeom>
          <a:noFill/>
        </p:spPr>
      </p:pic>
      <p:pic>
        <p:nvPicPr>
          <p:cNvPr id="13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300192" y="6021288"/>
            <a:ext cx="179512" cy="216704"/>
          </a:xfrm>
          <a:prstGeom prst="rect">
            <a:avLst/>
          </a:prstGeom>
          <a:noFill/>
        </p:spPr>
      </p:pic>
      <p:pic>
        <p:nvPicPr>
          <p:cNvPr id="14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236296" y="5805264"/>
            <a:ext cx="293354" cy="354133"/>
          </a:xfrm>
          <a:prstGeom prst="rect">
            <a:avLst/>
          </a:prstGeom>
          <a:noFill/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1043608" y="2060848"/>
            <a:ext cx="3960440" cy="396044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marL="268288" indent="-268288"/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­-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《十二年國民基本教育課程綱要 總綱》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—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「跨領域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科目協同教學」相關內容節錄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68288" indent="-268288"/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小組討論單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­-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《十二年國民基本教育課程綱要 總綱》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 marL="268288" indent="-268288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跨領域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科目課程設計」相關內容重點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/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資料單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國民中學及國民小學實施跨領域或跨科目協同教學參考原則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可替換為縣市相關規定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68288" indent="-268288"/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小組討論單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­-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跨領域或科目協同教學之重要概念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68288" indent="-268288"/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5220072" y="2132856"/>
            <a:ext cx="2664296" cy="3312368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/>
          <a:p>
            <a:pPr marL="268288" indent="-268288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資料單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素養導向跨領域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科目協同教學之設計檢核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分析表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68288" indent="-268288"/>
            <a:r>
              <a:rPr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案例分析與建議便利貼黏貼大型海報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四色便利貼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一些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資料單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空白海報紙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彩色筆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Picture 3" descr="http://pic3.nipic.com/20090622/2488154_22252905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4951">
            <a:off x="-461336" y="5656505"/>
            <a:ext cx="1417369" cy="151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540568" y="2482736"/>
            <a:ext cx="2376264" cy="1523434"/>
            <a:chOff x="-540568" y="188640"/>
            <a:chExt cx="2376264" cy="1523434"/>
          </a:xfrm>
        </p:grpSpPr>
        <p:sp>
          <p:nvSpPr>
            <p:cNvPr id="4" name="橢圓 3"/>
            <p:cNvSpPr/>
            <p:nvPr/>
          </p:nvSpPr>
          <p:spPr>
            <a:xfrm>
              <a:off x="-314238" y="188640"/>
              <a:ext cx="2149934" cy="1518096"/>
            </a:xfrm>
            <a:prstGeom prst="ellipse">
              <a:avLst/>
            </a:prstGeom>
            <a:solidFill>
              <a:srgbClr val="FFD5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-540568" y="193978"/>
              <a:ext cx="2149934" cy="1518096"/>
            </a:xfrm>
            <a:prstGeom prst="ellipse">
              <a:avLst/>
            </a:prstGeom>
            <a:solidFill>
              <a:srgbClr val="FF99C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14400" y="2708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 smtClean="0"/>
              <a:t>肆、簡報內容講解與活動操作說明</a:t>
            </a:r>
            <a:endParaRPr lang="zh-TW" altLang="en-US" sz="4400" dirty="0"/>
          </a:p>
        </p:txBody>
      </p:sp>
      <p:pic>
        <p:nvPicPr>
          <p:cNvPr id="46082" name="Picture 2" descr="http://news.eastday.com/images/thumbnailimg/month_1701/201701280552492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3312368" cy="2060848"/>
          </a:xfrm>
          <a:prstGeom prst="rect">
            <a:avLst/>
          </a:prstGeom>
          <a:noFill/>
        </p:spPr>
      </p:pic>
      <p:pic>
        <p:nvPicPr>
          <p:cNvPr id="7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84168" y="4797152"/>
            <a:ext cx="298248" cy="360041"/>
          </a:xfrm>
          <a:prstGeom prst="rect">
            <a:avLst/>
          </a:prstGeom>
          <a:noFill/>
        </p:spPr>
      </p:pic>
      <p:pic>
        <p:nvPicPr>
          <p:cNvPr id="8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805264"/>
            <a:ext cx="437370" cy="419431"/>
          </a:xfrm>
          <a:prstGeom prst="rect">
            <a:avLst/>
          </a:prstGeom>
          <a:noFill/>
        </p:spPr>
      </p:pic>
      <p:pic>
        <p:nvPicPr>
          <p:cNvPr id="9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740352" y="4869160"/>
            <a:ext cx="156264" cy="188640"/>
          </a:xfrm>
          <a:prstGeom prst="rect">
            <a:avLst/>
          </a:prstGeom>
          <a:noFill/>
        </p:spPr>
      </p:pic>
      <p:pic>
        <p:nvPicPr>
          <p:cNvPr id="10" name="Picture 2" descr="C:\Users\yo1318yao\AppData\Local\Microsoft\Windows\Temporary Internet Files\Content.IE5\LI1F6S13\gi01a2015021414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699792" y="1556792"/>
            <a:ext cx="156264" cy="18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  <a:ln w="38100" cap="flat" cmpd="thickThin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  <a:softEdge rad="63500"/>
        </a:effectLst>
      </a:spPr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4166</Words>
  <Application>Microsoft Office PowerPoint</Application>
  <PresentationFormat>如螢幕大小 (4:3)</PresentationFormat>
  <Paragraphs>673</Paragraphs>
  <Slides>46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46</vt:i4>
      </vt:variant>
    </vt:vector>
  </HeadingPairs>
  <TitlesOfParts>
    <vt:vector size="50" baseType="lpstr">
      <vt:lpstr>Office 佈景主題</vt:lpstr>
      <vt:lpstr>絲縷</vt:lpstr>
      <vt:lpstr>1_自訂設計</vt:lpstr>
      <vt:lpstr>自訂設計</vt:lpstr>
      <vt:lpstr>PowerPoint 簡報</vt:lpstr>
      <vt:lpstr>壹、本次增能課程目的</vt:lpstr>
      <vt:lpstr>貳、「跨領域或科目之協同教學設計—從核心素養切入以學習者為主體」之課程目標與內容介紹</vt:lpstr>
      <vt:lpstr>PowerPoint 簡報</vt:lpstr>
      <vt:lpstr>參、課程教學進行方式介紹-1</vt:lpstr>
      <vt:lpstr>參、課程教學進行方式介紹-2</vt:lpstr>
      <vt:lpstr>參、課程教學進行方式介紹-3</vt:lpstr>
      <vt:lpstr>參、課程教學進行方式介紹-4</vt:lpstr>
      <vt:lpstr>肆、簡報內容講解與活動操作說明</vt:lpstr>
      <vt:lpstr>伍、跨領域或科目協同教學設計 常出現之問題與引導方式</vt:lpstr>
      <vt:lpstr>伍、跨領域或科目協同教學設計         常出現之問題與引導方式</vt:lpstr>
      <vt:lpstr>伍、跨領域或科目協同教學設計         常出現之問題與引導方式</vt:lpstr>
      <vt:lpstr>伍、跨領域或科目協同教學設計         常出現之問題與引導方式</vt:lpstr>
      <vt:lpstr>伍、跨領域或科目協同教學設計         常出現之問題與引導方式</vt:lpstr>
      <vt:lpstr>伍、跨領域或科目協同教學設計         常出現之問題與引導方式</vt:lpstr>
      <vt:lpstr>伍、跨領域或科目協同教學設計         常出現之問題與引導方式</vt:lpstr>
      <vt:lpstr>PowerPoint 簡報</vt:lpstr>
      <vt:lpstr>PowerPoint 簡報</vt:lpstr>
      <vt:lpstr>伍、跨領域或科目協同教學設計      常出現之問題與引導方式</vt:lpstr>
      <vt:lpstr>伍、跨領域或科目協同教學設計      常出現之問題與引導方式</vt:lpstr>
      <vt:lpstr>PowerPoint 簡報</vt:lpstr>
      <vt:lpstr>伍、跨領域或科目協同教學設計      常出現之問題與引導方式</vt:lpstr>
      <vt:lpstr>伍、跨領域或科目協同教學設計      常出現之問題與引導方式</vt:lpstr>
      <vt:lpstr>PowerPoint 簡報</vt:lpstr>
      <vt:lpstr>陸、跨領域或科目協同教學設計的說明與型態介紹</vt:lpstr>
      <vt:lpstr>陸、跨領域或科目協同教學設計的說明與型態介紹</vt:lpstr>
      <vt:lpstr>陸、跨領域或科目協同教學設計的說明與型態介紹</vt:lpstr>
      <vt:lpstr>陸、跨領域或科目協同教學設計的說明與型態介紹</vt:lpstr>
      <vt:lpstr>二、R. Fogarty(1991)統整課程的型態分析   R. Fogarty. (1991). Ten ways to integrate curriculum. Educational Leadership, 49(2), 61-65. </vt:lpstr>
      <vt:lpstr>二、R. Fogarty(1991)統整課程的型態分析  </vt:lpstr>
      <vt:lpstr>二、R. Fogarty(1991)統整課程的型態分析  </vt:lpstr>
      <vt:lpstr>二、R. Fogarty(1991)統整課程的型態分析  </vt:lpstr>
      <vt:lpstr>二、R. Fogarty(1991)統整課程的型態分析  </vt:lpstr>
      <vt:lpstr>三、問題討論</vt:lpstr>
      <vt:lpstr>四、R. Fogarty統整課程的型態分析1</vt:lpstr>
      <vt:lpstr>四、R. Fogarty統整課程的型態分析2</vt:lpstr>
      <vt:lpstr>四、R. Fogarty統整課程的型態分析3</vt:lpstr>
      <vt:lpstr>四、R. Fogarty統整課程的型態分析4</vt:lpstr>
      <vt:lpstr>柒、跨領域或科目協同教學設計 實例分享</vt:lpstr>
      <vt:lpstr>一、本次研習提供國小示例3份，國中5份</vt:lpstr>
      <vt:lpstr>二、素養導向設計之展現</vt:lpstr>
      <vt:lpstr>捌、跨領域或科目協同教學設計 實例分析</vt:lpstr>
      <vt:lpstr>第一階段討論與發表</vt:lpstr>
      <vt:lpstr>第二階段討論與發表</vt:lpstr>
      <vt:lpstr>玖、結語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Shih Chiao</dc:creator>
  <cp:lastModifiedBy>user</cp:lastModifiedBy>
  <cp:revision>309</cp:revision>
  <dcterms:created xsi:type="dcterms:W3CDTF">2017-11-28T12:17:59Z</dcterms:created>
  <dcterms:modified xsi:type="dcterms:W3CDTF">2018-04-14T08:29:31Z</dcterms:modified>
</cp:coreProperties>
</file>